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7"/>
  </p:notesMasterIdLst>
  <p:handoutMasterIdLst>
    <p:handoutMasterId r:id="rId28"/>
  </p:handoutMasterIdLst>
  <p:sldIdLst>
    <p:sldId id="261" r:id="rId2"/>
    <p:sldId id="301" r:id="rId3"/>
    <p:sldId id="302" r:id="rId4"/>
    <p:sldId id="303" r:id="rId5"/>
    <p:sldId id="281" r:id="rId6"/>
    <p:sldId id="282" r:id="rId7"/>
    <p:sldId id="283" r:id="rId8"/>
    <p:sldId id="284" r:id="rId9"/>
    <p:sldId id="285" r:id="rId10"/>
    <p:sldId id="286" r:id="rId11"/>
    <p:sldId id="287" r:id="rId12"/>
    <p:sldId id="288" r:id="rId13"/>
    <p:sldId id="299" r:id="rId14"/>
    <p:sldId id="289" r:id="rId15"/>
    <p:sldId id="296" r:id="rId16"/>
    <p:sldId id="272" r:id="rId17"/>
    <p:sldId id="298" r:id="rId18"/>
    <p:sldId id="297" r:id="rId19"/>
    <p:sldId id="304" r:id="rId20"/>
    <p:sldId id="305" r:id="rId21"/>
    <p:sldId id="307" r:id="rId22"/>
    <p:sldId id="306" r:id="rId23"/>
    <p:sldId id="293" r:id="rId24"/>
    <p:sldId id="295" r:id="rId25"/>
    <p:sldId id="294" r:id="rId26"/>
  </p:sldIdLst>
  <p:sldSz cx="10147300" cy="7632700"/>
  <p:notesSz cx="9926638" cy="67976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680" y="-27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6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94396-9B18-4B30-A156-A88900ABCF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FBA9AF5-AD5F-4093-A5CC-9822795A20D5}">
      <dgm:prSet/>
      <dgm:spPr>
        <a:solidFill>
          <a:srgbClr val="002060"/>
        </a:solidFill>
      </dgm:spPr>
      <dgm:t>
        <a:bodyPr/>
        <a:lstStyle/>
        <a:p>
          <a:pPr rtl="0"/>
          <a:r>
            <a:rPr lang="en-ZA" dirty="0" smtClean="0">
              <a:latin typeface="Arial" panose="020B0604020202020204" pitchFamily="34" charset="0"/>
              <a:cs typeface="Arial" panose="020B0604020202020204" pitchFamily="34" charset="0"/>
            </a:rPr>
            <a:t>The New Faculty Induction and Mentoring Programme (NFIMP) is a robust, comprehensive and mandatory programme through which experienced faculty and administrators at Namibia University of Science and Technology (NUST) knowledgeable about the campus and academic life are matched with new faculty to orient them to the university, inform them about campus support services, and assist them in the early stages of their academic careers at NUST.</a:t>
          </a:r>
          <a:endParaRPr lang="en-GB" dirty="0">
            <a:latin typeface="Arial" panose="020B0604020202020204" pitchFamily="34" charset="0"/>
            <a:cs typeface="Arial" panose="020B0604020202020204" pitchFamily="34" charset="0"/>
          </a:endParaRPr>
        </a:p>
      </dgm:t>
    </dgm:pt>
    <dgm:pt modelId="{101B1C8B-D93B-44EA-BD73-4F6492ADC504}" type="parTrans" cxnId="{D80170CB-F048-4D11-9F07-4BD17C9AFB6D}">
      <dgm:prSet/>
      <dgm:spPr/>
      <dgm:t>
        <a:bodyPr/>
        <a:lstStyle/>
        <a:p>
          <a:endParaRPr lang="en-GB"/>
        </a:p>
      </dgm:t>
    </dgm:pt>
    <dgm:pt modelId="{C629957D-AFF4-40C4-B689-FDBBCBF37203}" type="sibTrans" cxnId="{D80170CB-F048-4D11-9F07-4BD17C9AFB6D}">
      <dgm:prSet/>
      <dgm:spPr/>
      <dgm:t>
        <a:bodyPr/>
        <a:lstStyle/>
        <a:p>
          <a:endParaRPr lang="en-GB"/>
        </a:p>
      </dgm:t>
    </dgm:pt>
    <dgm:pt modelId="{D854903D-A1C0-4229-9663-CD45924EAA67}" type="pres">
      <dgm:prSet presAssocID="{A2494396-9B18-4B30-A156-A88900ABCF0C}" presName="linear" presStyleCnt="0">
        <dgm:presLayoutVars>
          <dgm:animLvl val="lvl"/>
          <dgm:resizeHandles val="exact"/>
        </dgm:presLayoutVars>
      </dgm:prSet>
      <dgm:spPr/>
      <dgm:t>
        <a:bodyPr/>
        <a:lstStyle/>
        <a:p>
          <a:endParaRPr lang="en-GB"/>
        </a:p>
      </dgm:t>
    </dgm:pt>
    <dgm:pt modelId="{3F9DE411-8911-4AD0-B873-8B5AA167F8E8}" type="pres">
      <dgm:prSet presAssocID="{2FBA9AF5-AD5F-4093-A5CC-9822795A20D5}" presName="parentText" presStyleLbl="node1" presStyleIdx="0" presStyleCnt="1" custScaleY="26550">
        <dgm:presLayoutVars>
          <dgm:chMax val="0"/>
          <dgm:bulletEnabled val="1"/>
        </dgm:presLayoutVars>
      </dgm:prSet>
      <dgm:spPr/>
      <dgm:t>
        <a:bodyPr/>
        <a:lstStyle/>
        <a:p>
          <a:endParaRPr lang="en-GB"/>
        </a:p>
      </dgm:t>
    </dgm:pt>
  </dgm:ptLst>
  <dgm:cxnLst>
    <dgm:cxn modelId="{D80170CB-F048-4D11-9F07-4BD17C9AFB6D}" srcId="{A2494396-9B18-4B30-A156-A88900ABCF0C}" destId="{2FBA9AF5-AD5F-4093-A5CC-9822795A20D5}" srcOrd="0" destOrd="0" parTransId="{101B1C8B-D93B-44EA-BD73-4F6492ADC504}" sibTransId="{C629957D-AFF4-40C4-B689-FDBBCBF37203}"/>
    <dgm:cxn modelId="{7232E840-56B6-4775-BB5A-8A4304F3E2C1}" type="presOf" srcId="{2FBA9AF5-AD5F-4093-A5CC-9822795A20D5}" destId="{3F9DE411-8911-4AD0-B873-8B5AA167F8E8}" srcOrd="0" destOrd="0" presId="urn:microsoft.com/office/officeart/2005/8/layout/vList2"/>
    <dgm:cxn modelId="{680FE511-2DFD-49DD-AB22-A02EF42F36C6}" type="presOf" srcId="{A2494396-9B18-4B30-A156-A88900ABCF0C}" destId="{D854903D-A1C0-4229-9663-CD45924EAA67}" srcOrd="0" destOrd="0" presId="urn:microsoft.com/office/officeart/2005/8/layout/vList2"/>
    <dgm:cxn modelId="{17876EDD-BBAF-472C-AEE3-4AF98B7D4DC1}" type="presParOf" srcId="{D854903D-A1C0-4229-9663-CD45924EAA67}" destId="{3F9DE411-8911-4AD0-B873-8B5AA167F8E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99785-C8C7-4C8B-86D4-6EB5AF43E8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8E245F8-AD80-4F9A-89AE-934C80653289}">
      <dgm:prSet custT="1"/>
      <dgm:spPr/>
      <dgm:t>
        <a:bodyPr/>
        <a:lstStyle/>
        <a:p>
          <a:pPr marL="363538" indent="-363538" algn="l" defTabSz="363538" rtl="0"/>
          <a:r>
            <a:rPr lang="en-ZA" sz="2000" dirty="0" smtClean="0">
              <a:latin typeface="Arial" panose="020B0604020202020204" pitchFamily="34" charset="0"/>
              <a:cs typeface="Arial" panose="020B0604020202020204" pitchFamily="34" charset="0"/>
            </a:rPr>
            <a:t>1.	Address the </a:t>
          </a:r>
          <a:r>
            <a:rPr lang="en-ZA" sz="2400" dirty="0" smtClean="0">
              <a:latin typeface="Arial" panose="020B0604020202020204" pitchFamily="34" charset="0"/>
              <a:cs typeface="Arial" panose="020B0604020202020204" pitchFamily="34" charset="0"/>
            </a:rPr>
            <a:t>identified</a:t>
          </a:r>
          <a:r>
            <a:rPr lang="en-ZA" sz="2000" dirty="0" smtClean="0">
              <a:latin typeface="Arial" panose="020B0604020202020204" pitchFamily="34" charset="0"/>
              <a:cs typeface="Arial" panose="020B0604020202020204" pitchFamily="34" charset="0"/>
            </a:rPr>
            <a:t> and emerging needs of the </a:t>
          </a:r>
          <a:r>
            <a:rPr lang="en-ZA" sz="2000" i="1" dirty="0" smtClean="0">
              <a:latin typeface="Arial" panose="020B0604020202020204" pitchFamily="34" charset="0"/>
              <a:cs typeface="Arial" panose="020B0604020202020204" pitchFamily="34" charset="0"/>
            </a:rPr>
            <a:t>new faculty members </a:t>
          </a:r>
          <a:r>
            <a:rPr lang="en-ZA" sz="2000" dirty="0" smtClean="0">
              <a:latin typeface="Arial" panose="020B0604020202020204" pitchFamily="34" charset="0"/>
              <a:cs typeface="Arial" panose="020B0604020202020204" pitchFamily="34" charset="0"/>
            </a:rPr>
            <a:t>through the collaborative effort of key players </a:t>
          </a:r>
          <a:endParaRPr lang="en-GB" sz="2000" dirty="0">
            <a:latin typeface="Arial" panose="020B0604020202020204" pitchFamily="34" charset="0"/>
            <a:cs typeface="Arial" panose="020B0604020202020204" pitchFamily="34" charset="0"/>
          </a:endParaRPr>
        </a:p>
      </dgm:t>
    </dgm:pt>
    <dgm:pt modelId="{B20B5563-78ED-4802-B12B-D73C32A8E1C1}" type="parTrans" cxnId="{40C0A57E-7B30-49AF-B3BA-61FC56D8F32B}">
      <dgm:prSet/>
      <dgm:spPr/>
      <dgm:t>
        <a:bodyPr/>
        <a:lstStyle/>
        <a:p>
          <a:endParaRPr lang="en-GB"/>
        </a:p>
      </dgm:t>
    </dgm:pt>
    <dgm:pt modelId="{2906DBAA-F635-4EEF-A40F-29911FF20238}" type="sibTrans" cxnId="{40C0A57E-7B30-49AF-B3BA-61FC56D8F32B}">
      <dgm:prSet/>
      <dgm:spPr/>
      <dgm:t>
        <a:bodyPr/>
        <a:lstStyle/>
        <a:p>
          <a:endParaRPr lang="en-GB"/>
        </a:p>
      </dgm:t>
    </dgm:pt>
    <dgm:pt modelId="{E82C1B2D-1CF8-4A2A-8DDA-7C920B422F29}">
      <dgm:prSet custT="1"/>
      <dgm:spPr>
        <a:solidFill>
          <a:srgbClr val="002060"/>
        </a:solidFill>
      </dgm:spPr>
      <dgm:t>
        <a:bodyPr/>
        <a:lstStyle/>
        <a:p>
          <a:pPr marL="263525" indent="-263525" algn="l" rtl="0"/>
          <a:r>
            <a:rPr lang="en-ZA" sz="2400" dirty="0" smtClean="0">
              <a:latin typeface="Arial" panose="020B0604020202020204" pitchFamily="34" charset="0"/>
              <a:cs typeface="Arial" panose="020B0604020202020204" pitchFamily="34" charset="0"/>
            </a:rPr>
            <a:t>2. Facilitate the socialization of new faculty members by introducing them to their peers and senior faculty within their faculties and departments to overcome </a:t>
          </a:r>
          <a:r>
            <a:rPr lang="en-ZA" sz="2400" i="1" dirty="0" smtClean="0">
              <a:latin typeface="Arial" panose="020B0604020202020204" pitchFamily="34" charset="0"/>
              <a:cs typeface="Arial" panose="020B0604020202020204" pitchFamily="34" charset="0"/>
            </a:rPr>
            <a:t>barriers of isolation.</a:t>
          </a:r>
          <a:endParaRPr lang="en-GB" sz="2400" dirty="0">
            <a:latin typeface="Arial" panose="020B0604020202020204" pitchFamily="34" charset="0"/>
            <a:cs typeface="Arial" panose="020B0604020202020204" pitchFamily="34" charset="0"/>
          </a:endParaRPr>
        </a:p>
      </dgm:t>
    </dgm:pt>
    <dgm:pt modelId="{60C91FD8-F8E3-4896-9D21-B6238434ACC6}" type="parTrans" cxnId="{CD11298C-B41E-48F7-B7F3-9AEE82C0CFC5}">
      <dgm:prSet/>
      <dgm:spPr/>
      <dgm:t>
        <a:bodyPr/>
        <a:lstStyle/>
        <a:p>
          <a:endParaRPr lang="en-GB"/>
        </a:p>
      </dgm:t>
    </dgm:pt>
    <dgm:pt modelId="{498121EF-94EB-4141-85F9-551EDA75B6CA}" type="sibTrans" cxnId="{CD11298C-B41E-48F7-B7F3-9AEE82C0CFC5}">
      <dgm:prSet/>
      <dgm:spPr/>
      <dgm:t>
        <a:bodyPr/>
        <a:lstStyle/>
        <a:p>
          <a:endParaRPr lang="en-GB"/>
        </a:p>
      </dgm:t>
    </dgm:pt>
    <dgm:pt modelId="{B39FE13F-C26A-49BF-9B49-43FB4FA7E0FD}">
      <dgm:prSet custT="1"/>
      <dgm:spPr>
        <a:solidFill>
          <a:srgbClr val="FF0000"/>
        </a:solidFill>
        <a:ln>
          <a:solidFill>
            <a:srgbClr val="FF0000"/>
          </a:solidFill>
        </a:ln>
      </dgm:spPr>
      <dgm:t>
        <a:bodyPr/>
        <a:lstStyle/>
        <a:p>
          <a:pPr marL="263525" indent="-263525" algn="l" rtl="0"/>
          <a:r>
            <a:rPr lang="en-ZA" sz="2400" dirty="0" smtClean="0">
              <a:latin typeface="Arial" panose="020B0604020202020204" pitchFamily="34" charset="0"/>
              <a:cs typeface="Arial" panose="020B0604020202020204" pitchFamily="34" charset="0"/>
            </a:rPr>
            <a:t>3. Help new faculty acquire the knowledge and develop the skills and attitudes necessary to </a:t>
          </a:r>
          <a:r>
            <a:rPr lang="en-ZA" sz="2400" i="1" dirty="0" smtClean="0">
              <a:latin typeface="Arial" panose="020B0604020202020204" pitchFamily="34" charset="0"/>
              <a:cs typeface="Arial" panose="020B0604020202020204" pitchFamily="34" charset="0"/>
            </a:rPr>
            <a:t>perform effectively</a:t>
          </a:r>
          <a:r>
            <a:rPr lang="en-ZA" sz="2400" dirty="0" smtClean="0">
              <a:latin typeface="Arial" panose="020B0604020202020204" pitchFamily="34" charset="0"/>
              <a:cs typeface="Arial" panose="020B0604020202020204" pitchFamily="34" charset="0"/>
            </a:rPr>
            <a:t> and experience a successful induction and probationary period.</a:t>
          </a:r>
          <a:endParaRPr lang="en-GB" sz="2400" dirty="0">
            <a:latin typeface="Arial" panose="020B0604020202020204" pitchFamily="34" charset="0"/>
            <a:cs typeface="Arial" panose="020B0604020202020204" pitchFamily="34" charset="0"/>
          </a:endParaRPr>
        </a:p>
      </dgm:t>
    </dgm:pt>
    <dgm:pt modelId="{05297F55-8FCC-4506-B188-93B7AE376590}" type="parTrans" cxnId="{AC79375B-5897-461B-AECC-A62BE29D7CF3}">
      <dgm:prSet/>
      <dgm:spPr/>
      <dgm:t>
        <a:bodyPr/>
        <a:lstStyle/>
        <a:p>
          <a:endParaRPr lang="en-GB"/>
        </a:p>
      </dgm:t>
    </dgm:pt>
    <dgm:pt modelId="{3A78A116-1C31-46DF-9BD8-A18FBBE994CC}" type="sibTrans" cxnId="{AC79375B-5897-461B-AECC-A62BE29D7CF3}">
      <dgm:prSet/>
      <dgm:spPr/>
      <dgm:t>
        <a:bodyPr/>
        <a:lstStyle/>
        <a:p>
          <a:endParaRPr lang="en-GB"/>
        </a:p>
      </dgm:t>
    </dgm:pt>
    <dgm:pt modelId="{D53C7375-BF98-458F-B9CF-E2C1D9460DA5}" type="pres">
      <dgm:prSet presAssocID="{DF399785-C8C7-4C8B-86D4-6EB5AF43E843}" presName="Name0" presStyleCnt="0">
        <dgm:presLayoutVars>
          <dgm:dir/>
          <dgm:animLvl val="lvl"/>
          <dgm:resizeHandles val="exact"/>
        </dgm:presLayoutVars>
      </dgm:prSet>
      <dgm:spPr/>
      <dgm:t>
        <a:bodyPr/>
        <a:lstStyle/>
        <a:p>
          <a:endParaRPr lang="en-GB"/>
        </a:p>
      </dgm:t>
    </dgm:pt>
    <dgm:pt modelId="{5DB7A2ED-31AE-4434-A007-45DCF625E1D5}" type="pres">
      <dgm:prSet presAssocID="{68E245F8-AD80-4F9A-89AE-934C80653289}" presName="linNode" presStyleCnt="0"/>
      <dgm:spPr/>
    </dgm:pt>
    <dgm:pt modelId="{E51EEE7D-7A02-4CF8-A77E-BAB6E59C99CB}" type="pres">
      <dgm:prSet presAssocID="{68E245F8-AD80-4F9A-89AE-934C80653289}" presName="parentText" presStyleLbl="node1" presStyleIdx="0" presStyleCnt="3" custScaleX="277778" custScaleY="68362" custLinFactNeighborX="-136" custLinFactNeighborY="-9250">
        <dgm:presLayoutVars>
          <dgm:chMax val="1"/>
          <dgm:bulletEnabled val="1"/>
        </dgm:presLayoutVars>
      </dgm:prSet>
      <dgm:spPr/>
      <dgm:t>
        <a:bodyPr/>
        <a:lstStyle/>
        <a:p>
          <a:endParaRPr lang="en-GB"/>
        </a:p>
      </dgm:t>
    </dgm:pt>
    <dgm:pt modelId="{6F051484-7CE0-47D4-81E6-9FE872A319DF}" type="pres">
      <dgm:prSet presAssocID="{2906DBAA-F635-4EEF-A40F-29911FF20238}" presName="sp" presStyleCnt="0"/>
      <dgm:spPr/>
    </dgm:pt>
    <dgm:pt modelId="{A66BBA08-7415-4C3E-B8F1-7DDC59BEB49A}" type="pres">
      <dgm:prSet presAssocID="{E82C1B2D-1CF8-4A2A-8DDA-7C920B422F29}" presName="linNode" presStyleCnt="0"/>
      <dgm:spPr/>
    </dgm:pt>
    <dgm:pt modelId="{233F0056-E86F-4B3C-AA14-8FDC40529ED0}" type="pres">
      <dgm:prSet presAssocID="{E82C1B2D-1CF8-4A2A-8DDA-7C920B422F29}" presName="parentText" presStyleLbl="node1" presStyleIdx="1" presStyleCnt="3" custScaleX="276541">
        <dgm:presLayoutVars>
          <dgm:chMax val="1"/>
          <dgm:bulletEnabled val="1"/>
        </dgm:presLayoutVars>
      </dgm:prSet>
      <dgm:spPr/>
      <dgm:t>
        <a:bodyPr/>
        <a:lstStyle/>
        <a:p>
          <a:endParaRPr lang="en-GB"/>
        </a:p>
      </dgm:t>
    </dgm:pt>
    <dgm:pt modelId="{7884D0CE-444F-422D-9B23-2D2F5849F099}" type="pres">
      <dgm:prSet presAssocID="{498121EF-94EB-4141-85F9-551EDA75B6CA}" presName="sp" presStyleCnt="0"/>
      <dgm:spPr/>
    </dgm:pt>
    <dgm:pt modelId="{510BB75F-FFDD-4D70-A87F-C2B48A934BFA}" type="pres">
      <dgm:prSet presAssocID="{B39FE13F-C26A-49BF-9B49-43FB4FA7E0FD}" presName="linNode" presStyleCnt="0"/>
      <dgm:spPr/>
    </dgm:pt>
    <dgm:pt modelId="{B418DCF8-A0AF-47CC-B629-0A651867787B}" type="pres">
      <dgm:prSet presAssocID="{B39FE13F-C26A-49BF-9B49-43FB4FA7E0FD}" presName="parentText" presStyleLbl="node1" presStyleIdx="2" presStyleCnt="3" custScaleX="277778" custLinFactNeighborX="418" custLinFactNeighborY="37557">
        <dgm:presLayoutVars>
          <dgm:chMax val="1"/>
          <dgm:bulletEnabled val="1"/>
        </dgm:presLayoutVars>
      </dgm:prSet>
      <dgm:spPr/>
      <dgm:t>
        <a:bodyPr/>
        <a:lstStyle/>
        <a:p>
          <a:endParaRPr lang="en-GB"/>
        </a:p>
      </dgm:t>
    </dgm:pt>
  </dgm:ptLst>
  <dgm:cxnLst>
    <dgm:cxn modelId="{CB93384F-A2C2-4810-AAB8-C66759A6817B}" type="presOf" srcId="{E82C1B2D-1CF8-4A2A-8DDA-7C920B422F29}" destId="{233F0056-E86F-4B3C-AA14-8FDC40529ED0}" srcOrd="0" destOrd="0" presId="urn:microsoft.com/office/officeart/2005/8/layout/vList5"/>
    <dgm:cxn modelId="{40C0A57E-7B30-49AF-B3BA-61FC56D8F32B}" srcId="{DF399785-C8C7-4C8B-86D4-6EB5AF43E843}" destId="{68E245F8-AD80-4F9A-89AE-934C80653289}" srcOrd="0" destOrd="0" parTransId="{B20B5563-78ED-4802-B12B-D73C32A8E1C1}" sibTransId="{2906DBAA-F635-4EEF-A40F-29911FF20238}"/>
    <dgm:cxn modelId="{2281194D-6F85-4D3F-8310-DBE2F4D76DC8}" type="presOf" srcId="{B39FE13F-C26A-49BF-9B49-43FB4FA7E0FD}" destId="{B418DCF8-A0AF-47CC-B629-0A651867787B}" srcOrd="0" destOrd="0" presId="urn:microsoft.com/office/officeart/2005/8/layout/vList5"/>
    <dgm:cxn modelId="{0CD744F7-D6B5-4EE7-963B-5B91FA7DF5D9}" type="presOf" srcId="{DF399785-C8C7-4C8B-86D4-6EB5AF43E843}" destId="{D53C7375-BF98-458F-B9CF-E2C1D9460DA5}" srcOrd="0" destOrd="0" presId="urn:microsoft.com/office/officeart/2005/8/layout/vList5"/>
    <dgm:cxn modelId="{BEB8F75E-9AC4-416D-8AF8-6E3B8F7DC7CF}" type="presOf" srcId="{68E245F8-AD80-4F9A-89AE-934C80653289}" destId="{E51EEE7D-7A02-4CF8-A77E-BAB6E59C99CB}" srcOrd="0" destOrd="0" presId="urn:microsoft.com/office/officeart/2005/8/layout/vList5"/>
    <dgm:cxn modelId="{CD11298C-B41E-48F7-B7F3-9AEE82C0CFC5}" srcId="{DF399785-C8C7-4C8B-86D4-6EB5AF43E843}" destId="{E82C1B2D-1CF8-4A2A-8DDA-7C920B422F29}" srcOrd="1" destOrd="0" parTransId="{60C91FD8-F8E3-4896-9D21-B6238434ACC6}" sibTransId="{498121EF-94EB-4141-85F9-551EDA75B6CA}"/>
    <dgm:cxn modelId="{AC79375B-5897-461B-AECC-A62BE29D7CF3}" srcId="{DF399785-C8C7-4C8B-86D4-6EB5AF43E843}" destId="{B39FE13F-C26A-49BF-9B49-43FB4FA7E0FD}" srcOrd="2" destOrd="0" parTransId="{05297F55-8FCC-4506-B188-93B7AE376590}" sibTransId="{3A78A116-1C31-46DF-9BD8-A18FBBE994CC}"/>
    <dgm:cxn modelId="{7889DCAF-8BA5-436D-9C3D-5C87E3E61439}" type="presParOf" srcId="{D53C7375-BF98-458F-B9CF-E2C1D9460DA5}" destId="{5DB7A2ED-31AE-4434-A007-45DCF625E1D5}" srcOrd="0" destOrd="0" presId="urn:microsoft.com/office/officeart/2005/8/layout/vList5"/>
    <dgm:cxn modelId="{387B088F-C421-4540-A5E1-2D1210CB9F33}" type="presParOf" srcId="{5DB7A2ED-31AE-4434-A007-45DCF625E1D5}" destId="{E51EEE7D-7A02-4CF8-A77E-BAB6E59C99CB}" srcOrd="0" destOrd="0" presId="urn:microsoft.com/office/officeart/2005/8/layout/vList5"/>
    <dgm:cxn modelId="{27F36B53-25BC-4398-8F3B-9F284A936C9D}" type="presParOf" srcId="{D53C7375-BF98-458F-B9CF-E2C1D9460DA5}" destId="{6F051484-7CE0-47D4-81E6-9FE872A319DF}" srcOrd="1" destOrd="0" presId="urn:microsoft.com/office/officeart/2005/8/layout/vList5"/>
    <dgm:cxn modelId="{0DFA9058-EA6A-4F98-AC21-E042FD2C6FE3}" type="presParOf" srcId="{D53C7375-BF98-458F-B9CF-E2C1D9460DA5}" destId="{A66BBA08-7415-4C3E-B8F1-7DDC59BEB49A}" srcOrd="2" destOrd="0" presId="urn:microsoft.com/office/officeart/2005/8/layout/vList5"/>
    <dgm:cxn modelId="{87032304-0F38-4F88-8156-9A5DBCAB1E1A}" type="presParOf" srcId="{A66BBA08-7415-4C3E-B8F1-7DDC59BEB49A}" destId="{233F0056-E86F-4B3C-AA14-8FDC40529ED0}" srcOrd="0" destOrd="0" presId="urn:microsoft.com/office/officeart/2005/8/layout/vList5"/>
    <dgm:cxn modelId="{560D4B66-FD36-492A-952A-DBA647DF23DC}" type="presParOf" srcId="{D53C7375-BF98-458F-B9CF-E2C1D9460DA5}" destId="{7884D0CE-444F-422D-9B23-2D2F5849F099}" srcOrd="3" destOrd="0" presId="urn:microsoft.com/office/officeart/2005/8/layout/vList5"/>
    <dgm:cxn modelId="{CF672CB7-4C92-4CE6-AADC-762897F904D8}" type="presParOf" srcId="{D53C7375-BF98-458F-B9CF-E2C1D9460DA5}" destId="{510BB75F-FFDD-4D70-A87F-C2B48A934BFA}" srcOrd="4" destOrd="0" presId="urn:microsoft.com/office/officeart/2005/8/layout/vList5"/>
    <dgm:cxn modelId="{07458B36-384B-40B0-AF60-442C97624261}" type="presParOf" srcId="{510BB75F-FFDD-4D70-A87F-C2B48A934BFA}" destId="{B418DCF8-A0AF-47CC-B629-0A651867787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B79EC-42CF-46EC-A3FF-686C646EC06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1B926D20-4373-42E2-B3B8-70A4FE8090EF}">
      <dgm:prSet/>
      <dgm:spPr/>
      <dgm:t>
        <a:bodyPr/>
        <a:lstStyle/>
        <a:p>
          <a:pPr marL="363538" indent="-363538" algn="l" rtl="0"/>
          <a:r>
            <a:rPr lang="en-ZA" dirty="0" smtClean="0"/>
            <a:t>4. </a:t>
          </a:r>
          <a:r>
            <a:rPr lang="en-ZA" b="1" dirty="0" smtClean="0"/>
            <a:t>Improve new faculty effectiveness</a:t>
          </a:r>
          <a:r>
            <a:rPr lang="en-ZA" dirty="0" smtClean="0"/>
            <a:t> through </a:t>
          </a:r>
          <a:r>
            <a:rPr lang="en-ZA" i="1" dirty="0" smtClean="0"/>
            <a:t>continuing professional development</a:t>
          </a:r>
          <a:r>
            <a:rPr lang="en-ZA" dirty="0" smtClean="0"/>
            <a:t> in effective classroom management, application of contemporary teaching, learning and assessment practices, etc. </a:t>
          </a:r>
          <a:endParaRPr lang="en-GB" dirty="0"/>
        </a:p>
      </dgm:t>
    </dgm:pt>
    <dgm:pt modelId="{E33DD6FE-B2C9-4D83-AE5D-05D5066B1B53}" type="parTrans" cxnId="{7CA74793-D80C-4803-802A-BA7D752C722B}">
      <dgm:prSet/>
      <dgm:spPr/>
      <dgm:t>
        <a:bodyPr/>
        <a:lstStyle/>
        <a:p>
          <a:endParaRPr lang="en-GB"/>
        </a:p>
      </dgm:t>
    </dgm:pt>
    <dgm:pt modelId="{8F44E29A-930D-4977-BAA2-8BF5BAB739C7}" type="sibTrans" cxnId="{7CA74793-D80C-4803-802A-BA7D752C722B}">
      <dgm:prSet/>
      <dgm:spPr/>
      <dgm:t>
        <a:bodyPr/>
        <a:lstStyle/>
        <a:p>
          <a:endParaRPr lang="en-GB"/>
        </a:p>
      </dgm:t>
    </dgm:pt>
    <dgm:pt modelId="{B277127D-DF0E-47B7-A91A-E23B534AD97C}">
      <dgm:prSet/>
      <dgm:spPr/>
      <dgm:t>
        <a:bodyPr/>
        <a:lstStyle/>
        <a:p>
          <a:pPr marL="363538" indent="-363538" algn="l" rtl="0"/>
          <a:r>
            <a:rPr lang="en-ZA" dirty="0" smtClean="0"/>
            <a:t>5. </a:t>
          </a:r>
          <a:r>
            <a:rPr lang="en-ZA" b="1" dirty="0" smtClean="0"/>
            <a:t>Maximise the retention rate of promising highly qualified faculty members</a:t>
          </a:r>
          <a:r>
            <a:rPr lang="en-ZA" dirty="0" smtClean="0"/>
            <a:t>.</a:t>
          </a:r>
          <a:endParaRPr lang="en-GB" dirty="0"/>
        </a:p>
      </dgm:t>
    </dgm:pt>
    <dgm:pt modelId="{B37D4A5E-1092-4306-8169-FD381088E16A}" type="parTrans" cxnId="{4C7C542D-8D5B-4D2D-B2C2-7C138D24C795}">
      <dgm:prSet/>
      <dgm:spPr/>
      <dgm:t>
        <a:bodyPr/>
        <a:lstStyle/>
        <a:p>
          <a:endParaRPr lang="en-GB"/>
        </a:p>
      </dgm:t>
    </dgm:pt>
    <dgm:pt modelId="{A227B0E6-4F05-4E64-98BD-5BFEF57590AB}" type="sibTrans" cxnId="{4C7C542D-8D5B-4D2D-B2C2-7C138D24C795}">
      <dgm:prSet/>
      <dgm:spPr/>
      <dgm:t>
        <a:bodyPr/>
        <a:lstStyle/>
        <a:p>
          <a:endParaRPr lang="en-GB"/>
        </a:p>
      </dgm:t>
    </dgm:pt>
    <dgm:pt modelId="{203C2059-FD7E-4A5F-A02F-D28293E984ED}" type="pres">
      <dgm:prSet presAssocID="{857B79EC-42CF-46EC-A3FF-686C646EC067}" presName="Name0" presStyleCnt="0">
        <dgm:presLayoutVars>
          <dgm:chMax val="7"/>
          <dgm:dir/>
          <dgm:animLvl val="lvl"/>
          <dgm:resizeHandles val="exact"/>
        </dgm:presLayoutVars>
      </dgm:prSet>
      <dgm:spPr/>
      <dgm:t>
        <a:bodyPr/>
        <a:lstStyle/>
        <a:p>
          <a:endParaRPr lang="en-GB"/>
        </a:p>
      </dgm:t>
    </dgm:pt>
    <dgm:pt modelId="{3085CB07-244C-4F10-871E-2EEF87CD9E29}" type="pres">
      <dgm:prSet presAssocID="{1B926D20-4373-42E2-B3B8-70A4FE8090EF}" presName="circle1" presStyleLbl="node1" presStyleIdx="0" presStyleCnt="2"/>
      <dgm:spPr/>
    </dgm:pt>
    <dgm:pt modelId="{E82538D1-AAD2-418B-8EC4-8F7EA8DED52F}" type="pres">
      <dgm:prSet presAssocID="{1B926D20-4373-42E2-B3B8-70A4FE8090EF}" presName="space" presStyleCnt="0"/>
      <dgm:spPr/>
    </dgm:pt>
    <dgm:pt modelId="{2F15924B-D592-4AF1-A7C5-3B41377BACAD}" type="pres">
      <dgm:prSet presAssocID="{1B926D20-4373-42E2-B3B8-70A4FE8090EF}" presName="rect1" presStyleLbl="alignAcc1" presStyleIdx="0" presStyleCnt="2"/>
      <dgm:spPr/>
      <dgm:t>
        <a:bodyPr/>
        <a:lstStyle/>
        <a:p>
          <a:endParaRPr lang="en-GB"/>
        </a:p>
      </dgm:t>
    </dgm:pt>
    <dgm:pt modelId="{C59BABF9-C484-4DC5-B96B-C98B7400FEDF}" type="pres">
      <dgm:prSet presAssocID="{B277127D-DF0E-47B7-A91A-E23B534AD97C}" presName="vertSpace2" presStyleLbl="node1" presStyleIdx="0" presStyleCnt="2"/>
      <dgm:spPr/>
    </dgm:pt>
    <dgm:pt modelId="{96E8E461-D46C-4573-8B68-BBD1C2748212}" type="pres">
      <dgm:prSet presAssocID="{B277127D-DF0E-47B7-A91A-E23B534AD97C}" presName="circle2" presStyleLbl="node1" presStyleIdx="1" presStyleCnt="2"/>
      <dgm:spPr/>
    </dgm:pt>
    <dgm:pt modelId="{FD015995-4DB8-42C7-A555-065AAE6B58E4}" type="pres">
      <dgm:prSet presAssocID="{B277127D-DF0E-47B7-A91A-E23B534AD97C}" presName="rect2" presStyleLbl="alignAcc1" presStyleIdx="1" presStyleCnt="2"/>
      <dgm:spPr/>
      <dgm:t>
        <a:bodyPr/>
        <a:lstStyle/>
        <a:p>
          <a:endParaRPr lang="en-GB"/>
        </a:p>
      </dgm:t>
    </dgm:pt>
    <dgm:pt modelId="{423EC3F7-4CFF-48A4-A7F8-7C53C3195FBB}" type="pres">
      <dgm:prSet presAssocID="{1B926D20-4373-42E2-B3B8-70A4FE8090EF}" presName="rect1ParTxNoCh" presStyleLbl="alignAcc1" presStyleIdx="1" presStyleCnt="2">
        <dgm:presLayoutVars>
          <dgm:chMax val="1"/>
          <dgm:bulletEnabled val="1"/>
        </dgm:presLayoutVars>
      </dgm:prSet>
      <dgm:spPr/>
      <dgm:t>
        <a:bodyPr/>
        <a:lstStyle/>
        <a:p>
          <a:endParaRPr lang="en-GB"/>
        </a:p>
      </dgm:t>
    </dgm:pt>
    <dgm:pt modelId="{3B81F150-F308-4818-8459-C85A5D900DA9}" type="pres">
      <dgm:prSet presAssocID="{B277127D-DF0E-47B7-A91A-E23B534AD97C}" presName="rect2ParTxNoCh" presStyleLbl="alignAcc1" presStyleIdx="1" presStyleCnt="2">
        <dgm:presLayoutVars>
          <dgm:chMax val="1"/>
          <dgm:bulletEnabled val="1"/>
        </dgm:presLayoutVars>
      </dgm:prSet>
      <dgm:spPr/>
      <dgm:t>
        <a:bodyPr/>
        <a:lstStyle/>
        <a:p>
          <a:endParaRPr lang="en-GB"/>
        </a:p>
      </dgm:t>
    </dgm:pt>
  </dgm:ptLst>
  <dgm:cxnLst>
    <dgm:cxn modelId="{FD43CADD-5D0D-4FED-9A92-F5F182F8F2E4}" type="presOf" srcId="{1B926D20-4373-42E2-B3B8-70A4FE8090EF}" destId="{423EC3F7-4CFF-48A4-A7F8-7C53C3195FBB}" srcOrd="1" destOrd="0" presId="urn:microsoft.com/office/officeart/2005/8/layout/target3"/>
    <dgm:cxn modelId="{496FB715-7D58-438F-BD2C-1DE23BED8FF0}" type="presOf" srcId="{857B79EC-42CF-46EC-A3FF-686C646EC067}" destId="{203C2059-FD7E-4A5F-A02F-D28293E984ED}" srcOrd="0" destOrd="0" presId="urn:microsoft.com/office/officeart/2005/8/layout/target3"/>
    <dgm:cxn modelId="{7CA74793-D80C-4803-802A-BA7D752C722B}" srcId="{857B79EC-42CF-46EC-A3FF-686C646EC067}" destId="{1B926D20-4373-42E2-B3B8-70A4FE8090EF}" srcOrd="0" destOrd="0" parTransId="{E33DD6FE-B2C9-4D83-AE5D-05D5066B1B53}" sibTransId="{8F44E29A-930D-4977-BAA2-8BF5BAB739C7}"/>
    <dgm:cxn modelId="{4C7C542D-8D5B-4D2D-B2C2-7C138D24C795}" srcId="{857B79EC-42CF-46EC-A3FF-686C646EC067}" destId="{B277127D-DF0E-47B7-A91A-E23B534AD97C}" srcOrd="1" destOrd="0" parTransId="{B37D4A5E-1092-4306-8169-FD381088E16A}" sibTransId="{A227B0E6-4F05-4E64-98BD-5BFEF57590AB}"/>
    <dgm:cxn modelId="{3BBE4E9D-446F-4545-88C4-7B81EE8077BE}" type="presOf" srcId="{1B926D20-4373-42E2-B3B8-70A4FE8090EF}" destId="{2F15924B-D592-4AF1-A7C5-3B41377BACAD}" srcOrd="0" destOrd="0" presId="urn:microsoft.com/office/officeart/2005/8/layout/target3"/>
    <dgm:cxn modelId="{D2421F20-9BD2-4B90-8B1C-69DCEDF40400}" type="presOf" srcId="{B277127D-DF0E-47B7-A91A-E23B534AD97C}" destId="{FD015995-4DB8-42C7-A555-065AAE6B58E4}" srcOrd="0" destOrd="0" presId="urn:microsoft.com/office/officeart/2005/8/layout/target3"/>
    <dgm:cxn modelId="{02AEF2B1-2F74-44D7-8C75-C6757307A998}" type="presOf" srcId="{B277127D-DF0E-47B7-A91A-E23B534AD97C}" destId="{3B81F150-F308-4818-8459-C85A5D900DA9}" srcOrd="1" destOrd="0" presId="urn:microsoft.com/office/officeart/2005/8/layout/target3"/>
    <dgm:cxn modelId="{F5D813E6-5DEA-435D-BE56-27EE52A1272B}" type="presParOf" srcId="{203C2059-FD7E-4A5F-A02F-D28293E984ED}" destId="{3085CB07-244C-4F10-871E-2EEF87CD9E29}" srcOrd="0" destOrd="0" presId="urn:microsoft.com/office/officeart/2005/8/layout/target3"/>
    <dgm:cxn modelId="{B05E455B-2663-45E9-86F8-B6EF0923F044}" type="presParOf" srcId="{203C2059-FD7E-4A5F-A02F-D28293E984ED}" destId="{E82538D1-AAD2-418B-8EC4-8F7EA8DED52F}" srcOrd="1" destOrd="0" presId="urn:microsoft.com/office/officeart/2005/8/layout/target3"/>
    <dgm:cxn modelId="{739CA1EA-39EE-4E6B-AF3A-5D1D43F06FA6}" type="presParOf" srcId="{203C2059-FD7E-4A5F-A02F-D28293E984ED}" destId="{2F15924B-D592-4AF1-A7C5-3B41377BACAD}" srcOrd="2" destOrd="0" presId="urn:microsoft.com/office/officeart/2005/8/layout/target3"/>
    <dgm:cxn modelId="{81EE2876-B144-464B-910F-965DFC8C4A7B}" type="presParOf" srcId="{203C2059-FD7E-4A5F-A02F-D28293E984ED}" destId="{C59BABF9-C484-4DC5-B96B-C98B7400FEDF}" srcOrd="3" destOrd="0" presId="urn:microsoft.com/office/officeart/2005/8/layout/target3"/>
    <dgm:cxn modelId="{324B1842-DCE5-442B-B49C-76008269C574}" type="presParOf" srcId="{203C2059-FD7E-4A5F-A02F-D28293E984ED}" destId="{96E8E461-D46C-4573-8B68-BBD1C2748212}" srcOrd="4" destOrd="0" presId="urn:microsoft.com/office/officeart/2005/8/layout/target3"/>
    <dgm:cxn modelId="{2901DED3-ABCA-439C-B1D9-545F6F7807D9}" type="presParOf" srcId="{203C2059-FD7E-4A5F-A02F-D28293E984ED}" destId="{FD015995-4DB8-42C7-A555-065AAE6B58E4}" srcOrd="5" destOrd="0" presId="urn:microsoft.com/office/officeart/2005/8/layout/target3"/>
    <dgm:cxn modelId="{37EF9FED-B44B-4875-B6C5-C3A9C7A9807F}" type="presParOf" srcId="{203C2059-FD7E-4A5F-A02F-D28293E984ED}" destId="{423EC3F7-4CFF-48A4-A7F8-7C53C3195FBB}" srcOrd="6" destOrd="0" presId="urn:microsoft.com/office/officeart/2005/8/layout/target3"/>
    <dgm:cxn modelId="{4B577A20-A4F8-496F-937A-A76815FE6E84}" type="presParOf" srcId="{203C2059-FD7E-4A5F-A02F-D28293E984ED}" destId="{3B81F150-F308-4818-8459-C85A5D900DA9}"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6E4701-268F-4829-9E5B-A0D95CE5CE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CE646C83-EB6B-4879-8A2C-5A91571A92A3}">
      <dgm:prSet/>
      <dgm:spPr/>
      <dgm:t>
        <a:bodyPr/>
        <a:lstStyle/>
        <a:p>
          <a:pPr rtl="0"/>
          <a:r>
            <a:rPr lang="en-ZA" b="1" dirty="0" smtClean="0"/>
            <a:t>GOALS OF THE NEW STAFF INDUCTION AND MENTORING PROGRAMME</a:t>
          </a:r>
          <a:endParaRPr lang="en-GB" dirty="0"/>
        </a:p>
      </dgm:t>
    </dgm:pt>
    <dgm:pt modelId="{721F234B-E967-49A7-B022-FCE8F33B25F6}" type="parTrans" cxnId="{8DFDCF8F-953C-4780-88E1-F29D2FF98247}">
      <dgm:prSet/>
      <dgm:spPr/>
      <dgm:t>
        <a:bodyPr/>
        <a:lstStyle/>
        <a:p>
          <a:endParaRPr lang="en-GB"/>
        </a:p>
      </dgm:t>
    </dgm:pt>
    <dgm:pt modelId="{100591DA-2BC3-4E2B-9635-A65CA2E92828}" type="sibTrans" cxnId="{8DFDCF8F-953C-4780-88E1-F29D2FF98247}">
      <dgm:prSet/>
      <dgm:spPr/>
      <dgm:t>
        <a:bodyPr/>
        <a:lstStyle/>
        <a:p>
          <a:endParaRPr lang="en-GB"/>
        </a:p>
      </dgm:t>
    </dgm:pt>
    <dgm:pt modelId="{0EBF38E7-C8CE-4524-9EDF-7962476104EB}" type="pres">
      <dgm:prSet presAssocID="{DF6E4701-268F-4829-9E5B-A0D95CE5CEA0}" presName="linear" presStyleCnt="0">
        <dgm:presLayoutVars>
          <dgm:animLvl val="lvl"/>
          <dgm:resizeHandles val="exact"/>
        </dgm:presLayoutVars>
      </dgm:prSet>
      <dgm:spPr/>
      <dgm:t>
        <a:bodyPr/>
        <a:lstStyle/>
        <a:p>
          <a:endParaRPr lang="en-GB"/>
        </a:p>
      </dgm:t>
    </dgm:pt>
    <dgm:pt modelId="{8DCA19AA-23CF-43E6-9483-1E0B19416E11}" type="pres">
      <dgm:prSet presAssocID="{CE646C83-EB6B-4879-8A2C-5A91571A92A3}" presName="parentText" presStyleLbl="node1" presStyleIdx="0" presStyleCnt="1">
        <dgm:presLayoutVars>
          <dgm:chMax val="0"/>
          <dgm:bulletEnabled val="1"/>
        </dgm:presLayoutVars>
      </dgm:prSet>
      <dgm:spPr/>
      <dgm:t>
        <a:bodyPr/>
        <a:lstStyle/>
        <a:p>
          <a:endParaRPr lang="en-GB"/>
        </a:p>
      </dgm:t>
    </dgm:pt>
  </dgm:ptLst>
  <dgm:cxnLst>
    <dgm:cxn modelId="{8DFDCF8F-953C-4780-88E1-F29D2FF98247}" srcId="{DF6E4701-268F-4829-9E5B-A0D95CE5CEA0}" destId="{CE646C83-EB6B-4879-8A2C-5A91571A92A3}" srcOrd="0" destOrd="0" parTransId="{721F234B-E967-49A7-B022-FCE8F33B25F6}" sibTransId="{100591DA-2BC3-4E2B-9635-A65CA2E92828}"/>
    <dgm:cxn modelId="{C76C2218-7E37-4DF4-A73C-33951ADAF8DA}" type="presOf" srcId="{DF6E4701-268F-4829-9E5B-A0D95CE5CEA0}" destId="{0EBF38E7-C8CE-4524-9EDF-7962476104EB}" srcOrd="0" destOrd="0" presId="urn:microsoft.com/office/officeart/2005/8/layout/vList2"/>
    <dgm:cxn modelId="{22284AE6-7A1F-468A-B8FF-8C5247386D28}" type="presOf" srcId="{CE646C83-EB6B-4879-8A2C-5A91571A92A3}" destId="{8DCA19AA-23CF-43E6-9483-1E0B19416E11}" srcOrd="0" destOrd="0" presId="urn:microsoft.com/office/officeart/2005/8/layout/vList2"/>
    <dgm:cxn modelId="{8A4D10DA-00BC-44F8-A5F6-1CD237717AF8}" type="presParOf" srcId="{0EBF38E7-C8CE-4524-9EDF-7962476104EB}" destId="{8DCA19AA-23CF-43E6-9483-1E0B19416E1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7EDD47-8380-4937-91A0-6986417CCC4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5323E42F-D9FE-4941-89DC-6F500BA407EC}">
      <dgm:prSet/>
      <dgm:spPr/>
      <dgm:t>
        <a:bodyPr/>
        <a:lstStyle/>
        <a:p>
          <a:pPr rtl="0"/>
          <a:r>
            <a:rPr lang="en-ZA" b="1" i="0" dirty="0" smtClean="0">
              <a:latin typeface="Arial" panose="020B0604020202020204" pitchFamily="34" charset="0"/>
              <a:cs typeface="Arial" panose="020B0604020202020204" pitchFamily="34" charset="0"/>
            </a:rPr>
            <a:t>1. Help new faculty members to: </a:t>
          </a:r>
          <a:endParaRPr lang="en-GB" b="1" i="0" dirty="0">
            <a:latin typeface="Arial" panose="020B0604020202020204" pitchFamily="34" charset="0"/>
            <a:cs typeface="Arial" panose="020B0604020202020204" pitchFamily="34" charset="0"/>
          </a:endParaRPr>
        </a:p>
      </dgm:t>
    </dgm:pt>
    <dgm:pt modelId="{1299E573-F926-4187-871E-6F62E16F5D11}" type="parTrans" cxnId="{E81D98DD-9812-4936-9F19-69CF8B99A780}">
      <dgm:prSet/>
      <dgm:spPr/>
      <dgm:t>
        <a:bodyPr/>
        <a:lstStyle/>
        <a:p>
          <a:endParaRPr lang="en-GB"/>
        </a:p>
      </dgm:t>
    </dgm:pt>
    <dgm:pt modelId="{8301C0A0-2BAA-4444-900D-B7CC4D886718}" type="sibTrans" cxnId="{E81D98DD-9812-4936-9F19-69CF8B99A780}">
      <dgm:prSet/>
      <dgm:spPr/>
      <dgm:t>
        <a:bodyPr/>
        <a:lstStyle/>
        <a:p>
          <a:endParaRPr lang="en-GB"/>
        </a:p>
      </dgm:t>
    </dgm:pt>
    <dgm:pt modelId="{C77AE09E-CEA6-4E98-94B3-97A6A59E2A7E}">
      <dgm:prSet/>
      <dgm:spPr/>
      <dgm:t>
        <a:bodyPr/>
        <a:lstStyle/>
        <a:p>
          <a:pPr rtl="0"/>
          <a:r>
            <a:rPr lang="en-ZA" dirty="0" smtClean="0">
              <a:latin typeface="Arial" panose="020B0604020202020204" pitchFamily="34" charset="0"/>
              <a:cs typeface="Arial" panose="020B0604020202020204" pitchFamily="34" charset="0"/>
            </a:rPr>
            <a:t>Learn about NUST, its mission, culture, philosophies, the surrounding community, and support resources for faculty.</a:t>
          </a:r>
          <a:endParaRPr lang="en-GB" dirty="0">
            <a:latin typeface="Arial" panose="020B0604020202020204" pitchFamily="34" charset="0"/>
            <a:cs typeface="Arial" panose="020B0604020202020204" pitchFamily="34" charset="0"/>
          </a:endParaRPr>
        </a:p>
      </dgm:t>
    </dgm:pt>
    <dgm:pt modelId="{5F7177D4-2037-4CF8-8CED-6ED3DB556C7F}" type="parTrans" cxnId="{8996E44B-F92C-4FBC-874A-5067323599C8}">
      <dgm:prSet/>
      <dgm:spPr/>
      <dgm:t>
        <a:bodyPr/>
        <a:lstStyle/>
        <a:p>
          <a:endParaRPr lang="en-GB"/>
        </a:p>
      </dgm:t>
    </dgm:pt>
    <dgm:pt modelId="{EF438C4F-FA07-4BFF-B9D0-56C16A9FA0AA}" type="sibTrans" cxnId="{8996E44B-F92C-4FBC-874A-5067323599C8}">
      <dgm:prSet/>
      <dgm:spPr/>
      <dgm:t>
        <a:bodyPr/>
        <a:lstStyle/>
        <a:p>
          <a:endParaRPr lang="en-GB"/>
        </a:p>
      </dgm:t>
    </dgm:pt>
    <dgm:pt modelId="{50B65991-0361-46C1-91AC-870935EBC468}">
      <dgm:prSet/>
      <dgm:spPr/>
      <dgm:t>
        <a:bodyPr/>
        <a:lstStyle/>
        <a:p>
          <a:pPr rtl="0"/>
          <a:r>
            <a:rPr lang="en-ZA" dirty="0" smtClean="0">
              <a:latin typeface="Arial" panose="020B0604020202020204" pitchFamily="34" charset="0"/>
              <a:cs typeface="Arial" panose="020B0604020202020204" pitchFamily="34" charset="0"/>
            </a:rPr>
            <a:t>Adjust to the new environment and become active members of the university quickly.</a:t>
          </a:r>
          <a:endParaRPr lang="en-GB" dirty="0">
            <a:latin typeface="Arial" panose="020B0604020202020204" pitchFamily="34" charset="0"/>
            <a:cs typeface="Arial" panose="020B0604020202020204" pitchFamily="34" charset="0"/>
          </a:endParaRPr>
        </a:p>
      </dgm:t>
    </dgm:pt>
    <dgm:pt modelId="{8425D977-23D6-4258-AF60-062C2A4E6283}" type="parTrans" cxnId="{03D77DDF-AD52-4084-A1F2-338B80D08EC9}">
      <dgm:prSet/>
      <dgm:spPr/>
      <dgm:t>
        <a:bodyPr/>
        <a:lstStyle/>
        <a:p>
          <a:endParaRPr lang="en-GB"/>
        </a:p>
      </dgm:t>
    </dgm:pt>
    <dgm:pt modelId="{0400D751-606A-4CAC-A7DF-ED2B6D30EA59}" type="sibTrans" cxnId="{03D77DDF-AD52-4084-A1F2-338B80D08EC9}">
      <dgm:prSet/>
      <dgm:spPr/>
      <dgm:t>
        <a:bodyPr/>
        <a:lstStyle/>
        <a:p>
          <a:endParaRPr lang="en-GB"/>
        </a:p>
      </dgm:t>
    </dgm:pt>
    <dgm:pt modelId="{3EDBA577-008B-4A04-897F-F0EB8C8E038C}">
      <dgm:prSet/>
      <dgm:spPr/>
      <dgm:t>
        <a:bodyPr/>
        <a:lstStyle/>
        <a:p>
          <a:pPr marL="363538" indent="-363538" rtl="0"/>
          <a:r>
            <a:rPr lang="en-ZA" i="1" dirty="0" smtClean="0">
              <a:latin typeface="Arial" panose="020B0604020202020204" pitchFamily="34" charset="0"/>
              <a:cs typeface="Arial" panose="020B0604020202020204" pitchFamily="34" charset="0"/>
            </a:rPr>
            <a:t>2</a:t>
          </a:r>
          <a:r>
            <a:rPr lang="en-ZA" b="1" i="0" dirty="0" smtClean="0">
              <a:latin typeface="Arial" panose="020B0604020202020204" pitchFamily="34" charset="0"/>
              <a:cs typeface="Arial" panose="020B0604020202020204" pitchFamily="34" charset="0"/>
            </a:rPr>
            <a:t>. Assist the new faculty to develop or enhance effective teaching skills.</a:t>
          </a:r>
          <a:endParaRPr lang="en-GB" b="1" i="0" dirty="0">
            <a:latin typeface="Arial" panose="020B0604020202020204" pitchFamily="34" charset="0"/>
            <a:cs typeface="Arial" panose="020B0604020202020204" pitchFamily="34" charset="0"/>
          </a:endParaRPr>
        </a:p>
      </dgm:t>
    </dgm:pt>
    <dgm:pt modelId="{BB8460F7-F4F7-40D4-B99F-2044668E78BE}" type="parTrans" cxnId="{0D9C207E-1230-49CF-8FE6-412F8C913BC0}">
      <dgm:prSet/>
      <dgm:spPr/>
      <dgm:t>
        <a:bodyPr/>
        <a:lstStyle/>
        <a:p>
          <a:endParaRPr lang="en-GB"/>
        </a:p>
      </dgm:t>
    </dgm:pt>
    <dgm:pt modelId="{04C0BC4B-F0D7-4C54-B301-F73E7BB9BC2A}" type="sibTrans" cxnId="{0D9C207E-1230-49CF-8FE6-412F8C913BC0}">
      <dgm:prSet/>
      <dgm:spPr/>
      <dgm:t>
        <a:bodyPr/>
        <a:lstStyle/>
        <a:p>
          <a:endParaRPr lang="en-GB"/>
        </a:p>
      </dgm:t>
    </dgm:pt>
    <dgm:pt modelId="{D69579F5-309E-4EC0-8B32-61A2D6A9CD4E}">
      <dgm:prSet/>
      <dgm:spPr/>
      <dgm:t>
        <a:bodyPr/>
        <a:lstStyle/>
        <a:p>
          <a:pPr marL="228600" indent="-228600" rtl="0"/>
          <a:r>
            <a:rPr lang="en-ZA" dirty="0" smtClean="0">
              <a:latin typeface="Arial" panose="020B0604020202020204" pitchFamily="34" charset="0"/>
              <a:cs typeface="Arial" panose="020B0604020202020204" pitchFamily="34" charset="0"/>
            </a:rPr>
            <a:t>Designing learning experiences for large classes</a:t>
          </a:r>
          <a:endParaRPr lang="en-GB" dirty="0">
            <a:latin typeface="Arial" panose="020B0604020202020204" pitchFamily="34" charset="0"/>
            <a:cs typeface="Arial" panose="020B0604020202020204" pitchFamily="34" charset="0"/>
          </a:endParaRPr>
        </a:p>
      </dgm:t>
    </dgm:pt>
    <dgm:pt modelId="{11ECD3B6-25F7-45DE-B45E-C428E1EDEEE7}" type="parTrans" cxnId="{BF89BBA4-79EF-4F12-B061-462B2179BDB5}">
      <dgm:prSet/>
      <dgm:spPr/>
      <dgm:t>
        <a:bodyPr/>
        <a:lstStyle/>
        <a:p>
          <a:endParaRPr lang="en-GB"/>
        </a:p>
      </dgm:t>
    </dgm:pt>
    <dgm:pt modelId="{D8AF13E6-C6AA-4DAD-9915-4B1BA7A107A1}" type="sibTrans" cxnId="{BF89BBA4-79EF-4F12-B061-462B2179BDB5}">
      <dgm:prSet/>
      <dgm:spPr/>
      <dgm:t>
        <a:bodyPr/>
        <a:lstStyle/>
        <a:p>
          <a:endParaRPr lang="en-GB"/>
        </a:p>
      </dgm:t>
    </dgm:pt>
    <dgm:pt modelId="{B76D3167-A249-48D1-8F99-831CF12FD2B5}">
      <dgm:prSet/>
      <dgm:spPr/>
      <dgm:t>
        <a:bodyPr/>
        <a:lstStyle/>
        <a:p>
          <a:pPr marL="228600" indent="-228600" rtl="0"/>
          <a:r>
            <a:rPr lang="en-ZA" dirty="0" smtClean="0">
              <a:latin typeface="Arial" panose="020B0604020202020204" pitchFamily="34" charset="0"/>
              <a:cs typeface="Arial" panose="020B0604020202020204" pitchFamily="34" charset="0"/>
            </a:rPr>
            <a:t>Applying engaging student centred approaches to teaching, learning and assessment</a:t>
          </a:r>
          <a:endParaRPr lang="en-GB" dirty="0">
            <a:latin typeface="Arial" panose="020B0604020202020204" pitchFamily="34" charset="0"/>
            <a:cs typeface="Arial" panose="020B0604020202020204" pitchFamily="34" charset="0"/>
          </a:endParaRPr>
        </a:p>
      </dgm:t>
    </dgm:pt>
    <dgm:pt modelId="{6B74A067-5ABC-4BC1-A441-5D0E58A3F908}" type="parTrans" cxnId="{A0CFB0A3-2122-4319-98C4-AED512434112}">
      <dgm:prSet/>
      <dgm:spPr/>
      <dgm:t>
        <a:bodyPr/>
        <a:lstStyle/>
        <a:p>
          <a:endParaRPr lang="en-GB"/>
        </a:p>
      </dgm:t>
    </dgm:pt>
    <dgm:pt modelId="{E493A76D-4B5A-477C-942B-3C8C240C0838}" type="sibTrans" cxnId="{A0CFB0A3-2122-4319-98C4-AED512434112}">
      <dgm:prSet/>
      <dgm:spPr/>
      <dgm:t>
        <a:bodyPr/>
        <a:lstStyle/>
        <a:p>
          <a:endParaRPr lang="en-GB"/>
        </a:p>
      </dgm:t>
    </dgm:pt>
    <dgm:pt modelId="{D6453707-F012-448C-8ED2-94C90822A316}" type="pres">
      <dgm:prSet presAssocID="{557EDD47-8380-4937-91A0-6986417CCC49}" presName="linear" presStyleCnt="0">
        <dgm:presLayoutVars>
          <dgm:dir/>
          <dgm:resizeHandles val="exact"/>
        </dgm:presLayoutVars>
      </dgm:prSet>
      <dgm:spPr/>
      <dgm:t>
        <a:bodyPr/>
        <a:lstStyle/>
        <a:p>
          <a:endParaRPr lang="en-GB"/>
        </a:p>
      </dgm:t>
    </dgm:pt>
    <dgm:pt modelId="{9139CF9A-ECD7-4AA6-956D-B8129123ECAD}" type="pres">
      <dgm:prSet presAssocID="{5323E42F-D9FE-4941-89DC-6F500BA407EC}" presName="comp" presStyleCnt="0"/>
      <dgm:spPr/>
    </dgm:pt>
    <dgm:pt modelId="{F8DBF2BA-EA30-405E-AE08-85D11C4BCA7B}" type="pres">
      <dgm:prSet presAssocID="{5323E42F-D9FE-4941-89DC-6F500BA407EC}" presName="box" presStyleLbl="node1" presStyleIdx="0" presStyleCnt="2"/>
      <dgm:spPr/>
      <dgm:t>
        <a:bodyPr/>
        <a:lstStyle/>
        <a:p>
          <a:endParaRPr lang="en-GB"/>
        </a:p>
      </dgm:t>
    </dgm:pt>
    <dgm:pt modelId="{39EFDF4E-6B11-405E-9A17-FF8E1B46E1E7}" type="pres">
      <dgm:prSet presAssocID="{5323E42F-D9FE-4941-89DC-6F500BA407EC}" presName="img" presStyleLbl="fgImgPlace1" presStyleIdx="0" presStyleCnt="2" custFlipHor="1" custScaleX="71064"/>
      <dgm:spPr/>
    </dgm:pt>
    <dgm:pt modelId="{FF463511-0897-4400-AE1B-D970F8366447}" type="pres">
      <dgm:prSet presAssocID="{5323E42F-D9FE-4941-89DC-6F500BA407EC}" presName="text" presStyleLbl="node1" presStyleIdx="0" presStyleCnt="2">
        <dgm:presLayoutVars>
          <dgm:bulletEnabled val="1"/>
        </dgm:presLayoutVars>
      </dgm:prSet>
      <dgm:spPr/>
      <dgm:t>
        <a:bodyPr/>
        <a:lstStyle/>
        <a:p>
          <a:endParaRPr lang="en-GB"/>
        </a:p>
      </dgm:t>
    </dgm:pt>
    <dgm:pt modelId="{85F44D87-DC06-466A-A182-C21FF55E547C}" type="pres">
      <dgm:prSet presAssocID="{8301C0A0-2BAA-4444-900D-B7CC4D886718}" presName="spacer" presStyleCnt="0"/>
      <dgm:spPr/>
    </dgm:pt>
    <dgm:pt modelId="{CE954CD7-7189-472B-AF36-0CE0067C49E2}" type="pres">
      <dgm:prSet presAssocID="{3EDBA577-008B-4A04-897F-F0EB8C8E038C}" presName="comp" presStyleCnt="0"/>
      <dgm:spPr/>
    </dgm:pt>
    <dgm:pt modelId="{6706C968-8A25-4F20-B323-04692E9394D4}" type="pres">
      <dgm:prSet presAssocID="{3EDBA577-008B-4A04-897F-F0EB8C8E038C}" presName="box" presStyleLbl="node1" presStyleIdx="1" presStyleCnt="2"/>
      <dgm:spPr/>
      <dgm:t>
        <a:bodyPr/>
        <a:lstStyle/>
        <a:p>
          <a:endParaRPr lang="en-GB"/>
        </a:p>
      </dgm:t>
    </dgm:pt>
    <dgm:pt modelId="{3A36C228-C1C0-4705-82FB-D1233F0B7E73}" type="pres">
      <dgm:prSet presAssocID="{3EDBA577-008B-4A04-897F-F0EB8C8E038C}" presName="img" presStyleLbl="fgImgPlace1" presStyleIdx="1" presStyleCnt="2" custScaleX="81266"/>
      <dgm:spPr/>
    </dgm:pt>
    <dgm:pt modelId="{92CC0D00-53D3-42D3-9A86-BD21BBB75E82}" type="pres">
      <dgm:prSet presAssocID="{3EDBA577-008B-4A04-897F-F0EB8C8E038C}" presName="text" presStyleLbl="node1" presStyleIdx="1" presStyleCnt="2">
        <dgm:presLayoutVars>
          <dgm:bulletEnabled val="1"/>
        </dgm:presLayoutVars>
      </dgm:prSet>
      <dgm:spPr/>
      <dgm:t>
        <a:bodyPr/>
        <a:lstStyle/>
        <a:p>
          <a:endParaRPr lang="en-GB"/>
        </a:p>
      </dgm:t>
    </dgm:pt>
  </dgm:ptLst>
  <dgm:cxnLst>
    <dgm:cxn modelId="{956690D8-3990-4151-ABA5-8CDE27F41D56}" type="presOf" srcId="{B76D3167-A249-48D1-8F99-831CF12FD2B5}" destId="{6706C968-8A25-4F20-B323-04692E9394D4}" srcOrd="0" destOrd="2" presId="urn:microsoft.com/office/officeart/2005/8/layout/vList4"/>
    <dgm:cxn modelId="{03D77DDF-AD52-4084-A1F2-338B80D08EC9}" srcId="{5323E42F-D9FE-4941-89DC-6F500BA407EC}" destId="{50B65991-0361-46C1-91AC-870935EBC468}" srcOrd="1" destOrd="0" parTransId="{8425D977-23D6-4258-AF60-062C2A4E6283}" sibTransId="{0400D751-606A-4CAC-A7DF-ED2B6D30EA59}"/>
    <dgm:cxn modelId="{A7AE0755-9672-40CA-9328-4BCF6631025B}" type="presOf" srcId="{D69579F5-309E-4EC0-8B32-61A2D6A9CD4E}" destId="{6706C968-8A25-4F20-B323-04692E9394D4}" srcOrd="0" destOrd="1" presId="urn:microsoft.com/office/officeart/2005/8/layout/vList4"/>
    <dgm:cxn modelId="{A869B61E-C0F6-479C-8225-15D1A7A19E27}" type="presOf" srcId="{C77AE09E-CEA6-4E98-94B3-97A6A59E2A7E}" destId="{FF463511-0897-4400-AE1B-D970F8366447}" srcOrd="1" destOrd="1" presId="urn:microsoft.com/office/officeart/2005/8/layout/vList4"/>
    <dgm:cxn modelId="{7F097B49-E654-48FB-94F0-8E5E5E00B55F}" type="presOf" srcId="{C77AE09E-CEA6-4E98-94B3-97A6A59E2A7E}" destId="{F8DBF2BA-EA30-405E-AE08-85D11C4BCA7B}" srcOrd="0" destOrd="1" presId="urn:microsoft.com/office/officeart/2005/8/layout/vList4"/>
    <dgm:cxn modelId="{22975DA6-7C95-4702-8525-CC149F8B2176}" type="presOf" srcId="{3EDBA577-008B-4A04-897F-F0EB8C8E038C}" destId="{92CC0D00-53D3-42D3-9A86-BD21BBB75E82}" srcOrd="1" destOrd="0" presId="urn:microsoft.com/office/officeart/2005/8/layout/vList4"/>
    <dgm:cxn modelId="{81340EC7-0B6B-4A6F-ABE3-CE95530149B1}" type="presOf" srcId="{557EDD47-8380-4937-91A0-6986417CCC49}" destId="{D6453707-F012-448C-8ED2-94C90822A316}" srcOrd="0" destOrd="0" presId="urn:microsoft.com/office/officeart/2005/8/layout/vList4"/>
    <dgm:cxn modelId="{8996E44B-F92C-4FBC-874A-5067323599C8}" srcId="{5323E42F-D9FE-4941-89DC-6F500BA407EC}" destId="{C77AE09E-CEA6-4E98-94B3-97A6A59E2A7E}" srcOrd="0" destOrd="0" parTransId="{5F7177D4-2037-4CF8-8CED-6ED3DB556C7F}" sibTransId="{EF438C4F-FA07-4BFF-B9D0-56C16A9FA0AA}"/>
    <dgm:cxn modelId="{0D9C207E-1230-49CF-8FE6-412F8C913BC0}" srcId="{557EDD47-8380-4937-91A0-6986417CCC49}" destId="{3EDBA577-008B-4A04-897F-F0EB8C8E038C}" srcOrd="1" destOrd="0" parTransId="{BB8460F7-F4F7-40D4-B99F-2044668E78BE}" sibTransId="{04C0BC4B-F0D7-4C54-B301-F73E7BB9BC2A}"/>
    <dgm:cxn modelId="{BF89BBA4-79EF-4F12-B061-462B2179BDB5}" srcId="{3EDBA577-008B-4A04-897F-F0EB8C8E038C}" destId="{D69579F5-309E-4EC0-8B32-61A2D6A9CD4E}" srcOrd="0" destOrd="0" parTransId="{11ECD3B6-25F7-45DE-B45E-C428E1EDEEE7}" sibTransId="{D8AF13E6-C6AA-4DAD-9915-4B1BA7A107A1}"/>
    <dgm:cxn modelId="{E81D98DD-9812-4936-9F19-69CF8B99A780}" srcId="{557EDD47-8380-4937-91A0-6986417CCC49}" destId="{5323E42F-D9FE-4941-89DC-6F500BA407EC}" srcOrd="0" destOrd="0" parTransId="{1299E573-F926-4187-871E-6F62E16F5D11}" sibTransId="{8301C0A0-2BAA-4444-900D-B7CC4D886718}"/>
    <dgm:cxn modelId="{2321FBAA-3996-4D90-B11B-A78F85183D16}" type="presOf" srcId="{3EDBA577-008B-4A04-897F-F0EB8C8E038C}" destId="{6706C968-8A25-4F20-B323-04692E9394D4}" srcOrd="0" destOrd="0" presId="urn:microsoft.com/office/officeart/2005/8/layout/vList4"/>
    <dgm:cxn modelId="{DDB75AA4-4DBA-494D-80F5-0E73128A4831}" type="presOf" srcId="{D69579F5-309E-4EC0-8B32-61A2D6A9CD4E}" destId="{92CC0D00-53D3-42D3-9A86-BD21BBB75E82}" srcOrd="1" destOrd="1" presId="urn:microsoft.com/office/officeart/2005/8/layout/vList4"/>
    <dgm:cxn modelId="{CF7E0D54-F077-4A2A-86C6-339D16330287}" type="presOf" srcId="{5323E42F-D9FE-4941-89DC-6F500BA407EC}" destId="{FF463511-0897-4400-AE1B-D970F8366447}" srcOrd="1" destOrd="0" presId="urn:microsoft.com/office/officeart/2005/8/layout/vList4"/>
    <dgm:cxn modelId="{D810B81D-7347-4DEB-82E6-D48A39E10B21}" type="presOf" srcId="{B76D3167-A249-48D1-8F99-831CF12FD2B5}" destId="{92CC0D00-53D3-42D3-9A86-BD21BBB75E82}" srcOrd="1" destOrd="2" presId="urn:microsoft.com/office/officeart/2005/8/layout/vList4"/>
    <dgm:cxn modelId="{A0CFB0A3-2122-4319-98C4-AED512434112}" srcId="{3EDBA577-008B-4A04-897F-F0EB8C8E038C}" destId="{B76D3167-A249-48D1-8F99-831CF12FD2B5}" srcOrd="1" destOrd="0" parTransId="{6B74A067-5ABC-4BC1-A441-5D0E58A3F908}" sibTransId="{E493A76D-4B5A-477C-942B-3C8C240C0838}"/>
    <dgm:cxn modelId="{06B601ED-63CB-4062-A724-FF627AA4BDBD}" type="presOf" srcId="{50B65991-0361-46C1-91AC-870935EBC468}" destId="{F8DBF2BA-EA30-405E-AE08-85D11C4BCA7B}" srcOrd="0" destOrd="2" presId="urn:microsoft.com/office/officeart/2005/8/layout/vList4"/>
    <dgm:cxn modelId="{44EEAA16-16AC-46CF-BF0C-32A9E0389130}" type="presOf" srcId="{5323E42F-D9FE-4941-89DC-6F500BA407EC}" destId="{F8DBF2BA-EA30-405E-AE08-85D11C4BCA7B}" srcOrd="0" destOrd="0" presId="urn:microsoft.com/office/officeart/2005/8/layout/vList4"/>
    <dgm:cxn modelId="{AD15591E-AC80-41C6-A2BF-FC52B361AF7C}" type="presOf" srcId="{50B65991-0361-46C1-91AC-870935EBC468}" destId="{FF463511-0897-4400-AE1B-D970F8366447}" srcOrd="1" destOrd="2" presId="urn:microsoft.com/office/officeart/2005/8/layout/vList4"/>
    <dgm:cxn modelId="{CDBEA7B9-D74A-4658-85A7-F689589B7E2F}" type="presParOf" srcId="{D6453707-F012-448C-8ED2-94C90822A316}" destId="{9139CF9A-ECD7-4AA6-956D-B8129123ECAD}" srcOrd="0" destOrd="0" presId="urn:microsoft.com/office/officeart/2005/8/layout/vList4"/>
    <dgm:cxn modelId="{D5260667-45BD-40CD-9612-171F07E5C325}" type="presParOf" srcId="{9139CF9A-ECD7-4AA6-956D-B8129123ECAD}" destId="{F8DBF2BA-EA30-405E-AE08-85D11C4BCA7B}" srcOrd="0" destOrd="0" presId="urn:microsoft.com/office/officeart/2005/8/layout/vList4"/>
    <dgm:cxn modelId="{5ED9BD10-EAB8-4CF5-A2CB-66E45529ED4A}" type="presParOf" srcId="{9139CF9A-ECD7-4AA6-956D-B8129123ECAD}" destId="{39EFDF4E-6B11-405E-9A17-FF8E1B46E1E7}" srcOrd="1" destOrd="0" presId="urn:microsoft.com/office/officeart/2005/8/layout/vList4"/>
    <dgm:cxn modelId="{ACD98FC8-7FFC-450D-8F11-78257AF5C264}" type="presParOf" srcId="{9139CF9A-ECD7-4AA6-956D-B8129123ECAD}" destId="{FF463511-0897-4400-AE1B-D970F8366447}" srcOrd="2" destOrd="0" presId="urn:microsoft.com/office/officeart/2005/8/layout/vList4"/>
    <dgm:cxn modelId="{A4ED56D2-F39C-44C9-82E9-18294222EB74}" type="presParOf" srcId="{D6453707-F012-448C-8ED2-94C90822A316}" destId="{85F44D87-DC06-466A-A182-C21FF55E547C}" srcOrd="1" destOrd="0" presId="urn:microsoft.com/office/officeart/2005/8/layout/vList4"/>
    <dgm:cxn modelId="{83A747CC-908F-476C-9DA9-213F32423FD9}" type="presParOf" srcId="{D6453707-F012-448C-8ED2-94C90822A316}" destId="{CE954CD7-7189-472B-AF36-0CE0067C49E2}" srcOrd="2" destOrd="0" presId="urn:microsoft.com/office/officeart/2005/8/layout/vList4"/>
    <dgm:cxn modelId="{800EF726-66A9-4FE2-A1A6-ADF3BDF6D725}" type="presParOf" srcId="{CE954CD7-7189-472B-AF36-0CE0067C49E2}" destId="{6706C968-8A25-4F20-B323-04692E9394D4}" srcOrd="0" destOrd="0" presId="urn:microsoft.com/office/officeart/2005/8/layout/vList4"/>
    <dgm:cxn modelId="{939B159A-D3D9-4DA2-9A13-94CEE4E7DAE9}" type="presParOf" srcId="{CE954CD7-7189-472B-AF36-0CE0067C49E2}" destId="{3A36C228-C1C0-4705-82FB-D1233F0B7E73}" srcOrd="1" destOrd="0" presId="urn:microsoft.com/office/officeart/2005/8/layout/vList4"/>
    <dgm:cxn modelId="{4F1C580A-056C-40D8-8BF8-AA42C34BAFA2}" type="presParOf" srcId="{CE954CD7-7189-472B-AF36-0CE0067C49E2}" destId="{92CC0D00-53D3-42D3-9A86-BD21BBB75E82}"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746158-7DBD-4802-B5F5-46E3B216F2F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98A2E97E-1E6A-46A7-9374-BE1BE5ADEEFC}">
      <dgm:prSet custT="1"/>
      <dgm:spPr/>
      <dgm:t>
        <a:bodyPr/>
        <a:lstStyle/>
        <a:p>
          <a:pPr rtl="0"/>
          <a:r>
            <a:rPr lang="en-ZA" sz="2400" b="1" i="0" dirty="0" smtClean="0">
              <a:latin typeface="Arial" panose="020B0604020202020204" pitchFamily="34" charset="0"/>
              <a:cs typeface="Arial" panose="020B0604020202020204" pitchFamily="34" charset="0"/>
            </a:rPr>
            <a:t>3. Encourage experienced faculty to: </a:t>
          </a:r>
          <a:endParaRPr lang="en-GB" sz="2400" b="1" i="0" dirty="0">
            <a:latin typeface="Arial" panose="020B0604020202020204" pitchFamily="34" charset="0"/>
            <a:cs typeface="Arial" panose="020B0604020202020204" pitchFamily="34" charset="0"/>
          </a:endParaRPr>
        </a:p>
      </dgm:t>
    </dgm:pt>
    <dgm:pt modelId="{B78B49D2-8812-47D0-904F-12A0E8D18D60}" type="parTrans" cxnId="{843218A7-0546-4F4C-B166-E3424144A867}">
      <dgm:prSet/>
      <dgm:spPr/>
      <dgm:t>
        <a:bodyPr/>
        <a:lstStyle/>
        <a:p>
          <a:endParaRPr lang="en-GB"/>
        </a:p>
      </dgm:t>
    </dgm:pt>
    <dgm:pt modelId="{91E81832-8CB2-4E89-B0C6-6B92E4B2E5F6}" type="sibTrans" cxnId="{843218A7-0546-4F4C-B166-E3424144A867}">
      <dgm:prSet/>
      <dgm:spPr/>
      <dgm:t>
        <a:bodyPr/>
        <a:lstStyle/>
        <a:p>
          <a:endParaRPr lang="en-GB"/>
        </a:p>
      </dgm:t>
    </dgm:pt>
    <dgm:pt modelId="{0664FD3F-157F-4B85-8044-87F1832DCB27}">
      <dgm:prSet custT="1"/>
      <dgm:spPr/>
      <dgm:t>
        <a:bodyPr/>
        <a:lstStyle/>
        <a:p>
          <a:pPr rtl="0"/>
          <a:r>
            <a:rPr lang="en-ZA" sz="2000" dirty="0" smtClean="0">
              <a:latin typeface="Arial" panose="020B0604020202020204" pitchFamily="34" charset="0"/>
              <a:cs typeface="Arial" panose="020B0604020202020204" pitchFamily="34" charset="0"/>
            </a:rPr>
            <a:t>Provide a valuable service to the university by promoting </a:t>
          </a:r>
          <a:r>
            <a:rPr lang="en-ZA" sz="2000" b="1" dirty="0" smtClean="0">
              <a:latin typeface="Arial" panose="020B0604020202020204" pitchFamily="34" charset="0"/>
              <a:cs typeface="Arial" panose="020B0604020202020204" pitchFamily="34" charset="0"/>
            </a:rPr>
            <a:t>collegiality</a:t>
          </a:r>
          <a:r>
            <a:rPr lang="en-ZA" sz="2000" dirty="0" smtClean="0">
              <a:latin typeface="Arial" panose="020B0604020202020204" pitchFamily="34" charset="0"/>
              <a:cs typeface="Arial" panose="020B0604020202020204" pitchFamily="34" charset="0"/>
            </a:rPr>
            <a:t> through mentoring (serving as mentors).</a:t>
          </a:r>
          <a:endParaRPr lang="en-GB" sz="2000" dirty="0">
            <a:latin typeface="Arial" panose="020B0604020202020204" pitchFamily="34" charset="0"/>
            <a:cs typeface="Arial" panose="020B0604020202020204" pitchFamily="34" charset="0"/>
          </a:endParaRPr>
        </a:p>
      </dgm:t>
    </dgm:pt>
    <dgm:pt modelId="{217BFED5-9BC1-4F07-8278-154119F81416}" type="parTrans" cxnId="{FFEA7322-1E7D-4C52-82EF-170C7E88B1AD}">
      <dgm:prSet/>
      <dgm:spPr/>
      <dgm:t>
        <a:bodyPr/>
        <a:lstStyle/>
        <a:p>
          <a:endParaRPr lang="en-GB"/>
        </a:p>
      </dgm:t>
    </dgm:pt>
    <dgm:pt modelId="{8EA42800-E767-4CE1-9374-AF2BFFBECCB8}" type="sibTrans" cxnId="{FFEA7322-1E7D-4C52-82EF-170C7E88B1AD}">
      <dgm:prSet/>
      <dgm:spPr/>
      <dgm:t>
        <a:bodyPr/>
        <a:lstStyle/>
        <a:p>
          <a:endParaRPr lang="en-GB"/>
        </a:p>
      </dgm:t>
    </dgm:pt>
    <dgm:pt modelId="{67B179BB-24EB-40CC-9E3C-C32079E1E754}">
      <dgm:prSet custT="1"/>
      <dgm:spPr/>
      <dgm:t>
        <a:bodyPr/>
        <a:lstStyle/>
        <a:p>
          <a:pPr rtl="0"/>
          <a:r>
            <a:rPr lang="en-ZA" sz="2000" dirty="0" smtClean="0">
              <a:latin typeface="Arial" panose="020B0604020202020204" pitchFamily="34" charset="0"/>
              <a:cs typeface="Arial" panose="020B0604020202020204" pitchFamily="34" charset="0"/>
            </a:rPr>
            <a:t>Guide new faculty to </a:t>
          </a:r>
          <a:r>
            <a:rPr lang="en-ZA" sz="2000" b="1" dirty="0" smtClean="0">
              <a:latin typeface="Arial" panose="020B0604020202020204" pitchFamily="34" charset="0"/>
              <a:cs typeface="Arial" panose="020B0604020202020204" pitchFamily="34" charset="0"/>
            </a:rPr>
            <a:t>satisfy mandated requirements </a:t>
          </a:r>
          <a:r>
            <a:rPr lang="en-ZA" sz="2000" dirty="0" smtClean="0">
              <a:latin typeface="Arial" panose="020B0604020202020204" pitchFamily="34" charset="0"/>
              <a:cs typeface="Arial" panose="020B0604020202020204" pitchFamily="34" charset="0"/>
            </a:rPr>
            <a:t>related to induction, mentoring and probation</a:t>
          </a:r>
          <a:r>
            <a:rPr lang="en-ZA"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dgm:t>
    </dgm:pt>
    <dgm:pt modelId="{C068F2AD-66A6-488A-AFB2-24DF3B44D779}" type="parTrans" cxnId="{35B59BAD-82A5-47FD-A251-F4673492687D}">
      <dgm:prSet/>
      <dgm:spPr/>
      <dgm:t>
        <a:bodyPr/>
        <a:lstStyle/>
        <a:p>
          <a:endParaRPr lang="en-GB"/>
        </a:p>
      </dgm:t>
    </dgm:pt>
    <dgm:pt modelId="{44F07A6E-5269-4780-BED1-03D9450505C4}" type="sibTrans" cxnId="{35B59BAD-82A5-47FD-A251-F4673492687D}">
      <dgm:prSet/>
      <dgm:spPr/>
      <dgm:t>
        <a:bodyPr/>
        <a:lstStyle/>
        <a:p>
          <a:endParaRPr lang="en-GB"/>
        </a:p>
      </dgm:t>
    </dgm:pt>
    <dgm:pt modelId="{F7C2EADA-F443-465A-A557-86D9873EF50E}">
      <dgm:prSet/>
      <dgm:spPr/>
      <dgm:t>
        <a:bodyPr/>
        <a:lstStyle/>
        <a:p>
          <a:pPr marL="363538" indent="-363538" rtl="0"/>
          <a:r>
            <a:rPr lang="en-ZA" i="0" dirty="0" smtClean="0">
              <a:latin typeface="Arial" panose="020B0604020202020204" pitchFamily="34" charset="0"/>
              <a:cs typeface="Arial" panose="020B0604020202020204" pitchFamily="34" charset="0"/>
            </a:rPr>
            <a:t>4. Help the mentor to develop the skills necessary to provide professional and individual assistance to the new faculty member</a:t>
          </a:r>
          <a:r>
            <a:rPr lang="en-ZA" i="1"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dgm:t>
    </dgm:pt>
    <dgm:pt modelId="{4FD291E3-6FE0-480B-912F-CD21AF8A8DBE}" type="parTrans" cxnId="{003C076B-5846-4315-864F-55004734C7FE}">
      <dgm:prSet/>
      <dgm:spPr/>
      <dgm:t>
        <a:bodyPr/>
        <a:lstStyle/>
        <a:p>
          <a:endParaRPr lang="en-GB"/>
        </a:p>
      </dgm:t>
    </dgm:pt>
    <dgm:pt modelId="{93EB3D22-570D-44FF-8B37-0B3AD8C8C879}" type="sibTrans" cxnId="{003C076B-5846-4315-864F-55004734C7FE}">
      <dgm:prSet/>
      <dgm:spPr/>
      <dgm:t>
        <a:bodyPr/>
        <a:lstStyle/>
        <a:p>
          <a:endParaRPr lang="en-GB"/>
        </a:p>
      </dgm:t>
    </dgm:pt>
    <dgm:pt modelId="{66606C09-B872-4B58-8784-EF54F9F51D3C}">
      <dgm:prSet/>
      <dgm:spPr/>
      <dgm:t>
        <a:bodyPr/>
        <a:lstStyle/>
        <a:p>
          <a:pPr rtl="0"/>
          <a:r>
            <a:rPr lang="en-ZA" sz="2400" dirty="0" smtClean="0">
              <a:latin typeface="Arial" panose="020B0604020202020204" pitchFamily="34" charset="0"/>
              <a:cs typeface="Arial" panose="020B0604020202020204" pitchFamily="34" charset="0"/>
            </a:rPr>
            <a:t>5. Train mentors and supervisors to acquire and apply:</a:t>
          </a:r>
          <a:endParaRPr lang="en-GB" sz="2400" dirty="0">
            <a:latin typeface="Arial" panose="020B0604020202020204" pitchFamily="34" charset="0"/>
            <a:cs typeface="Arial" panose="020B0604020202020204" pitchFamily="34" charset="0"/>
          </a:endParaRPr>
        </a:p>
      </dgm:t>
    </dgm:pt>
    <dgm:pt modelId="{2FA51312-EF7F-4CB6-82C9-05183FA022A7}" type="parTrans" cxnId="{123C6696-9A5E-4D63-AF84-7387CC955E57}">
      <dgm:prSet/>
      <dgm:spPr/>
      <dgm:t>
        <a:bodyPr/>
        <a:lstStyle/>
        <a:p>
          <a:endParaRPr lang="en-GB"/>
        </a:p>
      </dgm:t>
    </dgm:pt>
    <dgm:pt modelId="{B5A2F984-1A75-4DAD-8F1B-E0DA5A0889E6}" type="sibTrans" cxnId="{123C6696-9A5E-4D63-AF84-7387CC955E57}">
      <dgm:prSet/>
      <dgm:spPr/>
      <dgm:t>
        <a:bodyPr/>
        <a:lstStyle/>
        <a:p>
          <a:endParaRPr lang="en-GB"/>
        </a:p>
      </dgm:t>
    </dgm:pt>
    <dgm:pt modelId="{761B8F2A-9C21-4BC4-A586-D0C61F5612D3}">
      <dgm:prSet custT="1"/>
      <dgm:spPr/>
      <dgm:t>
        <a:bodyPr/>
        <a:lstStyle/>
        <a:p>
          <a:pPr rtl="0"/>
          <a:r>
            <a:rPr lang="en-ZA" sz="2000" dirty="0" smtClean="0">
              <a:latin typeface="Arial" panose="020B0604020202020204" pitchFamily="34" charset="0"/>
              <a:cs typeface="Arial" panose="020B0604020202020204" pitchFamily="34" charset="0"/>
            </a:rPr>
            <a:t>Needs-assessment skills</a:t>
          </a:r>
          <a:endParaRPr lang="en-GB" sz="2000" dirty="0">
            <a:latin typeface="Arial" panose="020B0604020202020204" pitchFamily="34" charset="0"/>
            <a:cs typeface="Arial" panose="020B0604020202020204" pitchFamily="34" charset="0"/>
          </a:endParaRPr>
        </a:p>
      </dgm:t>
    </dgm:pt>
    <dgm:pt modelId="{4B432A44-43EC-4CB5-BB0E-6557C3D62929}" type="parTrans" cxnId="{AD78AE1E-A313-4E1E-89EC-D4653176DB02}">
      <dgm:prSet/>
      <dgm:spPr/>
      <dgm:t>
        <a:bodyPr/>
        <a:lstStyle/>
        <a:p>
          <a:endParaRPr lang="en-GB"/>
        </a:p>
      </dgm:t>
    </dgm:pt>
    <dgm:pt modelId="{ECF94EFA-C112-480A-85FE-C29FA7ABD416}" type="sibTrans" cxnId="{AD78AE1E-A313-4E1E-89EC-D4653176DB02}">
      <dgm:prSet/>
      <dgm:spPr/>
      <dgm:t>
        <a:bodyPr/>
        <a:lstStyle/>
        <a:p>
          <a:endParaRPr lang="en-GB"/>
        </a:p>
      </dgm:t>
    </dgm:pt>
    <dgm:pt modelId="{71F0B50F-581C-421B-8D6F-250C7D4A0195}">
      <dgm:prSet custT="1"/>
      <dgm:spPr/>
      <dgm:t>
        <a:bodyPr/>
        <a:lstStyle/>
        <a:p>
          <a:pPr rtl="0"/>
          <a:r>
            <a:rPr lang="en-ZA" sz="2000" dirty="0" smtClean="0">
              <a:latin typeface="Arial" panose="020B0604020202020204" pitchFamily="34" charset="0"/>
              <a:cs typeface="Arial" panose="020B0604020202020204" pitchFamily="34" charset="0"/>
            </a:rPr>
            <a:t>Problem-solving skills</a:t>
          </a:r>
          <a:endParaRPr lang="en-GB" sz="2000" dirty="0">
            <a:latin typeface="Arial" panose="020B0604020202020204" pitchFamily="34" charset="0"/>
            <a:cs typeface="Arial" panose="020B0604020202020204" pitchFamily="34" charset="0"/>
          </a:endParaRPr>
        </a:p>
      </dgm:t>
    </dgm:pt>
    <dgm:pt modelId="{C710AC2A-5627-4545-A6A8-CA23EF5E00DC}" type="parTrans" cxnId="{E026F554-1FE4-4936-A125-A1F1D195FB94}">
      <dgm:prSet/>
      <dgm:spPr/>
      <dgm:t>
        <a:bodyPr/>
        <a:lstStyle/>
        <a:p>
          <a:endParaRPr lang="en-GB"/>
        </a:p>
      </dgm:t>
    </dgm:pt>
    <dgm:pt modelId="{E40436AA-3676-468B-9A50-0EBC36724715}" type="sibTrans" cxnId="{E026F554-1FE4-4936-A125-A1F1D195FB94}">
      <dgm:prSet/>
      <dgm:spPr/>
      <dgm:t>
        <a:bodyPr/>
        <a:lstStyle/>
        <a:p>
          <a:endParaRPr lang="en-GB"/>
        </a:p>
      </dgm:t>
    </dgm:pt>
    <dgm:pt modelId="{6BF2D5B0-CD7D-4905-A2D5-2D78ACF8A171}">
      <dgm:prSet custT="1"/>
      <dgm:spPr/>
      <dgm:t>
        <a:bodyPr/>
        <a:lstStyle/>
        <a:p>
          <a:pPr rtl="0"/>
          <a:r>
            <a:rPr lang="en-ZA" sz="2000" dirty="0" smtClean="0">
              <a:latin typeface="Arial" panose="020B0604020202020204" pitchFamily="34" charset="0"/>
              <a:cs typeface="Arial" panose="020B0604020202020204" pitchFamily="34" charset="0"/>
            </a:rPr>
            <a:t>Coaching and mentoring skills</a:t>
          </a:r>
          <a:endParaRPr lang="en-GB" sz="2000" dirty="0">
            <a:latin typeface="Arial" panose="020B0604020202020204" pitchFamily="34" charset="0"/>
            <a:cs typeface="Arial" panose="020B0604020202020204" pitchFamily="34" charset="0"/>
          </a:endParaRPr>
        </a:p>
      </dgm:t>
    </dgm:pt>
    <dgm:pt modelId="{074D6AF7-0F76-43F0-BE46-AE117BC77DA5}" type="parTrans" cxnId="{4F429B26-DC27-453C-9497-91590FD503F1}">
      <dgm:prSet/>
      <dgm:spPr/>
      <dgm:t>
        <a:bodyPr/>
        <a:lstStyle/>
        <a:p>
          <a:endParaRPr lang="en-GB"/>
        </a:p>
      </dgm:t>
    </dgm:pt>
    <dgm:pt modelId="{669538F9-A848-4606-8BC5-8047A45F471E}" type="sibTrans" cxnId="{4F429B26-DC27-453C-9497-91590FD503F1}">
      <dgm:prSet/>
      <dgm:spPr/>
      <dgm:t>
        <a:bodyPr/>
        <a:lstStyle/>
        <a:p>
          <a:endParaRPr lang="en-GB"/>
        </a:p>
      </dgm:t>
    </dgm:pt>
    <dgm:pt modelId="{E680F9E3-96B7-4CCC-8DE7-987263919C3F}" type="pres">
      <dgm:prSet presAssocID="{2F746158-7DBD-4802-B5F5-46E3B216F2F3}" presName="linear" presStyleCnt="0">
        <dgm:presLayoutVars>
          <dgm:dir/>
          <dgm:resizeHandles val="exact"/>
        </dgm:presLayoutVars>
      </dgm:prSet>
      <dgm:spPr/>
      <dgm:t>
        <a:bodyPr/>
        <a:lstStyle/>
        <a:p>
          <a:endParaRPr lang="en-GB"/>
        </a:p>
      </dgm:t>
    </dgm:pt>
    <dgm:pt modelId="{50B212B4-6066-4DC4-9106-D460F300DFE4}" type="pres">
      <dgm:prSet presAssocID="{98A2E97E-1E6A-46A7-9374-BE1BE5ADEEFC}" presName="comp" presStyleCnt="0"/>
      <dgm:spPr/>
    </dgm:pt>
    <dgm:pt modelId="{2161A242-AEE1-44BC-B5BA-BAF6DC6EE0D9}" type="pres">
      <dgm:prSet presAssocID="{98A2E97E-1E6A-46A7-9374-BE1BE5ADEEFC}" presName="box" presStyleLbl="node1" presStyleIdx="0" presStyleCnt="3" custScaleY="120688"/>
      <dgm:spPr/>
      <dgm:t>
        <a:bodyPr/>
        <a:lstStyle/>
        <a:p>
          <a:endParaRPr lang="en-GB"/>
        </a:p>
      </dgm:t>
    </dgm:pt>
    <dgm:pt modelId="{6EE02179-617F-4098-AA8D-76013B953A2E}" type="pres">
      <dgm:prSet presAssocID="{98A2E97E-1E6A-46A7-9374-BE1BE5ADEEFC}"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pt>
    <dgm:pt modelId="{20648C7C-C844-4428-B71F-246E21F2FF4A}" type="pres">
      <dgm:prSet presAssocID="{98A2E97E-1E6A-46A7-9374-BE1BE5ADEEFC}" presName="text" presStyleLbl="node1" presStyleIdx="0" presStyleCnt="3">
        <dgm:presLayoutVars>
          <dgm:bulletEnabled val="1"/>
        </dgm:presLayoutVars>
      </dgm:prSet>
      <dgm:spPr/>
      <dgm:t>
        <a:bodyPr/>
        <a:lstStyle/>
        <a:p>
          <a:endParaRPr lang="en-GB"/>
        </a:p>
      </dgm:t>
    </dgm:pt>
    <dgm:pt modelId="{0241F9FD-95AD-43CB-8091-FF373985C935}" type="pres">
      <dgm:prSet presAssocID="{91E81832-8CB2-4E89-B0C6-6B92E4B2E5F6}" presName="spacer" presStyleCnt="0"/>
      <dgm:spPr/>
    </dgm:pt>
    <dgm:pt modelId="{36BD4ACA-FBD5-4BA4-A5B6-24F20B5E618C}" type="pres">
      <dgm:prSet presAssocID="{F7C2EADA-F443-465A-A557-86D9873EF50E}" presName="comp" presStyleCnt="0"/>
      <dgm:spPr/>
    </dgm:pt>
    <dgm:pt modelId="{DDF087C5-B5E5-49FC-ABE4-AD1BF9B6C86F}" type="pres">
      <dgm:prSet presAssocID="{F7C2EADA-F443-465A-A557-86D9873EF50E}" presName="box" presStyleLbl="node1" presStyleIdx="1" presStyleCnt="3"/>
      <dgm:spPr/>
      <dgm:t>
        <a:bodyPr/>
        <a:lstStyle/>
        <a:p>
          <a:endParaRPr lang="en-GB"/>
        </a:p>
      </dgm:t>
    </dgm:pt>
    <dgm:pt modelId="{4E8E5DD8-AA6F-43BF-BBD1-FDF5980BE392}" type="pres">
      <dgm:prSet presAssocID="{F7C2EADA-F443-465A-A557-86D9873EF50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D7E15827-955C-48BB-A614-8092D78775BD}" type="pres">
      <dgm:prSet presAssocID="{F7C2EADA-F443-465A-A557-86D9873EF50E}" presName="text" presStyleLbl="node1" presStyleIdx="1" presStyleCnt="3">
        <dgm:presLayoutVars>
          <dgm:bulletEnabled val="1"/>
        </dgm:presLayoutVars>
      </dgm:prSet>
      <dgm:spPr/>
      <dgm:t>
        <a:bodyPr/>
        <a:lstStyle/>
        <a:p>
          <a:endParaRPr lang="en-GB"/>
        </a:p>
      </dgm:t>
    </dgm:pt>
    <dgm:pt modelId="{4F1B62E0-4A4D-4B75-949B-B2346A8E8A84}" type="pres">
      <dgm:prSet presAssocID="{93EB3D22-570D-44FF-8B37-0B3AD8C8C879}" presName="spacer" presStyleCnt="0"/>
      <dgm:spPr/>
    </dgm:pt>
    <dgm:pt modelId="{42552C28-308B-43DE-A245-78E6A448F605}" type="pres">
      <dgm:prSet presAssocID="{66606C09-B872-4B58-8784-EF54F9F51D3C}" presName="comp" presStyleCnt="0"/>
      <dgm:spPr/>
    </dgm:pt>
    <dgm:pt modelId="{9F68FD3B-1780-4D63-A325-1A3414FF290F}" type="pres">
      <dgm:prSet presAssocID="{66606C09-B872-4B58-8784-EF54F9F51D3C}" presName="box" presStyleLbl="node1" presStyleIdx="2" presStyleCnt="3"/>
      <dgm:spPr/>
      <dgm:t>
        <a:bodyPr/>
        <a:lstStyle/>
        <a:p>
          <a:endParaRPr lang="en-GB"/>
        </a:p>
      </dgm:t>
    </dgm:pt>
    <dgm:pt modelId="{49DDA0E7-E62D-4FB2-8B7A-65FD124A4653}" type="pres">
      <dgm:prSet presAssocID="{66606C09-B872-4B58-8784-EF54F9F51D3C}"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t>
        <a:bodyPr/>
        <a:lstStyle/>
        <a:p>
          <a:endParaRPr lang="en-GB"/>
        </a:p>
      </dgm:t>
    </dgm:pt>
    <dgm:pt modelId="{DE328746-3AB4-4E2E-8468-E84AB68FF00E}" type="pres">
      <dgm:prSet presAssocID="{66606C09-B872-4B58-8784-EF54F9F51D3C}" presName="text" presStyleLbl="node1" presStyleIdx="2" presStyleCnt="3">
        <dgm:presLayoutVars>
          <dgm:bulletEnabled val="1"/>
        </dgm:presLayoutVars>
      </dgm:prSet>
      <dgm:spPr/>
      <dgm:t>
        <a:bodyPr/>
        <a:lstStyle/>
        <a:p>
          <a:endParaRPr lang="en-GB"/>
        </a:p>
      </dgm:t>
    </dgm:pt>
  </dgm:ptLst>
  <dgm:cxnLst>
    <dgm:cxn modelId="{717EC9A1-7B2D-42DC-966A-4A1CBEED84D0}" type="presOf" srcId="{66606C09-B872-4B58-8784-EF54F9F51D3C}" destId="{9F68FD3B-1780-4D63-A325-1A3414FF290F}" srcOrd="0" destOrd="0" presId="urn:microsoft.com/office/officeart/2005/8/layout/vList4"/>
    <dgm:cxn modelId="{4F429B26-DC27-453C-9497-91590FD503F1}" srcId="{66606C09-B872-4B58-8784-EF54F9F51D3C}" destId="{6BF2D5B0-CD7D-4905-A2D5-2D78ACF8A171}" srcOrd="2" destOrd="0" parTransId="{074D6AF7-0F76-43F0-BE46-AE117BC77DA5}" sibTransId="{669538F9-A848-4606-8BC5-8047A45F471E}"/>
    <dgm:cxn modelId="{D7A35324-48DA-44AF-81BB-C965F2D5D5F7}" type="presOf" srcId="{67B179BB-24EB-40CC-9E3C-C32079E1E754}" destId="{2161A242-AEE1-44BC-B5BA-BAF6DC6EE0D9}" srcOrd="0" destOrd="2" presId="urn:microsoft.com/office/officeart/2005/8/layout/vList4"/>
    <dgm:cxn modelId="{84F2C73F-3248-4A3F-9B4A-DCBE92D973B6}" type="presOf" srcId="{6BF2D5B0-CD7D-4905-A2D5-2D78ACF8A171}" destId="{DE328746-3AB4-4E2E-8468-E84AB68FF00E}" srcOrd="1" destOrd="3" presId="urn:microsoft.com/office/officeart/2005/8/layout/vList4"/>
    <dgm:cxn modelId="{005104D1-D042-4A23-8E7E-6F5CC55A0780}" type="presOf" srcId="{98A2E97E-1E6A-46A7-9374-BE1BE5ADEEFC}" destId="{20648C7C-C844-4428-B71F-246E21F2FF4A}" srcOrd="1" destOrd="0" presId="urn:microsoft.com/office/officeart/2005/8/layout/vList4"/>
    <dgm:cxn modelId="{A760CCFB-13A3-4067-98B1-5006CB1A4C95}" type="presOf" srcId="{67B179BB-24EB-40CC-9E3C-C32079E1E754}" destId="{20648C7C-C844-4428-B71F-246E21F2FF4A}" srcOrd="1" destOrd="2" presId="urn:microsoft.com/office/officeart/2005/8/layout/vList4"/>
    <dgm:cxn modelId="{BCB5B4FA-F7D2-49C0-8527-F2557165A245}" type="presOf" srcId="{F7C2EADA-F443-465A-A557-86D9873EF50E}" destId="{D7E15827-955C-48BB-A614-8092D78775BD}" srcOrd="1" destOrd="0" presId="urn:microsoft.com/office/officeart/2005/8/layout/vList4"/>
    <dgm:cxn modelId="{128C6BF3-0E41-489C-B6EF-086AD9BF25F1}" type="presOf" srcId="{761B8F2A-9C21-4BC4-A586-D0C61F5612D3}" destId="{DE328746-3AB4-4E2E-8468-E84AB68FF00E}" srcOrd="1" destOrd="1" presId="urn:microsoft.com/office/officeart/2005/8/layout/vList4"/>
    <dgm:cxn modelId="{25A88B59-3EC5-4157-B2E1-F3CBAED9244B}" type="presOf" srcId="{6BF2D5B0-CD7D-4905-A2D5-2D78ACF8A171}" destId="{9F68FD3B-1780-4D63-A325-1A3414FF290F}" srcOrd="0" destOrd="3" presId="urn:microsoft.com/office/officeart/2005/8/layout/vList4"/>
    <dgm:cxn modelId="{D86C68E7-AF95-4775-8C63-C6A2CEE84385}" type="presOf" srcId="{98A2E97E-1E6A-46A7-9374-BE1BE5ADEEFC}" destId="{2161A242-AEE1-44BC-B5BA-BAF6DC6EE0D9}" srcOrd="0" destOrd="0" presId="urn:microsoft.com/office/officeart/2005/8/layout/vList4"/>
    <dgm:cxn modelId="{E026F554-1FE4-4936-A125-A1F1D195FB94}" srcId="{66606C09-B872-4B58-8784-EF54F9F51D3C}" destId="{71F0B50F-581C-421B-8D6F-250C7D4A0195}" srcOrd="1" destOrd="0" parTransId="{C710AC2A-5627-4545-A6A8-CA23EF5E00DC}" sibTransId="{E40436AA-3676-468B-9A50-0EBC36724715}"/>
    <dgm:cxn modelId="{EAAAE171-5AF7-467E-A346-973185E1E229}" type="presOf" srcId="{0664FD3F-157F-4B85-8044-87F1832DCB27}" destId="{2161A242-AEE1-44BC-B5BA-BAF6DC6EE0D9}" srcOrd="0" destOrd="1" presId="urn:microsoft.com/office/officeart/2005/8/layout/vList4"/>
    <dgm:cxn modelId="{29D8D858-213F-40C3-9AB4-0829EB844E57}" type="presOf" srcId="{761B8F2A-9C21-4BC4-A586-D0C61F5612D3}" destId="{9F68FD3B-1780-4D63-A325-1A3414FF290F}" srcOrd="0" destOrd="1" presId="urn:microsoft.com/office/officeart/2005/8/layout/vList4"/>
    <dgm:cxn modelId="{69F2AD19-C944-4C39-8F83-BD13B4148121}" type="presOf" srcId="{71F0B50F-581C-421B-8D6F-250C7D4A0195}" destId="{9F68FD3B-1780-4D63-A325-1A3414FF290F}" srcOrd="0" destOrd="2" presId="urn:microsoft.com/office/officeart/2005/8/layout/vList4"/>
    <dgm:cxn modelId="{3558828D-09B4-4E7F-88B1-0D6A5EE514CD}" type="presOf" srcId="{71F0B50F-581C-421B-8D6F-250C7D4A0195}" destId="{DE328746-3AB4-4E2E-8468-E84AB68FF00E}" srcOrd="1" destOrd="2" presId="urn:microsoft.com/office/officeart/2005/8/layout/vList4"/>
    <dgm:cxn modelId="{0343ABA6-6A67-4BBD-9911-AA624ED64922}" type="presOf" srcId="{0664FD3F-157F-4B85-8044-87F1832DCB27}" destId="{20648C7C-C844-4428-B71F-246E21F2FF4A}" srcOrd="1" destOrd="1" presId="urn:microsoft.com/office/officeart/2005/8/layout/vList4"/>
    <dgm:cxn modelId="{AD78AE1E-A313-4E1E-89EC-D4653176DB02}" srcId="{66606C09-B872-4B58-8784-EF54F9F51D3C}" destId="{761B8F2A-9C21-4BC4-A586-D0C61F5612D3}" srcOrd="0" destOrd="0" parTransId="{4B432A44-43EC-4CB5-BB0E-6557C3D62929}" sibTransId="{ECF94EFA-C112-480A-85FE-C29FA7ABD416}"/>
    <dgm:cxn modelId="{71DD267C-A925-435A-A8A1-6A468F0A5C7B}" type="presOf" srcId="{66606C09-B872-4B58-8784-EF54F9F51D3C}" destId="{DE328746-3AB4-4E2E-8468-E84AB68FF00E}" srcOrd="1" destOrd="0" presId="urn:microsoft.com/office/officeart/2005/8/layout/vList4"/>
    <dgm:cxn modelId="{3DE7ED17-F33F-421C-97CC-D69823F66801}" type="presOf" srcId="{2F746158-7DBD-4802-B5F5-46E3B216F2F3}" destId="{E680F9E3-96B7-4CCC-8DE7-987263919C3F}" srcOrd="0" destOrd="0" presId="urn:microsoft.com/office/officeart/2005/8/layout/vList4"/>
    <dgm:cxn modelId="{003C076B-5846-4315-864F-55004734C7FE}" srcId="{2F746158-7DBD-4802-B5F5-46E3B216F2F3}" destId="{F7C2EADA-F443-465A-A557-86D9873EF50E}" srcOrd="1" destOrd="0" parTransId="{4FD291E3-6FE0-480B-912F-CD21AF8A8DBE}" sibTransId="{93EB3D22-570D-44FF-8B37-0B3AD8C8C879}"/>
    <dgm:cxn modelId="{FFEA7322-1E7D-4C52-82EF-170C7E88B1AD}" srcId="{98A2E97E-1E6A-46A7-9374-BE1BE5ADEEFC}" destId="{0664FD3F-157F-4B85-8044-87F1832DCB27}" srcOrd="0" destOrd="0" parTransId="{217BFED5-9BC1-4F07-8278-154119F81416}" sibTransId="{8EA42800-E767-4CE1-9374-AF2BFFBECCB8}"/>
    <dgm:cxn modelId="{35B59BAD-82A5-47FD-A251-F4673492687D}" srcId="{98A2E97E-1E6A-46A7-9374-BE1BE5ADEEFC}" destId="{67B179BB-24EB-40CC-9E3C-C32079E1E754}" srcOrd="1" destOrd="0" parTransId="{C068F2AD-66A6-488A-AFB2-24DF3B44D779}" sibTransId="{44F07A6E-5269-4780-BED1-03D9450505C4}"/>
    <dgm:cxn modelId="{843218A7-0546-4F4C-B166-E3424144A867}" srcId="{2F746158-7DBD-4802-B5F5-46E3B216F2F3}" destId="{98A2E97E-1E6A-46A7-9374-BE1BE5ADEEFC}" srcOrd="0" destOrd="0" parTransId="{B78B49D2-8812-47D0-904F-12A0E8D18D60}" sibTransId="{91E81832-8CB2-4E89-B0C6-6B92E4B2E5F6}"/>
    <dgm:cxn modelId="{9EDB865D-78B6-4FE1-A259-0DC33D16AFB8}" type="presOf" srcId="{F7C2EADA-F443-465A-A557-86D9873EF50E}" destId="{DDF087C5-B5E5-49FC-ABE4-AD1BF9B6C86F}" srcOrd="0" destOrd="0" presId="urn:microsoft.com/office/officeart/2005/8/layout/vList4"/>
    <dgm:cxn modelId="{123C6696-9A5E-4D63-AF84-7387CC955E57}" srcId="{2F746158-7DBD-4802-B5F5-46E3B216F2F3}" destId="{66606C09-B872-4B58-8784-EF54F9F51D3C}" srcOrd="2" destOrd="0" parTransId="{2FA51312-EF7F-4CB6-82C9-05183FA022A7}" sibTransId="{B5A2F984-1A75-4DAD-8F1B-E0DA5A0889E6}"/>
    <dgm:cxn modelId="{AC0EC805-D6E6-43FD-BE79-6346C1AC2C44}" type="presParOf" srcId="{E680F9E3-96B7-4CCC-8DE7-987263919C3F}" destId="{50B212B4-6066-4DC4-9106-D460F300DFE4}" srcOrd="0" destOrd="0" presId="urn:microsoft.com/office/officeart/2005/8/layout/vList4"/>
    <dgm:cxn modelId="{644466CF-96F4-4693-BCB0-C5FA1A3B9E40}" type="presParOf" srcId="{50B212B4-6066-4DC4-9106-D460F300DFE4}" destId="{2161A242-AEE1-44BC-B5BA-BAF6DC6EE0D9}" srcOrd="0" destOrd="0" presId="urn:microsoft.com/office/officeart/2005/8/layout/vList4"/>
    <dgm:cxn modelId="{D3F527F6-F9E7-4293-983C-6189F7ECDA3A}" type="presParOf" srcId="{50B212B4-6066-4DC4-9106-D460F300DFE4}" destId="{6EE02179-617F-4098-AA8D-76013B953A2E}" srcOrd="1" destOrd="0" presId="urn:microsoft.com/office/officeart/2005/8/layout/vList4"/>
    <dgm:cxn modelId="{BDAEA3E8-141A-432C-9194-450D2CB9777B}" type="presParOf" srcId="{50B212B4-6066-4DC4-9106-D460F300DFE4}" destId="{20648C7C-C844-4428-B71F-246E21F2FF4A}" srcOrd="2" destOrd="0" presId="urn:microsoft.com/office/officeart/2005/8/layout/vList4"/>
    <dgm:cxn modelId="{108328A1-AD5F-42C3-AFCF-3E8A108FD835}" type="presParOf" srcId="{E680F9E3-96B7-4CCC-8DE7-987263919C3F}" destId="{0241F9FD-95AD-43CB-8091-FF373985C935}" srcOrd="1" destOrd="0" presId="urn:microsoft.com/office/officeart/2005/8/layout/vList4"/>
    <dgm:cxn modelId="{0454C41C-E544-41AD-9D58-29D173B95BBA}" type="presParOf" srcId="{E680F9E3-96B7-4CCC-8DE7-987263919C3F}" destId="{36BD4ACA-FBD5-4BA4-A5B6-24F20B5E618C}" srcOrd="2" destOrd="0" presId="urn:microsoft.com/office/officeart/2005/8/layout/vList4"/>
    <dgm:cxn modelId="{5DBFF79D-3207-4C83-AD0F-601A9091D8B9}" type="presParOf" srcId="{36BD4ACA-FBD5-4BA4-A5B6-24F20B5E618C}" destId="{DDF087C5-B5E5-49FC-ABE4-AD1BF9B6C86F}" srcOrd="0" destOrd="0" presId="urn:microsoft.com/office/officeart/2005/8/layout/vList4"/>
    <dgm:cxn modelId="{85096F8A-717F-42AC-90D8-B0F6D8981DF1}" type="presParOf" srcId="{36BD4ACA-FBD5-4BA4-A5B6-24F20B5E618C}" destId="{4E8E5DD8-AA6F-43BF-BBD1-FDF5980BE392}" srcOrd="1" destOrd="0" presId="urn:microsoft.com/office/officeart/2005/8/layout/vList4"/>
    <dgm:cxn modelId="{783F906C-50E7-4EFB-AA23-C756C393D637}" type="presParOf" srcId="{36BD4ACA-FBD5-4BA4-A5B6-24F20B5E618C}" destId="{D7E15827-955C-48BB-A614-8092D78775BD}" srcOrd="2" destOrd="0" presId="urn:microsoft.com/office/officeart/2005/8/layout/vList4"/>
    <dgm:cxn modelId="{17E04586-8744-4B9B-8258-03A7ECB88322}" type="presParOf" srcId="{E680F9E3-96B7-4CCC-8DE7-987263919C3F}" destId="{4F1B62E0-4A4D-4B75-949B-B2346A8E8A84}" srcOrd="3" destOrd="0" presId="urn:microsoft.com/office/officeart/2005/8/layout/vList4"/>
    <dgm:cxn modelId="{19642ED8-51E5-4A3F-8939-11E8607222D0}" type="presParOf" srcId="{E680F9E3-96B7-4CCC-8DE7-987263919C3F}" destId="{42552C28-308B-43DE-A245-78E6A448F605}" srcOrd="4" destOrd="0" presId="urn:microsoft.com/office/officeart/2005/8/layout/vList4"/>
    <dgm:cxn modelId="{E90C5CD2-6A49-4078-B587-0B216F12E77F}" type="presParOf" srcId="{42552C28-308B-43DE-A245-78E6A448F605}" destId="{9F68FD3B-1780-4D63-A325-1A3414FF290F}" srcOrd="0" destOrd="0" presId="urn:microsoft.com/office/officeart/2005/8/layout/vList4"/>
    <dgm:cxn modelId="{B5150046-C533-4F8F-9B17-90CD07F62C88}" type="presParOf" srcId="{42552C28-308B-43DE-A245-78E6A448F605}" destId="{49DDA0E7-E62D-4FB2-8B7A-65FD124A4653}" srcOrd="1" destOrd="0" presId="urn:microsoft.com/office/officeart/2005/8/layout/vList4"/>
    <dgm:cxn modelId="{14AAAC3F-6239-4E64-8788-95B8CEB54DBE}" type="presParOf" srcId="{42552C28-308B-43DE-A245-78E6A448F605}" destId="{DE328746-3AB4-4E2E-8468-E84AB68FF00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2A13B8-719D-4E1C-A9FC-DD54F625DA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E651017-D1C6-44D3-9B84-7C148E7D455B}">
      <dgm:prSet custT="1"/>
      <dgm:spPr/>
      <dgm:t>
        <a:bodyPr/>
        <a:lstStyle/>
        <a:p>
          <a:pPr rtl="0"/>
          <a:r>
            <a:rPr lang="en-ZA" sz="4400" dirty="0" smtClean="0">
              <a:latin typeface="+mn-lt"/>
            </a:rPr>
            <a:t>5. Maximise the retention rate of promising highly qualified faculty members.</a:t>
          </a:r>
          <a:endParaRPr lang="en-GB" sz="4400" dirty="0">
            <a:latin typeface="+mn-lt"/>
          </a:endParaRPr>
        </a:p>
      </dgm:t>
    </dgm:pt>
    <dgm:pt modelId="{51044942-D7FE-4314-BF34-7434A9649DF8}" type="parTrans" cxnId="{C64C78D6-F6EA-44D8-9BDF-D2979DED148B}">
      <dgm:prSet/>
      <dgm:spPr/>
      <dgm:t>
        <a:bodyPr/>
        <a:lstStyle/>
        <a:p>
          <a:endParaRPr lang="en-GB"/>
        </a:p>
      </dgm:t>
    </dgm:pt>
    <dgm:pt modelId="{693F1018-DE66-4468-8654-E546FC76C14D}" type="sibTrans" cxnId="{C64C78D6-F6EA-44D8-9BDF-D2979DED148B}">
      <dgm:prSet/>
      <dgm:spPr/>
      <dgm:t>
        <a:bodyPr/>
        <a:lstStyle/>
        <a:p>
          <a:endParaRPr lang="en-GB"/>
        </a:p>
      </dgm:t>
    </dgm:pt>
    <dgm:pt modelId="{4BA0C18E-26EF-48A6-AFEA-52F63E3F6436}" type="pres">
      <dgm:prSet presAssocID="{4F2A13B8-719D-4E1C-A9FC-DD54F625DA98}" presName="linear" presStyleCnt="0">
        <dgm:presLayoutVars>
          <dgm:animLvl val="lvl"/>
          <dgm:resizeHandles val="exact"/>
        </dgm:presLayoutVars>
      </dgm:prSet>
      <dgm:spPr/>
      <dgm:t>
        <a:bodyPr/>
        <a:lstStyle/>
        <a:p>
          <a:endParaRPr lang="en-GB"/>
        </a:p>
      </dgm:t>
    </dgm:pt>
    <dgm:pt modelId="{0ADFF4C6-32E9-4592-B990-0136ED59E733}" type="pres">
      <dgm:prSet presAssocID="{5E651017-D1C6-44D3-9B84-7C148E7D455B}" presName="parentText" presStyleLbl="node1" presStyleIdx="0" presStyleCnt="1" custLinFactNeighborX="152" custLinFactNeighborY="51223">
        <dgm:presLayoutVars>
          <dgm:chMax val="0"/>
          <dgm:bulletEnabled val="1"/>
        </dgm:presLayoutVars>
      </dgm:prSet>
      <dgm:spPr/>
      <dgm:t>
        <a:bodyPr/>
        <a:lstStyle/>
        <a:p>
          <a:endParaRPr lang="en-GB"/>
        </a:p>
      </dgm:t>
    </dgm:pt>
  </dgm:ptLst>
  <dgm:cxnLst>
    <dgm:cxn modelId="{C64C78D6-F6EA-44D8-9BDF-D2979DED148B}" srcId="{4F2A13B8-719D-4E1C-A9FC-DD54F625DA98}" destId="{5E651017-D1C6-44D3-9B84-7C148E7D455B}" srcOrd="0" destOrd="0" parTransId="{51044942-D7FE-4314-BF34-7434A9649DF8}" sibTransId="{693F1018-DE66-4468-8654-E546FC76C14D}"/>
    <dgm:cxn modelId="{1C0A2620-A5A1-4899-A272-9531328D0D0A}" type="presOf" srcId="{4F2A13B8-719D-4E1C-A9FC-DD54F625DA98}" destId="{4BA0C18E-26EF-48A6-AFEA-52F63E3F6436}" srcOrd="0" destOrd="0" presId="urn:microsoft.com/office/officeart/2005/8/layout/vList2"/>
    <dgm:cxn modelId="{6AC3527F-23F3-4D45-BB3F-394819094318}" type="presOf" srcId="{5E651017-D1C6-44D3-9B84-7C148E7D455B}" destId="{0ADFF4C6-32E9-4592-B990-0136ED59E733}" srcOrd="0" destOrd="0" presId="urn:microsoft.com/office/officeart/2005/8/layout/vList2"/>
    <dgm:cxn modelId="{B7F48CB4-9EC8-4F9A-A26A-F567E5BFEC8A}" type="presParOf" srcId="{4BA0C18E-26EF-48A6-AFEA-52F63E3F6436}" destId="{0ADFF4C6-32E9-4592-B990-0136ED59E7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DA10B6-8C10-421E-8357-0563C8862B84}"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GB"/>
        </a:p>
      </dgm:t>
    </dgm:pt>
    <dgm:pt modelId="{8289DC6C-3B3E-47DE-BF88-26BE03267514}">
      <dgm:prSet custT="1"/>
      <dgm:spPr/>
      <dgm:t>
        <a:bodyPr/>
        <a:lstStyle/>
        <a:p>
          <a:pPr rtl="0"/>
          <a:r>
            <a:rPr lang="en-US" sz="2400" dirty="0" smtClean="0">
              <a:latin typeface="Arial" panose="020B0604020202020204" pitchFamily="34" charset="0"/>
              <a:cs typeface="Arial" panose="020B0604020202020204" pitchFamily="34" charset="0"/>
            </a:rPr>
            <a:t>Orientation</a:t>
          </a:r>
          <a:endParaRPr lang="en-GB" sz="2400" dirty="0">
            <a:latin typeface="Arial" panose="020B0604020202020204" pitchFamily="34" charset="0"/>
            <a:cs typeface="Arial" panose="020B0604020202020204" pitchFamily="34" charset="0"/>
          </a:endParaRPr>
        </a:p>
      </dgm:t>
    </dgm:pt>
    <dgm:pt modelId="{D19729C7-0F65-4EF4-BE3C-997A711852AB}" type="parTrans" cxnId="{AE4FD458-1797-4AFB-8345-D653C85D911E}">
      <dgm:prSet/>
      <dgm:spPr/>
      <dgm:t>
        <a:bodyPr/>
        <a:lstStyle/>
        <a:p>
          <a:endParaRPr lang="en-GB"/>
        </a:p>
      </dgm:t>
    </dgm:pt>
    <dgm:pt modelId="{88CC3758-838C-450E-BF12-18CCC0EA85EE}" type="sibTrans" cxnId="{AE4FD458-1797-4AFB-8345-D653C85D911E}">
      <dgm:prSet/>
      <dgm:spPr/>
      <dgm:t>
        <a:bodyPr/>
        <a:lstStyle/>
        <a:p>
          <a:endParaRPr lang="en-GB"/>
        </a:p>
      </dgm:t>
    </dgm:pt>
    <dgm:pt modelId="{5BAF5E32-E29E-41DF-91A4-C7BBF6892387}">
      <dgm:prSet custT="1"/>
      <dgm:spPr/>
      <dgm:t>
        <a:bodyPr/>
        <a:lstStyle/>
        <a:p>
          <a:pPr rtl="0"/>
          <a:r>
            <a:rPr lang="en-US" sz="2400" dirty="0" smtClean="0">
              <a:latin typeface="Arial" panose="020B0604020202020204" pitchFamily="34" charset="0"/>
              <a:cs typeface="Arial" panose="020B0604020202020204" pitchFamily="34" charset="0"/>
            </a:rPr>
            <a:t>Mentoring</a:t>
          </a:r>
          <a:r>
            <a:rPr lang="en-US"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dgm:t>
    </dgm:pt>
    <dgm:pt modelId="{E5FE760A-A060-4525-A64E-153EC626037A}" type="parTrans" cxnId="{5B7EFB83-7736-40BB-BAE9-1C14C7D46F20}">
      <dgm:prSet/>
      <dgm:spPr/>
      <dgm:t>
        <a:bodyPr/>
        <a:lstStyle/>
        <a:p>
          <a:endParaRPr lang="en-GB"/>
        </a:p>
      </dgm:t>
    </dgm:pt>
    <dgm:pt modelId="{52870E93-40E3-4158-A537-1301DF7AF2F7}" type="sibTrans" cxnId="{5B7EFB83-7736-40BB-BAE9-1C14C7D46F20}">
      <dgm:prSet/>
      <dgm:spPr/>
      <dgm:t>
        <a:bodyPr/>
        <a:lstStyle/>
        <a:p>
          <a:endParaRPr lang="en-GB"/>
        </a:p>
      </dgm:t>
    </dgm:pt>
    <dgm:pt modelId="{67ED67E5-1416-4C86-93CA-DF73FF4E3B26}">
      <dgm:prSet custT="1"/>
      <dgm:spPr/>
      <dgm:t>
        <a:bodyPr/>
        <a:lstStyle/>
        <a:p>
          <a:pPr rtl="0"/>
          <a:r>
            <a:rPr lang="en-US" sz="2400" dirty="0" smtClean="0">
              <a:latin typeface="Arial" panose="020B0604020202020204" pitchFamily="34" charset="0"/>
              <a:cs typeface="Arial" panose="020B0604020202020204" pitchFamily="34" charset="0"/>
            </a:rPr>
            <a:t>Evaluation both Formative and Summative</a:t>
          </a:r>
          <a:endParaRPr lang="en-GB" sz="2400" dirty="0">
            <a:latin typeface="Arial" panose="020B0604020202020204" pitchFamily="34" charset="0"/>
            <a:cs typeface="Arial" panose="020B0604020202020204" pitchFamily="34" charset="0"/>
          </a:endParaRPr>
        </a:p>
      </dgm:t>
    </dgm:pt>
    <dgm:pt modelId="{DC4EFF20-C04B-4B64-8D20-60FADA689A0E}" type="parTrans" cxnId="{0285D0BD-DEE8-44E9-9C99-B01A0C46806D}">
      <dgm:prSet/>
      <dgm:spPr/>
      <dgm:t>
        <a:bodyPr/>
        <a:lstStyle/>
        <a:p>
          <a:endParaRPr lang="en-GB"/>
        </a:p>
      </dgm:t>
    </dgm:pt>
    <dgm:pt modelId="{B321B654-C6ED-4BB5-8B03-D9FE0FDFFD20}" type="sibTrans" cxnId="{0285D0BD-DEE8-44E9-9C99-B01A0C46806D}">
      <dgm:prSet/>
      <dgm:spPr/>
      <dgm:t>
        <a:bodyPr/>
        <a:lstStyle/>
        <a:p>
          <a:endParaRPr lang="en-GB"/>
        </a:p>
      </dgm:t>
    </dgm:pt>
    <dgm:pt modelId="{56F5E8BB-6B80-4799-B14B-3B356E51348E}">
      <dgm:prSet custT="1"/>
      <dgm:spPr/>
      <dgm:t>
        <a:bodyPr/>
        <a:lstStyle/>
        <a:p>
          <a:pPr rtl="0"/>
          <a:r>
            <a:rPr lang="en-US" sz="2400" dirty="0" smtClean="0">
              <a:latin typeface="Arial" panose="020B0604020202020204" pitchFamily="34" charset="0"/>
              <a:cs typeface="Arial" panose="020B0604020202020204" pitchFamily="34" charset="0"/>
            </a:rPr>
            <a:t>Continuing Professional Development </a:t>
          </a:r>
          <a:endParaRPr lang="en-GB" sz="2400" dirty="0">
            <a:latin typeface="Arial" panose="020B0604020202020204" pitchFamily="34" charset="0"/>
            <a:cs typeface="Arial" panose="020B0604020202020204" pitchFamily="34" charset="0"/>
          </a:endParaRPr>
        </a:p>
      </dgm:t>
    </dgm:pt>
    <dgm:pt modelId="{DE434D76-3F72-4D4D-9296-1A24CB5EF8F5}" type="parTrans" cxnId="{0747C0A9-AA4D-466E-AFAA-4BE93BDF3772}">
      <dgm:prSet/>
      <dgm:spPr/>
      <dgm:t>
        <a:bodyPr/>
        <a:lstStyle/>
        <a:p>
          <a:endParaRPr lang="en-GB"/>
        </a:p>
      </dgm:t>
    </dgm:pt>
    <dgm:pt modelId="{3F0F4BEE-1574-4722-9767-279AA2170102}" type="sibTrans" cxnId="{0747C0A9-AA4D-466E-AFAA-4BE93BDF3772}">
      <dgm:prSet/>
      <dgm:spPr/>
      <dgm:t>
        <a:bodyPr/>
        <a:lstStyle/>
        <a:p>
          <a:endParaRPr lang="en-GB"/>
        </a:p>
      </dgm:t>
    </dgm:pt>
    <dgm:pt modelId="{BEF92C60-CED5-44EB-959C-833F6B8217A3}" type="pres">
      <dgm:prSet presAssocID="{3ADA10B6-8C10-421E-8357-0563C8862B84}" presName="CompostProcess" presStyleCnt="0">
        <dgm:presLayoutVars>
          <dgm:dir/>
          <dgm:resizeHandles val="exact"/>
        </dgm:presLayoutVars>
      </dgm:prSet>
      <dgm:spPr/>
      <dgm:t>
        <a:bodyPr/>
        <a:lstStyle/>
        <a:p>
          <a:endParaRPr lang="en-GB"/>
        </a:p>
      </dgm:t>
    </dgm:pt>
    <dgm:pt modelId="{CB8AC02B-0FB0-43E0-A860-56E33647C81F}" type="pres">
      <dgm:prSet presAssocID="{3ADA10B6-8C10-421E-8357-0563C8862B84}" presName="arrow" presStyleLbl="bgShp" presStyleIdx="0" presStyleCnt="1" custScaleX="117647" custLinFactNeighborX="-495" custLinFactNeighborY="-61"/>
      <dgm:spPr/>
      <dgm:t>
        <a:bodyPr/>
        <a:lstStyle/>
        <a:p>
          <a:endParaRPr lang="en-GB"/>
        </a:p>
      </dgm:t>
    </dgm:pt>
    <dgm:pt modelId="{6AF426DC-1FC4-4D86-AF66-CE9354F39241}" type="pres">
      <dgm:prSet presAssocID="{3ADA10B6-8C10-421E-8357-0563C8862B84}" presName="linearProcess" presStyleCnt="0"/>
      <dgm:spPr/>
      <dgm:t>
        <a:bodyPr/>
        <a:lstStyle/>
        <a:p>
          <a:endParaRPr lang="en-GB"/>
        </a:p>
      </dgm:t>
    </dgm:pt>
    <dgm:pt modelId="{B1047381-3F99-4705-B04C-FD36DAA2E8C6}" type="pres">
      <dgm:prSet presAssocID="{8289DC6C-3B3E-47DE-BF88-26BE03267514}" presName="textNode" presStyleLbl="node1" presStyleIdx="0" presStyleCnt="4" custScaleX="131357">
        <dgm:presLayoutVars>
          <dgm:bulletEnabled val="1"/>
        </dgm:presLayoutVars>
      </dgm:prSet>
      <dgm:spPr/>
      <dgm:t>
        <a:bodyPr/>
        <a:lstStyle/>
        <a:p>
          <a:endParaRPr lang="en-GB"/>
        </a:p>
      </dgm:t>
    </dgm:pt>
    <dgm:pt modelId="{B9AAFB80-A7CA-401B-9A26-7F8CF5C1CD54}" type="pres">
      <dgm:prSet presAssocID="{88CC3758-838C-450E-BF12-18CCC0EA85EE}" presName="sibTrans" presStyleCnt="0"/>
      <dgm:spPr/>
      <dgm:t>
        <a:bodyPr/>
        <a:lstStyle/>
        <a:p>
          <a:endParaRPr lang="en-GB"/>
        </a:p>
      </dgm:t>
    </dgm:pt>
    <dgm:pt modelId="{7F5F2FB6-4CB3-4347-B360-1143FC73EC42}" type="pres">
      <dgm:prSet presAssocID="{5BAF5E32-E29E-41DF-91A4-C7BBF6892387}" presName="textNode" presStyleLbl="node1" presStyleIdx="1" presStyleCnt="4" custScaleX="127033">
        <dgm:presLayoutVars>
          <dgm:bulletEnabled val="1"/>
        </dgm:presLayoutVars>
      </dgm:prSet>
      <dgm:spPr/>
      <dgm:t>
        <a:bodyPr/>
        <a:lstStyle/>
        <a:p>
          <a:endParaRPr lang="en-GB"/>
        </a:p>
      </dgm:t>
    </dgm:pt>
    <dgm:pt modelId="{3698EEDB-2840-4771-8373-01AAA05F5E5A}" type="pres">
      <dgm:prSet presAssocID="{52870E93-40E3-4158-A537-1301DF7AF2F7}" presName="sibTrans" presStyleCnt="0"/>
      <dgm:spPr/>
      <dgm:t>
        <a:bodyPr/>
        <a:lstStyle/>
        <a:p>
          <a:endParaRPr lang="en-GB"/>
        </a:p>
      </dgm:t>
    </dgm:pt>
    <dgm:pt modelId="{352847FC-725C-4C5D-BFBE-65FBE1AF0A7F}" type="pres">
      <dgm:prSet presAssocID="{67ED67E5-1416-4C86-93CA-DF73FF4E3B26}" presName="textNode" presStyleLbl="node1" presStyleIdx="2" presStyleCnt="4" custScaleX="134010" custLinFactX="147386" custLinFactNeighborX="200000" custLinFactNeighborY="652">
        <dgm:presLayoutVars>
          <dgm:bulletEnabled val="1"/>
        </dgm:presLayoutVars>
      </dgm:prSet>
      <dgm:spPr/>
      <dgm:t>
        <a:bodyPr/>
        <a:lstStyle/>
        <a:p>
          <a:endParaRPr lang="en-GB"/>
        </a:p>
      </dgm:t>
    </dgm:pt>
    <dgm:pt modelId="{F2DB9357-D0E5-4C2B-AB62-8B3005EA6E9F}" type="pres">
      <dgm:prSet presAssocID="{B321B654-C6ED-4BB5-8B03-D9FE0FDFFD20}" presName="sibTrans" presStyleCnt="0"/>
      <dgm:spPr/>
      <dgm:t>
        <a:bodyPr/>
        <a:lstStyle/>
        <a:p>
          <a:endParaRPr lang="en-GB"/>
        </a:p>
      </dgm:t>
    </dgm:pt>
    <dgm:pt modelId="{126027FB-B8D6-43CD-B199-A6A3282D3F8C}" type="pres">
      <dgm:prSet presAssocID="{56F5E8BB-6B80-4799-B14B-3B356E51348E}" presName="textNode" presStyleLbl="node1" presStyleIdx="3" presStyleCnt="4" custScaleX="157419" custLinFactX="-106503" custLinFactNeighborX="-200000" custLinFactNeighborY="652">
        <dgm:presLayoutVars>
          <dgm:bulletEnabled val="1"/>
        </dgm:presLayoutVars>
      </dgm:prSet>
      <dgm:spPr/>
      <dgm:t>
        <a:bodyPr/>
        <a:lstStyle/>
        <a:p>
          <a:endParaRPr lang="en-GB"/>
        </a:p>
      </dgm:t>
    </dgm:pt>
  </dgm:ptLst>
  <dgm:cxnLst>
    <dgm:cxn modelId="{72560ACF-DE6D-45C4-BB48-348DC85040EB}" type="presOf" srcId="{67ED67E5-1416-4C86-93CA-DF73FF4E3B26}" destId="{352847FC-725C-4C5D-BFBE-65FBE1AF0A7F}" srcOrd="0" destOrd="0" presId="urn:microsoft.com/office/officeart/2005/8/layout/hProcess9"/>
    <dgm:cxn modelId="{64FC0F6B-1498-4031-9E28-A4D3B19D635E}" type="presOf" srcId="{56F5E8BB-6B80-4799-B14B-3B356E51348E}" destId="{126027FB-B8D6-43CD-B199-A6A3282D3F8C}" srcOrd="0" destOrd="0" presId="urn:microsoft.com/office/officeart/2005/8/layout/hProcess9"/>
    <dgm:cxn modelId="{AE4FD458-1797-4AFB-8345-D653C85D911E}" srcId="{3ADA10B6-8C10-421E-8357-0563C8862B84}" destId="{8289DC6C-3B3E-47DE-BF88-26BE03267514}" srcOrd="0" destOrd="0" parTransId="{D19729C7-0F65-4EF4-BE3C-997A711852AB}" sibTransId="{88CC3758-838C-450E-BF12-18CCC0EA85EE}"/>
    <dgm:cxn modelId="{5B7EFB83-7736-40BB-BAE9-1C14C7D46F20}" srcId="{3ADA10B6-8C10-421E-8357-0563C8862B84}" destId="{5BAF5E32-E29E-41DF-91A4-C7BBF6892387}" srcOrd="1" destOrd="0" parTransId="{E5FE760A-A060-4525-A64E-153EC626037A}" sibTransId="{52870E93-40E3-4158-A537-1301DF7AF2F7}"/>
    <dgm:cxn modelId="{0285D0BD-DEE8-44E9-9C99-B01A0C46806D}" srcId="{3ADA10B6-8C10-421E-8357-0563C8862B84}" destId="{67ED67E5-1416-4C86-93CA-DF73FF4E3B26}" srcOrd="2" destOrd="0" parTransId="{DC4EFF20-C04B-4B64-8D20-60FADA689A0E}" sibTransId="{B321B654-C6ED-4BB5-8B03-D9FE0FDFFD20}"/>
    <dgm:cxn modelId="{0747C0A9-AA4D-466E-AFAA-4BE93BDF3772}" srcId="{3ADA10B6-8C10-421E-8357-0563C8862B84}" destId="{56F5E8BB-6B80-4799-B14B-3B356E51348E}" srcOrd="3" destOrd="0" parTransId="{DE434D76-3F72-4D4D-9296-1A24CB5EF8F5}" sibTransId="{3F0F4BEE-1574-4722-9767-279AA2170102}"/>
    <dgm:cxn modelId="{3AE9BF8D-6F7A-4C44-A78D-7440E85FC0A2}" type="presOf" srcId="{8289DC6C-3B3E-47DE-BF88-26BE03267514}" destId="{B1047381-3F99-4705-B04C-FD36DAA2E8C6}" srcOrd="0" destOrd="0" presId="urn:microsoft.com/office/officeart/2005/8/layout/hProcess9"/>
    <dgm:cxn modelId="{C29EC982-DF34-4E3A-966E-F0D8664CF9CB}" type="presOf" srcId="{5BAF5E32-E29E-41DF-91A4-C7BBF6892387}" destId="{7F5F2FB6-4CB3-4347-B360-1143FC73EC42}" srcOrd="0" destOrd="0" presId="urn:microsoft.com/office/officeart/2005/8/layout/hProcess9"/>
    <dgm:cxn modelId="{1F85E339-6861-4603-9F6B-014EEEF252DF}" type="presOf" srcId="{3ADA10B6-8C10-421E-8357-0563C8862B84}" destId="{BEF92C60-CED5-44EB-959C-833F6B8217A3}" srcOrd="0" destOrd="0" presId="urn:microsoft.com/office/officeart/2005/8/layout/hProcess9"/>
    <dgm:cxn modelId="{E778A119-EC45-4063-BE0E-CC11083ABDE0}" type="presParOf" srcId="{BEF92C60-CED5-44EB-959C-833F6B8217A3}" destId="{CB8AC02B-0FB0-43E0-A860-56E33647C81F}" srcOrd="0" destOrd="0" presId="urn:microsoft.com/office/officeart/2005/8/layout/hProcess9"/>
    <dgm:cxn modelId="{02127B6C-C5AA-40C6-BFE7-827829D8249A}" type="presParOf" srcId="{BEF92C60-CED5-44EB-959C-833F6B8217A3}" destId="{6AF426DC-1FC4-4D86-AF66-CE9354F39241}" srcOrd="1" destOrd="0" presId="urn:microsoft.com/office/officeart/2005/8/layout/hProcess9"/>
    <dgm:cxn modelId="{9C1A6AF8-254F-4F50-8E66-981BB3C45CFC}" type="presParOf" srcId="{6AF426DC-1FC4-4D86-AF66-CE9354F39241}" destId="{B1047381-3F99-4705-B04C-FD36DAA2E8C6}" srcOrd="0" destOrd="0" presId="urn:microsoft.com/office/officeart/2005/8/layout/hProcess9"/>
    <dgm:cxn modelId="{2227AE73-ECA9-4C70-A62F-BD70568B2491}" type="presParOf" srcId="{6AF426DC-1FC4-4D86-AF66-CE9354F39241}" destId="{B9AAFB80-A7CA-401B-9A26-7F8CF5C1CD54}" srcOrd="1" destOrd="0" presId="urn:microsoft.com/office/officeart/2005/8/layout/hProcess9"/>
    <dgm:cxn modelId="{694FA889-1971-4299-8CE8-C717826B5FBB}" type="presParOf" srcId="{6AF426DC-1FC4-4D86-AF66-CE9354F39241}" destId="{7F5F2FB6-4CB3-4347-B360-1143FC73EC42}" srcOrd="2" destOrd="0" presId="urn:microsoft.com/office/officeart/2005/8/layout/hProcess9"/>
    <dgm:cxn modelId="{84E57DDD-D2DF-420D-BFD1-0FD96918E62A}" type="presParOf" srcId="{6AF426DC-1FC4-4D86-AF66-CE9354F39241}" destId="{3698EEDB-2840-4771-8373-01AAA05F5E5A}" srcOrd="3" destOrd="0" presId="urn:microsoft.com/office/officeart/2005/8/layout/hProcess9"/>
    <dgm:cxn modelId="{F4D09D0D-0A28-4C24-896A-6A5B54E646AC}" type="presParOf" srcId="{6AF426DC-1FC4-4D86-AF66-CE9354F39241}" destId="{352847FC-725C-4C5D-BFBE-65FBE1AF0A7F}" srcOrd="4" destOrd="0" presId="urn:microsoft.com/office/officeart/2005/8/layout/hProcess9"/>
    <dgm:cxn modelId="{BCBBB347-9BA9-4F33-8596-1F3D3B42FD3C}" type="presParOf" srcId="{6AF426DC-1FC4-4D86-AF66-CE9354F39241}" destId="{F2DB9357-D0E5-4C2B-AB62-8B3005EA6E9F}" srcOrd="5" destOrd="0" presId="urn:microsoft.com/office/officeart/2005/8/layout/hProcess9"/>
    <dgm:cxn modelId="{7D8065E7-7060-4784-8230-DB6B4BEC3297}" type="presParOf" srcId="{6AF426DC-1FC4-4D86-AF66-CE9354F39241}" destId="{126027FB-B8D6-43CD-B199-A6A3282D3F8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DA10B6-8C10-421E-8357-0563C8862B84}"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GB"/>
        </a:p>
      </dgm:t>
    </dgm:pt>
    <dgm:pt modelId="{8289DC6C-3B3E-47DE-BF88-26BE03267514}">
      <dgm:prSet custT="1"/>
      <dgm:spPr/>
      <dgm:t>
        <a:bodyPr/>
        <a:lstStyle/>
        <a:p>
          <a:pPr rtl="0"/>
          <a:r>
            <a:rPr lang="en-ZA" sz="2400" b="1" dirty="0" smtClean="0">
              <a:latin typeface="Arial" panose="020B0604020202020204" pitchFamily="34" charset="0"/>
              <a:cs typeface="Arial" panose="020B0604020202020204" pitchFamily="34" charset="0"/>
            </a:rPr>
            <a:t>Pre-Induction</a:t>
          </a:r>
          <a:endParaRPr lang="en-GB" sz="2400" b="1" dirty="0">
            <a:latin typeface="Arial" panose="020B0604020202020204" pitchFamily="34" charset="0"/>
            <a:cs typeface="Arial" panose="020B0604020202020204" pitchFamily="34" charset="0"/>
          </a:endParaRPr>
        </a:p>
      </dgm:t>
    </dgm:pt>
    <dgm:pt modelId="{D19729C7-0F65-4EF4-BE3C-997A711852AB}" type="parTrans" cxnId="{AE4FD458-1797-4AFB-8345-D653C85D911E}">
      <dgm:prSet/>
      <dgm:spPr/>
      <dgm:t>
        <a:bodyPr/>
        <a:lstStyle/>
        <a:p>
          <a:endParaRPr lang="en-GB"/>
        </a:p>
      </dgm:t>
    </dgm:pt>
    <dgm:pt modelId="{88CC3758-838C-450E-BF12-18CCC0EA85EE}" type="sibTrans" cxnId="{AE4FD458-1797-4AFB-8345-D653C85D911E}">
      <dgm:prSet/>
      <dgm:spPr/>
      <dgm:t>
        <a:bodyPr/>
        <a:lstStyle/>
        <a:p>
          <a:endParaRPr lang="en-GB"/>
        </a:p>
      </dgm:t>
    </dgm:pt>
    <dgm:pt modelId="{5BAF5E32-E29E-41DF-91A4-C7BBF6892387}">
      <dgm:prSet custT="1"/>
      <dgm:spPr>
        <a:solidFill>
          <a:srgbClr val="C00000"/>
        </a:solidFill>
      </dgm:spPr>
      <dgm:t>
        <a:bodyPr/>
        <a:lstStyle/>
        <a:p>
          <a:pPr rtl="0"/>
          <a:r>
            <a:rPr lang="en-US" sz="2400" b="1" dirty="0" smtClean="0">
              <a:latin typeface="Arial" panose="020B0604020202020204" pitchFamily="34" charset="0"/>
              <a:cs typeface="Arial" panose="020B0604020202020204" pitchFamily="34" charset="0"/>
            </a:rPr>
            <a:t>Institutional</a:t>
          </a:r>
          <a:r>
            <a:rPr lang="en-US" sz="24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dgm:t>
    </dgm:pt>
    <dgm:pt modelId="{E5FE760A-A060-4525-A64E-153EC626037A}" type="parTrans" cxnId="{5B7EFB83-7736-40BB-BAE9-1C14C7D46F20}">
      <dgm:prSet/>
      <dgm:spPr/>
      <dgm:t>
        <a:bodyPr/>
        <a:lstStyle/>
        <a:p>
          <a:endParaRPr lang="en-GB"/>
        </a:p>
      </dgm:t>
    </dgm:pt>
    <dgm:pt modelId="{52870E93-40E3-4158-A537-1301DF7AF2F7}" type="sibTrans" cxnId="{5B7EFB83-7736-40BB-BAE9-1C14C7D46F20}">
      <dgm:prSet/>
      <dgm:spPr/>
      <dgm:t>
        <a:bodyPr/>
        <a:lstStyle/>
        <a:p>
          <a:endParaRPr lang="en-GB"/>
        </a:p>
      </dgm:t>
    </dgm:pt>
    <dgm:pt modelId="{56F5E8BB-6B80-4799-B14B-3B356E51348E}">
      <dgm:prSet custT="1"/>
      <dgm:spPr>
        <a:solidFill>
          <a:srgbClr val="002060"/>
        </a:solidFill>
      </dgm:spPr>
      <dgm:t>
        <a:bodyPr/>
        <a:lstStyle/>
        <a:p>
          <a:pPr rtl="0"/>
          <a:r>
            <a:rPr lang="en-US" sz="2400" b="1" dirty="0" smtClean="0">
              <a:latin typeface="Arial" panose="020B0604020202020204" pitchFamily="34" charset="0"/>
              <a:cs typeface="Arial" panose="020B0604020202020204" pitchFamily="34" charset="0"/>
            </a:rPr>
            <a:t>Academic </a:t>
          </a:r>
          <a:endParaRPr lang="en-GB" sz="2400" b="1" dirty="0">
            <a:latin typeface="Arial" panose="020B0604020202020204" pitchFamily="34" charset="0"/>
            <a:cs typeface="Arial" panose="020B0604020202020204" pitchFamily="34" charset="0"/>
          </a:endParaRPr>
        </a:p>
      </dgm:t>
    </dgm:pt>
    <dgm:pt modelId="{DE434D76-3F72-4D4D-9296-1A24CB5EF8F5}" type="parTrans" cxnId="{0747C0A9-AA4D-466E-AFAA-4BE93BDF3772}">
      <dgm:prSet/>
      <dgm:spPr/>
      <dgm:t>
        <a:bodyPr/>
        <a:lstStyle/>
        <a:p>
          <a:endParaRPr lang="en-GB"/>
        </a:p>
      </dgm:t>
    </dgm:pt>
    <dgm:pt modelId="{3F0F4BEE-1574-4722-9767-279AA2170102}" type="sibTrans" cxnId="{0747C0A9-AA4D-466E-AFAA-4BE93BDF3772}">
      <dgm:prSet/>
      <dgm:spPr/>
      <dgm:t>
        <a:bodyPr/>
        <a:lstStyle/>
        <a:p>
          <a:endParaRPr lang="en-GB"/>
        </a:p>
      </dgm:t>
    </dgm:pt>
    <dgm:pt modelId="{67ED67E5-1416-4C86-93CA-DF73FF4E3B26}">
      <dgm:prSet custT="1"/>
      <dgm:spPr>
        <a:solidFill>
          <a:schemeClr val="accent2">
            <a:lumMod val="50000"/>
          </a:schemeClr>
        </a:solidFill>
      </dgm:spPr>
      <dgm:t>
        <a:bodyPr/>
        <a:lstStyle/>
        <a:p>
          <a:pPr rtl="0"/>
          <a:r>
            <a:rPr lang="en-ZA" sz="2400" b="1" dirty="0" smtClean="0">
              <a:latin typeface="Arial" panose="020B0604020202020204" pitchFamily="34" charset="0"/>
              <a:cs typeface="Arial" panose="020B0604020202020204" pitchFamily="34" charset="0"/>
            </a:rPr>
            <a:t>Faculty or</a:t>
          </a:r>
        </a:p>
        <a:p>
          <a:pPr rtl="0"/>
          <a:r>
            <a:rPr lang="en-ZA" sz="2400" b="1" dirty="0" smtClean="0">
              <a:latin typeface="Arial" panose="020B0604020202020204" pitchFamily="34" charset="0"/>
              <a:cs typeface="Arial" panose="020B0604020202020204" pitchFamily="34" charset="0"/>
            </a:rPr>
            <a:t>Department</a:t>
          </a:r>
          <a:r>
            <a:rPr lang="en-ZA"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dgm:t>
    </dgm:pt>
    <dgm:pt modelId="{B321B654-C6ED-4BB5-8B03-D9FE0FDFFD20}" type="sibTrans" cxnId="{0285D0BD-DEE8-44E9-9C99-B01A0C46806D}">
      <dgm:prSet/>
      <dgm:spPr/>
      <dgm:t>
        <a:bodyPr/>
        <a:lstStyle/>
        <a:p>
          <a:endParaRPr lang="en-GB"/>
        </a:p>
      </dgm:t>
    </dgm:pt>
    <dgm:pt modelId="{DC4EFF20-C04B-4B64-8D20-60FADA689A0E}" type="parTrans" cxnId="{0285D0BD-DEE8-44E9-9C99-B01A0C46806D}">
      <dgm:prSet/>
      <dgm:spPr/>
      <dgm:t>
        <a:bodyPr/>
        <a:lstStyle/>
        <a:p>
          <a:endParaRPr lang="en-GB"/>
        </a:p>
      </dgm:t>
    </dgm:pt>
    <dgm:pt modelId="{BEF92C60-CED5-44EB-959C-833F6B8217A3}" type="pres">
      <dgm:prSet presAssocID="{3ADA10B6-8C10-421E-8357-0563C8862B84}" presName="CompostProcess" presStyleCnt="0">
        <dgm:presLayoutVars>
          <dgm:dir/>
          <dgm:resizeHandles val="exact"/>
        </dgm:presLayoutVars>
      </dgm:prSet>
      <dgm:spPr/>
      <dgm:t>
        <a:bodyPr/>
        <a:lstStyle/>
        <a:p>
          <a:endParaRPr lang="en-GB"/>
        </a:p>
      </dgm:t>
    </dgm:pt>
    <dgm:pt modelId="{CB8AC02B-0FB0-43E0-A860-56E33647C81F}" type="pres">
      <dgm:prSet presAssocID="{3ADA10B6-8C10-421E-8357-0563C8862B84}" presName="arrow" presStyleLbl="bgShp" presStyleIdx="0" presStyleCnt="1" custScaleX="117647" custLinFactNeighborX="-495" custLinFactNeighborY="-61"/>
      <dgm:spPr/>
      <dgm:t>
        <a:bodyPr/>
        <a:lstStyle/>
        <a:p>
          <a:endParaRPr lang="en-GB"/>
        </a:p>
      </dgm:t>
    </dgm:pt>
    <dgm:pt modelId="{6AF426DC-1FC4-4D86-AF66-CE9354F39241}" type="pres">
      <dgm:prSet presAssocID="{3ADA10B6-8C10-421E-8357-0563C8862B84}" presName="linearProcess" presStyleCnt="0"/>
      <dgm:spPr/>
      <dgm:t>
        <a:bodyPr/>
        <a:lstStyle/>
        <a:p>
          <a:endParaRPr lang="en-GB"/>
        </a:p>
      </dgm:t>
    </dgm:pt>
    <dgm:pt modelId="{B1047381-3F99-4705-B04C-FD36DAA2E8C6}" type="pres">
      <dgm:prSet presAssocID="{8289DC6C-3B3E-47DE-BF88-26BE03267514}" presName="textNode" presStyleLbl="node1" presStyleIdx="0" presStyleCnt="4" custScaleX="131357">
        <dgm:presLayoutVars>
          <dgm:bulletEnabled val="1"/>
        </dgm:presLayoutVars>
      </dgm:prSet>
      <dgm:spPr/>
      <dgm:t>
        <a:bodyPr/>
        <a:lstStyle/>
        <a:p>
          <a:endParaRPr lang="en-GB"/>
        </a:p>
      </dgm:t>
    </dgm:pt>
    <dgm:pt modelId="{B9AAFB80-A7CA-401B-9A26-7F8CF5C1CD54}" type="pres">
      <dgm:prSet presAssocID="{88CC3758-838C-450E-BF12-18CCC0EA85EE}" presName="sibTrans" presStyleCnt="0"/>
      <dgm:spPr/>
      <dgm:t>
        <a:bodyPr/>
        <a:lstStyle/>
        <a:p>
          <a:endParaRPr lang="en-GB"/>
        </a:p>
      </dgm:t>
    </dgm:pt>
    <dgm:pt modelId="{7F5F2FB6-4CB3-4347-B360-1143FC73EC42}" type="pres">
      <dgm:prSet presAssocID="{5BAF5E32-E29E-41DF-91A4-C7BBF6892387}" presName="textNode" presStyleLbl="node1" presStyleIdx="1" presStyleCnt="4" custScaleX="127033" custScaleY="109152" custLinFactNeighborX="-20049" custLinFactNeighborY="7370">
        <dgm:presLayoutVars>
          <dgm:bulletEnabled val="1"/>
        </dgm:presLayoutVars>
      </dgm:prSet>
      <dgm:spPr/>
      <dgm:t>
        <a:bodyPr/>
        <a:lstStyle/>
        <a:p>
          <a:endParaRPr lang="en-GB"/>
        </a:p>
      </dgm:t>
    </dgm:pt>
    <dgm:pt modelId="{3698EEDB-2840-4771-8373-01AAA05F5E5A}" type="pres">
      <dgm:prSet presAssocID="{52870E93-40E3-4158-A537-1301DF7AF2F7}" presName="sibTrans" presStyleCnt="0"/>
      <dgm:spPr/>
      <dgm:t>
        <a:bodyPr/>
        <a:lstStyle/>
        <a:p>
          <a:endParaRPr lang="en-GB"/>
        </a:p>
      </dgm:t>
    </dgm:pt>
    <dgm:pt modelId="{352847FC-725C-4C5D-BFBE-65FBE1AF0A7F}" type="pres">
      <dgm:prSet presAssocID="{67ED67E5-1416-4C86-93CA-DF73FF4E3B26}" presName="textNode" presStyleLbl="node1" presStyleIdx="2" presStyleCnt="4" custScaleX="134010" custLinFactX="147386" custLinFactNeighborX="200000" custLinFactNeighborY="652">
        <dgm:presLayoutVars>
          <dgm:bulletEnabled val="1"/>
        </dgm:presLayoutVars>
      </dgm:prSet>
      <dgm:spPr/>
      <dgm:t>
        <a:bodyPr/>
        <a:lstStyle/>
        <a:p>
          <a:endParaRPr lang="en-GB"/>
        </a:p>
      </dgm:t>
    </dgm:pt>
    <dgm:pt modelId="{F2DB9357-D0E5-4C2B-AB62-8B3005EA6E9F}" type="pres">
      <dgm:prSet presAssocID="{B321B654-C6ED-4BB5-8B03-D9FE0FDFFD20}" presName="sibTrans" presStyleCnt="0"/>
      <dgm:spPr/>
      <dgm:t>
        <a:bodyPr/>
        <a:lstStyle/>
        <a:p>
          <a:endParaRPr lang="en-GB"/>
        </a:p>
      </dgm:t>
    </dgm:pt>
    <dgm:pt modelId="{126027FB-B8D6-43CD-B199-A6A3282D3F8C}" type="pres">
      <dgm:prSet presAssocID="{56F5E8BB-6B80-4799-B14B-3B356E51348E}" presName="textNode" presStyleLbl="node1" presStyleIdx="3" presStyleCnt="4" custScaleX="122390" custScaleY="109153" custLinFactX="-119161" custLinFactNeighborX="-200000" custLinFactNeighborY="-1108">
        <dgm:presLayoutVars>
          <dgm:bulletEnabled val="1"/>
        </dgm:presLayoutVars>
      </dgm:prSet>
      <dgm:spPr/>
      <dgm:t>
        <a:bodyPr/>
        <a:lstStyle/>
        <a:p>
          <a:endParaRPr lang="en-GB"/>
        </a:p>
      </dgm:t>
    </dgm:pt>
  </dgm:ptLst>
  <dgm:cxnLst>
    <dgm:cxn modelId="{41ED3A78-BEE6-4BC7-BBDC-2DCD4972982C}" type="presOf" srcId="{67ED67E5-1416-4C86-93CA-DF73FF4E3B26}" destId="{352847FC-725C-4C5D-BFBE-65FBE1AF0A7F}" srcOrd="0" destOrd="0" presId="urn:microsoft.com/office/officeart/2005/8/layout/hProcess9"/>
    <dgm:cxn modelId="{AE4FD458-1797-4AFB-8345-D653C85D911E}" srcId="{3ADA10B6-8C10-421E-8357-0563C8862B84}" destId="{8289DC6C-3B3E-47DE-BF88-26BE03267514}" srcOrd="0" destOrd="0" parTransId="{D19729C7-0F65-4EF4-BE3C-997A711852AB}" sibTransId="{88CC3758-838C-450E-BF12-18CCC0EA85EE}"/>
    <dgm:cxn modelId="{5B7EFB83-7736-40BB-BAE9-1C14C7D46F20}" srcId="{3ADA10B6-8C10-421E-8357-0563C8862B84}" destId="{5BAF5E32-E29E-41DF-91A4-C7BBF6892387}" srcOrd="1" destOrd="0" parTransId="{E5FE760A-A060-4525-A64E-153EC626037A}" sibTransId="{52870E93-40E3-4158-A537-1301DF7AF2F7}"/>
    <dgm:cxn modelId="{872236F4-383D-4A72-92C5-693203A74509}" type="presOf" srcId="{56F5E8BB-6B80-4799-B14B-3B356E51348E}" destId="{126027FB-B8D6-43CD-B199-A6A3282D3F8C}" srcOrd="0" destOrd="0" presId="urn:microsoft.com/office/officeart/2005/8/layout/hProcess9"/>
    <dgm:cxn modelId="{D7F7C3E8-14D2-41FF-973F-61F58EA1E263}" type="presOf" srcId="{3ADA10B6-8C10-421E-8357-0563C8862B84}" destId="{BEF92C60-CED5-44EB-959C-833F6B8217A3}" srcOrd="0" destOrd="0" presId="urn:microsoft.com/office/officeart/2005/8/layout/hProcess9"/>
    <dgm:cxn modelId="{0747C0A9-AA4D-466E-AFAA-4BE93BDF3772}" srcId="{3ADA10B6-8C10-421E-8357-0563C8862B84}" destId="{56F5E8BB-6B80-4799-B14B-3B356E51348E}" srcOrd="3" destOrd="0" parTransId="{DE434D76-3F72-4D4D-9296-1A24CB5EF8F5}" sibTransId="{3F0F4BEE-1574-4722-9767-279AA2170102}"/>
    <dgm:cxn modelId="{25F38F13-AB32-4F7E-8F9B-1508DD24216F}" type="presOf" srcId="{8289DC6C-3B3E-47DE-BF88-26BE03267514}" destId="{B1047381-3F99-4705-B04C-FD36DAA2E8C6}" srcOrd="0" destOrd="0" presId="urn:microsoft.com/office/officeart/2005/8/layout/hProcess9"/>
    <dgm:cxn modelId="{0285D0BD-DEE8-44E9-9C99-B01A0C46806D}" srcId="{3ADA10B6-8C10-421E-8357-0563C8862B84}" destId="{67ED67E5-1416-4C86-93CA-DF73FF4E3B26}" srcOrd="2" destOrd="0" parTransId="{DC4EFF20-C04B-4B64-8D20-60FADA689A0E}" sibTransId="{B321B654-C6ED-4BB5-8B03-D9FE0FDFFD20}"/>
    <dgm:cxn modelId="{CD26E9DF-42B0-46BF-AB9C-2086044E9CEE}" type="presOf" srcId="{5BAF5E32-E29E-41DF-91A4-C7BBF6892387}" destId="{7F5F2FB6-4CB3-4347-B360-1143FC73EC42}" srcOrd="0" destOrd="0" presId="urn:microsoft.com/office/officeart/2005/8/layout/hProcess9"/>
    <dgm:cxn modelId="{6E8BE9C6-AB64-47F0-A200-7A8C7219AA47}" type="presParOf" srcId="{BEF92C60-CED5-44EB-959C-833F6B8217A3}" destId="{CB8AC02B-0FB0-43E0-A860-56E33647C81F}" srcOrd="0" destOrd="0" presId="urn:microsoft.com/office/officeart/2005/8/layout/hProcess9"/>
    <dgm:cxn modelId="{D5AE3B0E-3832-4223-944B-677ED5D47683}" type="presParOf" srcId="{BEF92C60-CED5-44EB-959C-833F6B8217A3}" destId="{6AF426DC-1FC4-4D86-AF66-CE9354F39241}" srcOrd="1" destOrd="0" presId="urn:microsoft.com/office/officeart/2005/8/layout/hProcess9"/>
    <dgm:cxn modelId="{DDFE3253-A677-4500-9CC8-B46EF30D0653}" type="presParOf" srcId="{6AF426DC-1FC4-4D86-AF66-CE9354F39241}" destId="{B1047381-3F99-4705-B04C-FD36DAA2E8C6}" srcOrd="0" destOrd="0" presId="urn:microsoft.com/office/officeart/2005/8/layout/hProcess9"/>
    <dgm:cxn modelId="{22B95322-BCCD-4017-A052-63A7A68097AF}" type="presParOf" srcId="{6AF426DC-1FC4-4D86-AF66-CE9354F39241}" destId="{B9AAFB80-A7CA-401B-9A26-7F8CF5C1CD54}" srcOrd="1" destOrd="0" presId="urn:microsoft.com/office/officeart/2005/8/layout/hProcess9"/>
    <dgm:cxn modelId="{D0BD9AE0-0528-4E3B-B975-32EA881D995A}" type="presParOf" srcId="{6AF426DC-1FC4-4D86-AF66-CE9354F39241}" destId="{7F5F2FB6-4CB3-4347-B360-1143FC73EC42}" srcOrd="2" destOrd="0" presId="urn:microsoft.com/office/officeart/2005/8/layout/hProcess9"/>
    <dgm:cxn modelId="{8D24A467-EE27-4FD3-94B8-F9326FB0A655}" type="presParOf" srcId="{6AF426DC-1FC4-4D86-AF66-CE9354F39241}" destId="{3698EEDB-2840-4771-8373-01AAA05F5E5A}" srcOrd="3" destOrd="0" presId="urn:microsoft.com/office/officeart/2005/8/layout/hProcess9"/>
    <dgm:cxn modelId="{EF41ABFD-6D3F-4095-B98A-0A8D40AEB4E4}" type="presParOf" srcId="{6AF426DC-1FC4-4D86-AF66-CE9354F39241}" destId="{352847FC-725C-4C5D-BFBE-65FBE1AF0A7F}" srcOrd="4" destOrd="0" presId="urn:microsoft.com/office/officeart/2005/8/layout/hProcess9"/>
    <dgm:cxn modelId="{B96CD5AF-F780-4339-A514-ECA738281E20}" type="presParOf" srcId="{6AF426DC-1FC4-4D86-AF66-CE9354F39241}" destId="{F2DB9357-D0E5-4C2B-AB62-8B3005EA6E9F}" srcOrd="5" destOrd="0" presId="urn:microsoft.com/office/officeart/2005/8/layout/hProcess9"/>
    <dgm:cxn modelId="{8DEF2F84-2986-4D3B-B7AC-0507B3C0EEA6}" type="presParOf" srcId="{6AF426DC-1FC4-4D86-AF66-CE9354F39241}" destId="{126027FB-B8D6-43CD-B199-A6A3282D3F8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E411-8911-4AD0-B873-8B5AA167F8E8}">
      <dsp:nvSpPr>
        <dsp:cNvPr id="0" name=""/>
        <dsp:cNvSpPr/>
      </dsp:nvSpPr>
      <dsp:spPr>
        <a:xfrm>
          <a:off x="0" y="11536"/>
          <a:ext cx="9555374" cy="388542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ZA" sz="2700" kern="1200" dirty="0" smtClean="0">
              <a:latin typeface="Arial" panose="020B0604020202020204" pitchFamily="34" charset="0"/>
              <a:cs typeface="Arial" panose="020B0604020202020204" pitchFamily="34" charset="0"/>
            </a:rPr>
            <a:t>The New Faculty Induction and Mentoring Programme (NFIMP) is a robust, comprehensive and mandatory programme through which experienced faculty and administrators at Namibia University of Science and Technology (NUST) knowledgeable about the campus and academic life are matched with new faculty to orient them to the university, inform them about campus support services, and assist them in the early stages of their academic careers at NUST.</a:t>
          </a:r>
          <a:endParaRPr lang="en-GB" sz="2700" kern="1200" dirty="0">
            <a:latin typeface="Arial" panose="020B0604020202020204" pitchFamily="34" charset="0"/>
            <a:cs typeface="Arial" panose="020B0604020202020204" pitchFamily="34" charset="0"/>
          </a:endParaRPr>
        </a:p>
      </dsp:txBody>
      <dsp:txXfrm>
        <a:off x="189671" y="201207"/>
        <a:ext cx="9176032" cy="350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EEE7D-7A02-4CF8-A77E-BAB6E59C99CB}">
      <dsp:nvSpPr>
        <dsp:cNvPr id="0" name=""/>
        <dsp:cNvSpPr/>
      </dsp:nvSpPr>
      <dsp:spPr>
        <a:xfrm>
          <a:off x="0" y="0"/>
          <a:ext cx="9715007" cy="1196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363538" lvl="0" indent="-363538" algn="l" defTabSz="363538" rtl="0">
            <a:lnSpc>
              <a:spcPct val="90000"/>
            </a:lnSpc>
            <a:spcBef>
              <a:spcPct val="0"/>
            </a:spcBef>
            <a:spcAft>
              <a:spcPct val="35000"/>
            </a:spcAft>
          </a:pPr>
          <a:r>
            <a:rPr lang="en-ZA" sz="2000" kern="1200" dirty="0" smtClean="0">
              <a:latin typeface="Arial" panose="020B0604020202020204" pitchFamily="34" charset="0"/>
              <a:cs typeface="Arial" panose="020B0604020202020204" pitchFamily="34" charset="0"/>
            </a:rPr>
            <a:t>1.	Address the </a:t>
          </a:r>
          <a:r>
            <a:rPr lang="en-ZA" sz="2400" kern="1200" dirty="0" smtClean="0">
              <a:latin typeface="Arial" panose="020B0604020202020204" pitchFamily="34" charset="0"/>
              <a:cs typeface="Arial" panose="020B0604020202020204" pitchFamily="34" charset="0"/>
            </a:rPr>
            <a:t>identified</a:t>
          </a:r>
          <a:r>
            <a:rPr lang="en-ZA" sz="2000" kern="1200" dirty="0" smtClean="0">
              <a:latin typeface="Arial" panose="020B0604020202020204" pitchFamily="34" charset="0"/>
              <a:cs typeface="Arial" panose="020B0604020202020204" pitchFamily="34" charset="0"/>
            </a:rPr>
            <a:t> and emerging needs of the </a:t>
          </a:r>
          <a:r>
            <a:rPr lang="en-ZA" sz="2000" i="1" kern="1200" dirty="0" smtClean="0">
              <a:latin typeface="Arial" panose="020B0604020202020204" pitchFamily="34" charset="0"/>
              <a:cs typeface="Arial" panose="020B0604020202020204" pitchFamily="34" charset="0"/>
            </a:rPr>
            <a:t>new faculty members </a:t>
          </a:r>
          <a:r>
            <a:rPr lang="en-ZA" sz="2000" kern="1200" dirty="0" smtClean="0">
              <a:latin typeface="Arial" panose="020B0604020202020204" pitchFamily="34" charset="0"/>
              <a:cs typeface="Arial" panose="020B0604020202020204" pitchFamily="34" charset="0"/>
            </a:rPr>
            <a:t>through the collaborative effort of key players </a:t>
          </a:r>
          <a:endParaRPr lang="en-GB" sz="2000" kern="1200" dirty="0">
            <a:latin typeface="Arial" panose="020B0604020202020204" pitchFamily="34" charset="0"/>
            <a:cs typeface="Arial" panose="020B0604020202020204" pitchFamily="34" charset="0"/>
          </a:endParaRPr>
        </a:p>
      </dsp:txBody>
      <dsp:txXfrm>
        <a:off x="58408" y="58408"/>
        <a:ext cx="9598191" cy="1079668"/>
      </dsp:txXfrm>
    </dsp:sp>
    <dsp:sp modelId="{233F0056-E86F-4B3C-AA14-8FDC40529ED0}">
      <dsp:nvSpPr>
        <dsp:cNvPr id="0" name=""/>
        <dsp:cNvSpPr/>
      </dsp:nvSpPr>
      <dsp:spPr>
        <a:xfrm>
          <a:off x="4744" y="1286423"/>
          <a:ext cx="9681198" cy="1750218"/>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263525" lvl="0" indent="-263525" algn="l" defTabSz="1066800" rtl="0">
            <a:lnSpc>
              <a:spcPct val="90000"/>
            </a:lnSpc>
            <a:spcBef>
              <a:spcPct val="0"/>
            </a:spcBef>
            <a:spcAft>
              <a:spcPct val="35000"/>
            </a:spcAft>
          </a:pPr>
          <a:r>
            <a:rPr lang="en-ZA" sz="2400" kern="1200" dirty="0" smtClean="0">
              <a:latin typeface="Arial" panose="020B0604020202020204" pitchFamily="34" charset="0"/>
              <a:cs typeface="Arial" panose="020B0604020202020204" pitchFamily="34" charset="0"/>
            </a:rPr>
            <a:t>2. Facilitate the socialization of new faculty members by introducing them to their peers and senior faculty within their faculties and departments to overcome </a:t>
          </a:r>
          <a:r>
            <a:rPr lang="en-ZA" sz="2400" i="1" kern="1200" dirty="0" smtClean="0">
              <a:latin typeface="Arial" panose="020B0604020202020204" pitchFamily="34" charset="0"/>
              <a:cs typeface="Arial" panose="020B0604020202020204" pitchFamily="34" charset="0"/>
            </a:rPr>
            <a:t>barriers of isolation.</a:t>
          </a:r>
          <a:endParaRPr lang="en-GB" sz="2400" kern="1200" dirty="0">
            <a:latin typeface="Arial" panose="020B0604020202020204" pitchFamily="34" charset="0"/>
            <a:cs typeface="Arial" panose="020B0604020202020204" pitchFamily="34" charset="0"/>
          </a:endParaRPr>
        </a:p>
      </dsp:txBody>
      <dsp:txXfrm>
        <a:off x="90183" y="1371862"/>
        <a:ext cx="9510320" cy="1579340"/>
      </dsp:txXfrm>
    </dsp:sp>
    <dsp:sp modelId="{B418DCF8-A0AF-47CC-B629-0A651867787B}">
      <dsp:nvSpPr>
        <dsp:cNvPr id="0" name=""/>
        <dsp:cNvSpPr/>
      </dsp:nvSpPr>
      <dsp:spPr>
        <a:xfrm>
          <a:off x="9488" y="3126581"/>
          <a:ext cx="9715007" cy="1750218"/>
        </a:xfrm>
        <a:prstGeom prst="round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263525" lvl="0" indent="-263525" algn="l" defTabSz="1066800" rtl="0">
            <a:lnSpc>
              <a:spcPct val="90000"/>
            </a:lnSpc>
            <a:spcBef>
              <a:spcPct val="0"/>
            </a:spcBef>
            <a:spcAft>
              <a:spcPct val="35000"/>
            </a:spcAft>
          </a:pPr>
          <a:r>
            <a:rPr lang="en-ZA" sz="2400" kern="1200" dirty="0" smtClean="0">
              <a:latin typeface="Arial" panose="020B0604020202020204" pitchFamily="34" charset="0"/>
              <a:cs typeface="Arial" panose="020B0604020202020204" pitchFamily="34" charset="0"/>
            </a:rPr>
            <a:t>3. Help new faculty acquire the knowledge and develop the skills and attitudes necessary to </a:t>
          </a:r>
          <a:r>
            <a:rPr lang="en-ZA" sz="2400" i="1" kern="1200" dirty="0" smtClean="0">
              <a:latin typeface="Arial" panose="020B0604020202020204" pitchFamily="34" charset="0"/>
              <a:cs typeface="Arial" panose="020B0604020202020204" pitchFamily="34" charset="0"/>
            </a:rPr>
            <a:t>perform effectively</a:t>
          </a:r>
          <a:r>
            <a:rPr lang="en-ZA" sz="2400" kern="1200" dirty="0" smtClean="0">
              <a:latin typeface="Arial" panose="020B0604020202020204" pitchFamily="34" charset="0"/>
              <a:cs typeface="Arial" panose="020B0604020202020204" pitchFamily="34" charset="0"/>
            </a:rPr>
            <a:t> and experience a successful induction and probationary period.</a:t>
          </a:r>
          <a:endParaRPr lang="en-GB" sz="2400" kern="1200" dirty="0">
            <a:latin typeface="Arial" panose="020B0604020202020204" pitchFamily="34" charset="0"/>
            <a:cs typeface="Arial" panose="020B0604020202020204" pitchFamily="34" charset="0"/>
          </a:endParaRPr>
        </a:p>
      </dsp:txBody>
      <dsp:txXfrm>
        <a:off x="94927" y="3212020"/>
        <a:ext cx="9544129" cy="1579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5CB07-244C-4F10-871E-2EEF87CD9E29}">
      <dsp:nvSpPr>
        <dsp:cNvPr id="0" name=""/>
        <dsp:cNvSpPr/>
      </dsp:nvSpPr>
      <dsp:spPr>
        <a:xfrm>
          <a:off x="0" y="0"/>
          <a:ext cx="5088466" cy="508846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5924B-D592-4AF1-A7C5-3B41377BACAD}">
      <dsp:nvSpPr>
        <dsp:cNvPr id="0" name=""/>
        <dsp:cNvSpPr/>
      </dsp:nvSpPr>
      <dsp:spPr>
        <a:xfrm>
          <a:off x="2544233" y="0"/>
          <a:ext cx="7603066" cy="50884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363538" lvl="0" indent="-363538" algn="l" defTabSz="1377950" rtl="0">
            <a:lnSpc>
              <a:spcPct val="90000"/>
            </a:lnSpc>
            <a:spcBef>
              <a:spcPct val="0"/>
            </a:spcBef>
            <a:spcAft>
              <a:spcPct val="35000"/>
            </a:spcAft>
          </a:pPr>
          <a:r>
            <a:rPr lang="en-ZA" sz="3100" kern="1200" dirty="0" smtClean="0"/>
            <a:t>4. </a:t>
          </a:r>
          <a:r>
            <a:rPr lang="en-ZA" sz="3100" b="1" kern="1200" dirty="0" smtClean="0"/>
            <a:t>Improve new faculty effectiveness</a:t>
          </a:r>
          <a:r>
            <a:rPr lang="en-ZA" sz="3100" kern="1200" dirty="0" smtClean="0"/>
            <a:t> through </a:t>
          </a:r>
          <a:r>
            <a:rPr lang="en-ZA" sz="3100" i="1" kern="1200" dirty="0" smtClean="0"/>
            <a:t>continuing professional development</a:t>
          </a:r>
          <a:r>
            <a:rPr lang="en-ZA" sz="3100" kern="1200" dirty="0" smtClean="0"/>
            <a:t> in effective classroom management, application of contemporary teaching, learning and assessment practices, etc. </a:t>
          </a:r>
          <a:endParaRPr lang="en-GB" sz="3100" kern="1200" dirty="0"/>
        </a:p>
      </dsp:txBody>
      <dsp:txXfrm>
        <a:off x="2544233" y="0"/>
        <a:ext cx="7603066" cy="2417021"/>
      </dsp:txXfrm>
    </dsp:sp>
    <dsp:sp modelId="{96E8E461-D46C-4573-8B68-BBD1C2748212}">
      <dsp:nvSpPr>
        <dsp:cNvPr id="0" name=""/>
        <dsp:cNvSpPr/>
      </dsp:nvSpPr>
      <dsp:spPr>
        <a:xfrm>
          <a:off x="1335722" y="2417021"/>
          <a:ext cx="2417021" cy="241702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15995-4DB8-42C7-A555-065AAE6B58E4}">
      <dsp:nvSpPr>
        <dsp:cNvPr id="0" name=""/>
        <dsp:cNvSpPr/>
      </dsp:nvSpPr>
      <dsp:spPr>
        <a:xfrm>
          <a:off x="2544233" y="2417021"/>
          <a:ext cx="7603066" cy="241702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363538" lvl="0" indent="-363538" algn="l" defTabSz="1377950" rtl="0">
            <a:lnSpc>
              <a:spcPct val="90000"/>
            </a:lnSpc>
            <a:spcBef>
              <a:spcPct val="0"/>
            </a:spcBef>
            <a:spcAft>
              <a:spcPct val="35000"/>
            </a:spcAft>
          </a:pPr>
          <a:r>
            <a:rPr lang="en-ZA" sz="3100" kern="1200" dirty="0" smtClean="0"/>
            <a:t>5. </a:t>
          </a:r>
          <a:r>
            <a:rPr lang="en-ZA" sz="3100" b="1" kern="1200" dirty="0" smtClean="0"/>
            <a:t>Maximise the retention rate of promising highly qualified faculty members</a:t>
          </a:r>
          <a:r>
            <a:rPr lang="en-ZA" sz="3100" kern="1200" dirty="0" smtClean="0"/>
            <a:t>.</a:t>
          </a:r>
          <a:endParaRPr lang="en-GB" sz="3100" kern="1200" dirty="0"/>
        </a:p>
      </dsp:txBody>
      <dsp:txXfrm>
        <a:off x="2544233" y="2417021"/>
        <a:ext cx="7603066" cy="2417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A19AA-23CF-43E6-9483-1E0B19416E11}">
      <dsp:nvSpPr>
        <dsp:cNvPr id="0" name=""/>
        <dsp:cNvSpPr/>
      </dsp:nvSpPr>
      <dsp:spPr>
        <a:xfrm>
          <a:off x="0" y="19693"/>
          <a:ext cx="9470813"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ZA" sz="3300" b="1" kern="1200" dirty="0" smtClean="0"/>
            <a:t>GOALS OF THE NEW STAFF INDUCTION AND MENTORING PROGRAMME</a:t>
          </a:r>
          <a:endParaRPr lang="en-GB" sz="3300" kern="1200" dirty="0"/>
        </a:p>
      </dsp:txBody>
      <dsp:txXfrm>
        <a:off x="64083" y="83776"/>
        <a:ext cx="9342647" cy="118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BF2BA-EA30-405E-AE08-85D11C4BCA7B}">
      <dsp:nvSpPr>
        <dsp:cNvPr id="0" name=""/>
        <dsp:cNvSpPr/>
      </dsp:nvSpPr>
      <dsp:spPr>
        <a:xfrm>
          <a:off x="0" y="0"/>
          <a:ext cx="9436989" cy="2785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ZA" sz="3100" b="1" i="0" kern="1200" dirty="0" smtClean="0">
              <a:latin typeface="Arial" panose="020B0604020202020204" pitchFamily="34" charset="0"/>
              <a:cs typeface="Arial" panose="020B0604020202020204" pitchFamily="34" charset="0"/>
            </a:rPr>
            <a:t>1. Help new faculty members to: </a:t>
          </a:r>
          <a:endParaRPr lang="en-GB" sz="3100" b="1" i="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ZA" sz="2400" kern="1200" dirty="0" smtClean="0">
              <a:latin typeface="Arial" panose="020B0604020202020204" pitchFamily="34" charset="0"/>
              <a:cs typeface="Arial" panose="020B0604020202020204" pitchFamily="34" charset="0"/>
            </a:rPr>
            <a:t>Learn about NUST, its mission, culture, philosophies, the surrounding community, and support resources for faculty.</a:t>
          </a:r>
          <a:endParaRPr lang="en-GB"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ZA" sz="2400" kern="1200" dirty="0" smtClean="0">
              <a:latin typeface="Arial" panose="020B0604020202020204" pitchFamily="34" charset="0"/>
              <a:cs typeface="Arial" panose="020B0604020202020204" pitchFamily="34" charset="0"/>
            </a:rPr>
            <a:t>Adjust to the new environment and become active members of the university quickly.</a:t>
          </a:r>
          <a:endParaRPr lang="en-GB" sz="2400" kern="1200" dirty="0">
            <a:latin typeface="Arial" panose="020B0604020202020204" pitchFamily="34" charset="0"/>
            <a:cs typeface="Arial" panose="020B0604020202020204" pitchFamily="34" charset="0"/>
          </a:endParaRPr>
        </a:p>
      </dsp:txBody>
      <dsp:txXfrm>
        <a:off x="2165983" y="0"/>
        <a:ext cx="7271005" cy="2785861"/>
      </dsp:txXfrm>
    </dsp:sp>
    <dsp:sp modelId="{39EFDF4E-6B11-405E-9A17-FF8E1B46E1E7}">
      <dsp:nvSpPr>
        <dsp:cNvPr id="0" name=""/>
        <dsp:cNvSpPr/>
      </dsp:nvSpPr>
      <dsp:spPr>
        <a:xfrm flipH="1">
          <a:off x="551654" y="278586"/>
          <a:ext cx="1341260" cy="2228688"/>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6C968-8A25-4F20-B323-04692E9394D4}">
      <dsp:nvSpPr>
        <dsp:cNvPr id="0" name=""/>
        <dsp:cNvSpPr/>
      </dsp:nvSpPr>
      <dsp:spPr>
        <a:xfrm>
          <a:off x="0" y="3064447"/>
          <a:ext cx="9436989" cy="2785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363538" lvl="0" indent="-363538" algn="l" defTabSz="1377950" rtl="0">
            <a:lnSpc>
              <a:spcPct val="90000"/>
            </a:lnSpc>
            <a:spcBef>
              <a:spcPct val="0"/>
            </a:spcBef>
            <a:spcAft>
              <a:spcPct val="35000"/>
            </a:spcAft>
          </a:pPr>
          <a:r>
            <a:rPr lang="en-ZA" sz="3100" i="1" kern="1200" dirty="0" smtClean="0">
              <a:latin typeface="Arial" panose="020B0604020202020204" pitchFamily="34" charset="0"/>
              <a:cs typeface="Arial" panose="020B0604020202020204" pitchFamily="34" charset="0"/>
            </a:rPr>
            <a:t>2</a:t>
          </a:r>
          <a:r>
            <a:rPr lang="en-ZA" sz="3100" b="1" i="0" kern="1200" dirty="0" smtClean="0">
              <a:latin typeface="Arial" panose="020B0604020202020204" pitchFamily="34" charset="0"/>
              <a:cs typeface="Arial" panose="020B0604020202020204" pitchFamily="34" charset="0"/>
            </a:rPr>
            <a:t>. Assist the new faculty to develop or enhance effective teaching skills.</a:t>
          </a:r>
          <a:endParaRPr lang="en-GB" sz="3100" b="1" i="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ZA" sz="2400" kern="1200" dirty="0" smtClean="0">
              <a:latin typeface="Arial" panose="020B0604020202020204" pitchFamily="34" charset="0"/>
              <a:cs typeface="Arial" panose="020B0604020202020204" pitchFamily="34" charset="0"/>
            </a:rPr>
            <a:t>Designing learning experiences for large classes</a:t>
          </a:r>
          <a:endParaRPr lang="en-GB"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ZA" sz="2400" kern="1200" dirty="0" smtClean="0">
              <a:latin typeface="Arial" panose="020B0604020202020204" pitchFamily="34" charset="0"/>
              <a:cs typeface="Arial" panose="020B0604020202020204" pitchFamily="34" charset="0"/>
            </a:rPr>
            <a:t>Applying engaging student centred approaches to teaching, learning and assessment</a:t>
          </a:r>
          <a:endParaRPr lang="en-GB" sz="2400" kern="1200" dirty="0">
            <a:latin typeface="Arial" panose="020B0604020202020204" pitchFamily="34" charset="0"/>
            <a:cs typeface="Arial" panose="020B0604020202020204" pitchFamily="34" charset="0"/>
          </a:endParaRPr>
        </a:p>
      </dsp:txBody>
      <dsp:txXfrm>
        <a:off x="2165983" y="3064447"/>
        <a:ext cx="7271005" cy="2785861"/>
      </dsp:txXfrm>
    </dsp:sp>
    <dsp:sp modelId="{3A36C228-C1C0-4705-82FB-D1233F0B7E73}">
      <dsp:nvSpPr>
        <dsp:cNvPr id="0" name=""/>
        <dsp:cNvSpPr/>
      </dsp:nvSpPr>
      <dsp:spPr>
        <a:xfrm>
          <a:off x="455378" y="3343033"/>
          <a:ext cx="1533812" cy="2228688"/>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1A242-AEE1-44BC-B5BA-BAF6DC6EE0D9}">
      <dsp:nvSpPr>
        <dsp:cNvPr id="0" name=""/>
        <dsp:cNvSpPr/>
      </dsp:nvSpPr>
      <dsp:spPr>
        <a:xfrm>
          <a:off x="0" y="0"/>
          <a:ext cx="9978178" cy="1892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ZA" sz="2400" b="1" i="0" kern="1200" dirty="0" smtClean="0">
              <a:latin typeface="Arial" panose="020B0604020202020204" pitchFamily="34" charset="0"/>
              <a:cs typeface="Arial" panose="020B0604020202020204" pitchFamily="34" charset="0"/>
            </a:rPr>
            <a:t>3. Encourage experienced faculty to: </a:t>
          </a:r>
          <a:endParaRPr lang="en-GB" sz="2400" b="1" i="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ZA" sz="2000" kern="1200" dirty="0" smtClean="0">
              <a:latin typeface="Arial" panose="020B0604020202020204" pitchFamily="34" charset="0"/>
              <a:cs typeface="Arial" panose="020B0604020202020204" pitchFamily="34" charset="0"/>
            </a:rPr>
            <a:t>Provide a valuable service to the university by promoting </a:t>
          </a:r>
          <a:r>
            <a:rPr lang="en-ZA" sz="2000" b="1" kern="1200" dirty="0" smtClean="0">
              <a:latin typeface="Arial" panose="020B0604020202020204" pitchFamily="34" charset="0"/>
              <a:cs typeface="Arial" panose="020B0604020202020204" pitchFamily="34" charset="0"/>
            </a:rPr>
            <a:t>collegiality</a:t>
          </a:r>
          <a:r>
            <a:rPr lang="en-ZA" sz="2000" kern="1200" dirty="0" smtClean="0">
              <a:latin typeface="Arial" panose="020B0604020202020204" pitchFamily="34" charset="0"/>
              <a:cs typeface="Arial" panose="020B0604020202020204" pitchFamily="34" charset="0"/>
            </a:rPr>
            <a:t> through mentoring (serving as mentors).</a:t>
          </a:r>
          <a:endParaRPr lang="en-GB"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ZA" sz="2000" kern="1200" dirty="0" smtClean="0">
              <a:latin typeface="Arial" panose="020B0604020202020204" pitchFamily="34" charset="0"/>
              <a:cs typeface="Arial" panose="020B0604020202020204" pitchFamily="34" charset="0"/>
            </a:rPr>
            <a:t>Guide new faculty to </a:t>
          </a:r>
          <a:r>
            <a:rPr lang="en-ZA" sz="2000" b="1" kern="1200" dirty="0" smtClean="0">
              <a:latin typeface="Arial" panose="020B0604020202020204" pitchFamily="34" charset="0"/>
              <a:cs typeface="Arial" panose="020B0604020202020204" pitchFamily="34" charset="0"/>
            </a:rPr>
            <a:t>satisfy mandated requirements </a:t>
          </a:r>
          <a:r>
            <a:rPr lang="en-ZA" sz="2000" kern="1200" dirty="0" smtClean="0">
              <a:latin typeface="Arial" panose="020B0604020202020204" pitchFamily="34" charset="0"/>
              <a:cs typeface="Arial" panose="020B0604020202020204" pitchFamily="34" charset="0"/>
            </a:rPr>
            <a:t>related to induction, mentoring and probation</a:t>
          </a:r>
          <a:r>
            <a:rPr lang="en-ZA" sz="1800" kern="1200" dirty="0" smtClean="0">
              <a:latin typeface="Arial" panose="020B0604020202020204" pitchFamily="34" charset="0"/>
              <a:cs typeface="Arial" panose="020B0604020202020204" pitchFamily="34" charset="0"/>
            </a:rPr>
            <a:t>.</a:t>
          </a:r>
          <a:endParaRPr lang="en-GB" sz="1800" kern="1200" dirty="0">
            <a:latin typeface="Arial" panose="020B0604020202020204" pitchFamily="34" charset="0"/>
            <a:cs typeface="Arial" panose="020B0604020202020204" pitchFamily="34" charset="0"/>
          </a:endParaRPr>
        </a:p>
      </dsp:txBody>
      <dsp:txXfrm>
        <a:off x="2152426" y="0"/>
        <a:ext cx="7825751" cy="1892277"/>
      </dsp:txXfrm>
    </dsp:sp>
    <dsp:sp modelId="{6EE02179-617F-4098-AA8D-76013B953A2E}">
      <dsp:nvSpPr>
        <dsp:cNvPr id="0" name=""/>
        <dsp:cNvSpPr/>
      </dsp:nvSpPr>
      <dsp:spPr>
        <a:xfrm>
          <a:off x="156790" y="318975"/>
          <a:ext cx="1995635" cy="125432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F087C5-B5E5-49FC-ABE4-AD1BF9B6C86F}">
      <dsp:nvSpPr>
        <dsp:cNvPr id="0" name=""/>
        <dsp:cNvSpPr/>
      </dsp:nvSpPr>
      <dsp:spPr>
        <a:xfrm>
          <a:off x="0" y="2049068"/>
          <a:ext cx="9978178" cy="1567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363538" lvl="0" indent="-363538" algn="l" defTabSz="1200150" rtl="0">
            <a:lnSpc>
              <a:spcPct val="90000"/>
            </a:lnSpc>
            <a:spcBef>
              <a:spcPct val="0"/>
            </a:spcBef>
            <a:spcAft>
              <a:spcPct val="35000"/>
            </a:spcAft>
          </a:pPr>
          <a:r>
            <a:rPr lang="en-ZA" sz="2700" i="0" kern="1200" dirty="0" smtClean="0">
              <a:latin typeface="Arial" panose="020B0604020202020204" pitchFamily="34" charset="0"/>
              <a:cs typeface="Arial" panose="020B0604020202020204" pitchFamily="34" charset="0"/>
            </a:rPr>
            <a:t>4. Help the mentor to develop the skills necessary to provide professional and individual assistance to the new faculty member</a:t>
          </a:r>
          <a:r>
            <a:rPr lang="en-ZA" sz="2700" i="1" kern="1200" dirty="0" smtClean="0">
              <a:latin typeface="Arial" panose="020B0604020202020204" pitchFamily="34" charset="0"/>
              <a:cs typeface="Arial" panose="020B0604020202020204" pitchFamily="34" charset="0"/>
            </a:rPr>
            <a:t>. </a:t>
          </a:r>
          <a:endParaRPr lang="en-GB" sz="2700" kern="1200" dirty="0">
            <a:latin typeface="Arial" panose="020B0604020202020204" pitchFamily="34" charset="0"/>
            <a:cs typeface="Arial" panose="020B0604020202020204" pitchFamily="34" charset="0"/>
          </a:endParaRPr>
        </a:p>
      </dsp:txBody>
      <dsp:txXfrm>
        <a:off x="2152426" y="2049068"/>
        <a:ext cx="7825751" cy="1567908"/>
      </dsp:txXfrm>
    </dsp:sp>
    <dsp:sp modelId="{4E8E5DD8-AA6F-43BF-BBD1-FDF5980BE392}">
      <dsp:nvSpPr>
        <dsp:cNvPr id="0" name=""/>
        <dsp:cNvSpPr/>
      </dsp:nvSpPr>
      <dsp:spPr>
        <a:xfrm>
          <a:off x="156790" y="2205859"/>
          <a:ext cx="1995635" cy="125432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8FD3B-1780-4D63-A325-1A3414FF290F}">
      <dsp:nvSpPr>
        <dsp:cNvPr id="0" name=""/>
        <dsp:cNvSpPr/>
      </dsp:nvSpPr>
      <dsp:spPr>
        <a:xfrm>
          <a:off x="0" y="3773767"/>
          <a:ext cx="9978178" cy="1567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lang="en-ZA" sz="2400" kern="1200" dirty="0" smtClean="0">
              <a:latin typeface="Arial" panose="020B0604020202020204" pitchFamily="34" charset="0"/>
              <a:cs typeface="Arial" panose="020B0604020202020204" pitchFamily="34" charset="0"/>
            </a:rPr>
            <a:t>5. Train mentors and supervisors to acquire and apply:</a:t>
          </a:r>
          <a:endParaRPr lang="en-GB" sz="24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ZA" sz="2000" kern="1200" dirty="0" smtClean="0">
              <a:latin typeface="Arial" panose="020B0604020202020204" pitchFamily="34" charset="0"/>
              <a:cs typeface="Arial" panose="020B0604020202020204" pitchFamily="34" charset="0"/>
            </a:rPr>
            <a:t>Needs-assessment skills</a:t>
          </a:r>
          <a:endParaRPr lang="en-GB"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ZA" sz="2000" kern="1200" dirty="0" smtClean="0">
              <a:latin typeface="Arial" panose="020B0604020202020204" pitchFamily="34" charset="0"/>
              <a:cs typeface="Arial" panose="020B0604020202020204" pitchFamily="34" charset="0"/>
            </a:rPr>
            <a:t>Problem-solving skills</a:t>
          </a:r>
          <a:endParaRPr lang="en-GB"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ZA" sz="2000" kern="1200" dirty="0" smtClean="0">
              <a:latin typeface="Arial" panose="020B0604020202020204" pitchFamily="34" charset="0"/>
              <a:cs typeface="Arial" panose="020B0604020202020204" pitchFamily="34" charset="0"/>
            </a:rPr>
            <a:t>Coaching and mentoring skills</a:t>
          </a:r>
          <a:endParaRPr lang="en-GB" sz="2000" kern="1200" dirty="0">
            <a:latin typeface="Arial" panose="020B0604020202020204" pitchFamily="34" charset="0"/>
            <a:cs typeface="Arial" panose="020B0604020202020204" pitchFamily="34" charset="0"/>
          </a:endParaRPr>
        </a:p>
      </dsp:txBody>
      <dsp:txXfrm>
        <a:off x="2152426" y="3773767"/>
        <a:ext cx="7825751" cy="1567908"/>
      </dsp:txXfrm>
    </dsp:sp>
    <dsp:sp modelId="{49DDA0E7-E62D-4FB2-8B7A-65FD124A4653}">
      <dsp:nvSpPr>
        <dsp:cNvPr id="0" name=""/>
        <dsp:cNvSpPr/>
      </dsp:nvSpPr>
      <dsp:spPr>
        <a:xfrm>
          <a:off x="156790" y="3930558"/>
          <a:ext cx="1995635" cy="125432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FF4C6-32E9-4592-B990-0136ED59E733}">
      <dsp:nvSpPr>
        <dsp:cNvPr id="0" name=""/>
        <dsp:cNvSpPr/>
      </dsp:nvSpPr>
      <dsp:spPr>
        <a:xfrm>
          <a:off x="0" y="2573996"/>
          <a:ext cx="9436989" cy="2433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ZA" sz="4400" kern="1200" dirty="0" smtClean="0">
              <a:latin typeface="+mn-lt"/>
            </a:rPr>
            <a:t>5. Maximise the retention rate of promising highly qualified faculty members.</a:t>
          </a:r>
          <a:endParaRPr lang="en-GB" sz="4400" kern="1200" dirty="0">
            <a:latin typeface="+mn-lt"/>
          </a:endParaRPr>
        </a:p>
      </dsp:txBody>
      <dsp:txXfrm>
        <a:off x="118799" y="2692795"/>
        <a:ext cx="9199391" cy="2196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AC02B-0FB0-43E0-A860-56E33647C81F}">
      <dsp:nvSpPr>
        <dsp:cNvPr id="0" name=""/>
        <dsp:cNvSpPr/>
      </dsp:nvSpPr>
      <dsp:spPr>
        <a:xfrm>
          <a:off x="0" y="0"/>
          <a:ext cx="9555369" cy="41629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1047381-3F99-4705-B04C-FD36DAA2E8C6}">
      <dsp:nvSpPr>
        <dsp:cNvPr id="0" name=""/>
        <dsp:cNvSpPr/>
      </dsp:nvSpPr>
      <dsp:spPr>
        <a:xfrm>
          <a:off x="508" y="1248875"/>
          <a:ext cx="2092350" cy="166516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Orientation</a:t>
          </a:r>
          <a:endParaRPr lang="en-GB" sz="2400" kern="1200" dirty="0">
            <a:latin typeface="Arial" panose="020B0604020202020204" pitchFamily="34" charset="0"/>
            <a:cs typeface="Arial" panose="020B0604020202020204" pitchFamily="34" charset="0"/>
          </a:endParaRPr>
        </a:p>
      </dsp:txBody>
      <dsp:txXfrm>
        <a:off x="81795" y="1330162"/>
        <a:ext cx="1929776" cy="1502593"/>
      </dsp:txXfrm>
    </dsp:sp>
    <dsp:sp modelId="{7F5F2FB6-4CB3-4347-B360-1143FC73EC42}">
      <dsp:nvSpPr>
        <dsp:cNvPr id="0" name=""/>
        <dsp:cNvSpPr/>
      </dsp:nvSpPr>
      <dsp:spPr>
        <a:xfrm>
          <a:off x="2358337" y="1248875"/>
          <a:ext cx="2023474" cy="166516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Mentoring</a:t>
          </a:r>
          <a:r>
            <a:rPr lang="en-US" sz="2800" kern="1200" dirty="0" smtClean="0">
              <a:latin typeface="Arial" panose="020B0604020202020204" pitchFamily="34" charset="0"/>
              <a:cs typeface="Arial" panose="020B0604020202020204" pitchFamily="34" charset="0"/>
            </a:rPr>
            <a:t> </a:t>
          </a:r>
          <a:endParaRPr lang="en-GB" sz="2800" kern="1200" dirty="0">
            <a:latin typeface="Arial" panose="020B0604020202020204" pitchFamily="34" charset="0"/>
            <a:cs typeface="Arial" panose="020B0604020202020204" pitchFamily="34" charset="0"/>
          </a:endParaRPr>
        </a:p>
      </dsp:txBody>
      <dsp:txXfrm>
        <a:off x="2439624" y="1330162"/>
        <a:ext cx="1860900" cy="1502593"/>
      </dsp:txXfrm>
    </dsp:sp>
    <dsp:sp modelId="{352847FC-725C-4C5D-BFBE-65FBE1AF0A7F}">
      <dsp:nvSpPr>
        <dsp:cNvPr id="0" name=""/>
        <dsp:cNvSpPr/>
      </dsp:nvSpPr>
      <dsp:spPr>
        <a:xfrm>
          <a:off x="7420764" y="1259732"/>
          <a:ext cx="2134609" cy="166516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Evaluation both Formative and Summative</a:t>
          </a:r>
          <a:endParaRPr lang="en-GB" sz="2400" kern="1200" dirty="0">
            <a:latin typeface="Arial" panose="020B0604020202020204" pitchFamily="34" charset="0"/>
            <a:cs typeface="Arial" panose="020B0604020202020204" pitchFamily="34" charset="0"/>
          </a:endParaRPr>
        </a:p>
      </dsp:txBody>
      <dsp:txXfrm>
        <a:off x="7502051" y="1341019"/>
        <a:ext cx="1972035" cy="1502593"/>
      </dsp:txXfrm>
    </dsp:sp>
    <dsp:sp modelId="{126027FB-B8D6-43CD-B199-A6A3282D3F8C}">
      <dsp:nvSpPr>
        <dsp:cNvPr id="0" name=""/>
        <dsp:cNvSpPr/>
      </dsp:nvSpPr>
      <dsp:spPr>
        <a:xfrm>
          <a:off x="4819964" y="1259732"/>
          <a:ext cx="2507485" cy="166516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Continuing Professional Development </a:t>
          </a:r>
          <a:endParaRPr lang="en-GB" sz="2400" kern="1200" dirty="0">
            <a:latin typeface="Arial" panose="020B0604020202020204" pitchFamily="34" charset="0"/>
            <a:cs typeface="Arial" panose="020B0604020202020204" pitchFamily="34" charset="0"/>
          </a:endParaRPr>
        </a:p>
      </dsp:txBody>
      <dsp:txXfrm>
        <a:off x="4901251" y="1341019"/>
        <a:ext cx="2344911" cy="1502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AC02B-0FB0-43E0-A860-56E33647C81F}">
      <dsp:nvSpPr>
        <dsp:cNvPr id="0" name=""/>
        <dsp:cNvSpPr/>
      </dsp:nvSpPr>
      <dsp:spPr>
        <a:xfrm>
          <a:off x="0" y="0"/>
          <a:ext cx="9555369" cy="41629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1047381-3F99-4705-B04C-FD36DAA2E8C6}">
      <dsp:nvSpPr>
        <dsp:cNvPr id="0" name=""/>
        <dsp:cNvSpPr/>
      </dsp:nvSpPr>
      <dsp:spPr>
        <a:xfrm>
          <a:off x="2801" y="1248875"/>
          <a:ext cx="2221054" cy="166516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ZA" sz="2400" b="1" kern="1200" dirty="0" smtClean="0">
              <a:latin typeface="Arial" panose="020B0604020202020204" pitchFamily="34" charset="0"/>
              <a:cs typeface="Arial" panose="020B0604020202020204" pitchFamily="34" charset="0"/>
            </a:rPr>
            <a:t>Pre-Induction</a:t>
          </a:r>
          <a:endParaRPr lang="en-GB" sz="2400" b="1" kern="1200" dirty="0">
            <a:latin typeface="Arial" panose="020B0604020202020204" pitchFamily="34" charset="0"/>
            <a:cs typeface="Arial" panose="020B0604020202020204" pitchFamily="34" charset="0"/>
          </a:endParaRPr>
        </a:p>
      </dsp:txBody>
      <dsp:txXfrm>
        <a:off x="84088" y="1330162"/>
        <a:ext cx="2058480" cy="1502593"/>
      </dsp:txXfrm>
    </dsp:sp>
    <dsp:sp modelId="{7F5F2FB6-4CB3-4347-B360-1143FC73EC42}">
      <dsp:nvSpPr>
        <dsp:cNvPr id="0" name=""/>
        <dsp:cNvSpPr/>
      </dsp:nvSpPr>
      <dsp:spPr>
        <a:xfrm>
          <a:off x="2449165" y="1295400"/>
          <a:ext cx="2147941" cy="1817563"/>
        </a:xfrm>
        <a:prstGeom prst="round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Institutional</a:t>
          </a:r>
          <a:r>
            <a:rPr lang="en-US" sz="2400" kern="1200" dirty="0" smtClean="0">
              <a:latin typeface="Arial" panose="020B0604020202020204" pitchFamily="34" charset="0"/>
              <a:cs typeface="Arial" panose="020B0604020202020204" pitchFamily="34" charset="0"/>
            </a:rPr>
            <a:t> </a:t>
          </a:r>
          <a:endParaRPr lang="en-GB" sz="2800" kern="1200" dirty="0">
            <a:latin typeface="Arial" panose="020B0604020202020204" pitchFamily="34" charset="0"/>
            <a:cs typeface="Arial" panose="020B0604020202020204" pitchFamily="34" charset="0"/>
          </a:endParaRPr>
        </a:p>
      </dsp:txBody>
      <dsp:txXfrm>
        <a:off x="2537891" y="1384126"/>
        <a:ext cx="1970489" cy="1640111"/>
      </dsp:txXfrm>
    </dsp:sp>
    <dsp:sp modelId="{352847FC-725C-4C5D-BFBE-65FBE1AF0A7F}">
      <dsp:nvSpPr>
        <dsp:cNvPr id="0" name=""/>
        <dsp:cNvSpPr/>
      </dsp:nvSpPr>
      <dsp:spPr>
        <a:xfrm>
          <a:off x="7289461" y="1259732"/>
          <a:ext cx="2265912" cy="1665167"/>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ZA" sz="2400" b="1" kern="1200" dirty="0" smtClean="0">
              <a:latin typeface="Arial" panose="020B0604020202020204" pitchFamily="34" charset="0"/>
              <a:cs typeface="Arial" panose="020B0604020202020204" pitchFamily="34" charset="0"/>
            </a:rPr>
            <a:t>Faculty or</a:t>
          </a:r>
        </a:p>
        <a:p>
          <a:pPr lvl="0" algn="ctr" defTabSz="1066800" rtl="0">
            <a:lnSpc>
              <a:spcPct val="90000"/>
            </a:lnSpc>
            <a:spcBef>
              <a:spcPct val="0"/>
            </a:spcBef>
            <a:spcAft>
              <a:spcPct val="35000"/>
            </a:spcAft>
          </a:pPr>
          <a:r>
            <a:rPr lang="en-ZA" sz="2400" b="1" kern="1200" dirty="0" smtClean="0">
              <a:latin typeface="Arial" panose="020B0604020202020204" pitchFamily="34" charset="0"/>
              <a:cs typeface="Arial" panose="020B0604020202020204" pitchFamily="34" charset="0"/>
            </a:rPr>
            <a:t>Department</a:t>
          </a:r>
          <a:r>
            <a:rPr lang="en-ZA" sz="2400" kern="1200" dirty="0" smtClean="0">
              <a:latin typeface="Arial" panose="020B0604020202020204" pitchFamily="34" charset="0"/>
              <a:cs typeface="Arial" panose="020B0604020202020204" pitchFamily="34" charset="0"/>
            </a:rPr>
            <a:t> </a:t>
          </a:r>
          <a:endParaRPr lang="en-GB" sz="2400" kern="1200" dirty="0">
            <a:latin typeface="Arial" panose="020B0604020202020204" pitchFamily="34" charset="0"/>
            <a:cs typeface="Arial" panose="020B0604020202020204" pitchFamily="34" charset="0"/>
          </a:endParaRPr>
        </a:p>
      </dsp:txBody>
      <dsp:txXfrm>
        <a:off x="7370748" y="1341019"/>
        <a:ext cx="2103338" cy="1502593"/>
      </dsp:txXfrm>
    </dsp:sp>
    <dsp:sp modelId="{126027FB-B8D6-43CD-B199-A6A3282D3F8C}">
      <dsp:nvSpPr>
        <dsp:cNvPr id="0" name=""/>
        <dsp:cNvSpPr/>
      </dsp:nvSpPr>
      <dsp:spPr>
        <a:xfrm>
          <a:off x="4904681" y="1154219"/>
          <a:ext cx="2069435" cy="1817580"/>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Academic </a:t>
          </a:r>
          <a:endParaRPr lang="en-GB" sz="2400" b="1" kern="1200" dirty="0">
            <a:latin typeface="Arial" panose="020B0604020202020204" pitchFamily="34" charset="0"/>
            <a:cs typeface="Arial" panose="020B0604020202020204" pitchFamily="34" charset="0"/>
          </a:endParaRPr>
        </a:p>
      </dsp:txBody>
      <dsp:txXfrm>
        <a:off x="4993408" y="1242946"/>
        <a:ext cx="1891981" cy="16401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750" cy="339318"/>
          </a:xfrm>
          <a:prstGeom prst="rect">
            <a:avLst/>
          </a:prstGeom>
        </p:spPr>
        <p:txBody>
          <a:bodyPr vert="horz" lIns="86008" tIns="43004" rIns="86008" bIns="43004" rtlCol="0"/>
          <a:lstStyle>
            <a:lvl1pPr algn="l">
              <a:defRPr sz="1100"/>
            </a:lvl1pPr>
          </a:lstStyle>
          <a:p>
            <a:endParaRPr lang="en-GB"/>
          </a:p>
        </p:txBody>
      </p:sp>
      <p:sp>
        <p:nvSpPr>
          <p:cNvPr id="3" name="Date Placeholder 2"/>
          <p:cNvSpPr>
            <a:spLocks noGrp="1"/>
          </p:cNvSpPr>
          <p:nvPr>
            <p:ph type="dt" sz="quarter" idx="1"/>
          </p:nvPr>
        </p:nvSpPr>
        <p:spPr>
          <a:xfrm>
            <a:off x="5623336" y="0"/>
            <a:ext cx="4301750" cy="339318"/>
          </a:xfrm>
          <a:prstGeom prst="rect">
            <a:avLst/>
          </a:prstGeom>
        </p:spPr>
        <p:txBody>
          <a:bodyPr vert="horz" lIns="86008" tIns="43004" rIns="86008" bIns="43004" rtlCol="0"/>
          <a:lstStyle>
            <a:lvl1pPr algn="r">
              <a:defRPr sz="1100"/>
            </a:lvl1pPr>
          </a:lstStyle>
          <a:p>
            <a:fld id="{46FE9EFA-70BD-4CD3-831E-43943989880D}" type="datetimeFigureOut">
              <a:rPr lang="en-GB" smtClean="0"/>
              <a:t>08/05/2016</a:t>
            </a:fld>
            <a:endParaRPr lang="en-GB"/>
          </a:p>
        </p:txBody>
      </p:sp>
      <p:sp>
        <p:nvSpPr>
          <p:cNvPr id="4" name="Footer Placeholder 3"/>
          <p:cNvSpPr>
            <a:spLocks noGrp="1"/>
          </p:cNvSpPr>
          <p:nvPr>
            <p:ph type="ftr" sz="quarter" idx="2"/>
          </p:nvPr>
        </p:nvSpPr>
        <p:spPr>
          <a:xfrm>
            <a:off x="1" y="6456944"/>
            <a:ext cx="4301750" cy="339318"/>
          </a:xfrm>
          <a:prstGeom prst="rect">
            <a:avLst/>
          </a:prstGeom>
        </p:spPr>
        <p:txBody>
          <a:bodyPr vert="horz" lIns="86008" tIns="43004" rIns="86008" bIns="43004" rtlCol="0" anchor="b"/>
          <a:lstStyle>
            <a:lvl1pPr algn="l">
              <a:defRPr sz="1100"/>
            </a:lvl1pPr>
          </a:lstStyle>
          <a:p>
            <a:endParaRPr lang="en-GB"/>
          </a:p>
        </p:txBody>
      </p:sp>
      <p:sp>
        <p:nvSpPr>
          <p:cNvPr id="5" name="Slide Number Placeholder 4"/>
          <p:cNvSpPr>
            <a:spLocks noGrp="1"/>
          </p:cNvSpPr>
          <p:nvPr>
            <p:ph type="sldNum" sz="quarter" idx="3"/>
          </p:nvPr>
        </p:nvSpPr>
        <p:spPr>
          <a:xfrm>
            <a:off x="5623336" y="6456944"/>
            <a:ext cx="4301750" cy="339318"/>
          </a:xfrm>
          <a:prstGeom prst="rect">
            <a:avLst/>
          </a:prstGeom>
        </p:spPr>
        <p:txBody>
          <a:bodyPr vert="horz" lIns="86008" tIns="43004" rIns="86008" bIns="43004" rtlCol="0" anchor="b"/>
          <a:lstStyle>
            <a:lvl1pPr algn="r">
              <a:defRPr sz="1100"/>
            </a:lvl1pPr>
          </a:lstStyle>
          <a:p>
            <a:fld id="{6DA04BDD-4815-4B81-BF7F-660AA181CCDE}" type="slidenum">
              <a:rPr lang="en-GB" smtClean="0"/>
              <a:t>‹#›</a:t>
            </a:fld>
            <a:endParaRPr lang="en-GB"/>
          </a:p>
        </p:txBody>
      </p:sp>
    </p:spTree>
    <p:extLst>
      <p:ext uri="{BB962C8B-B14F-4D97-AF65-F5344CB8AC3E}">
        <p14:creationId xmlns:p14="http://schemas.microsoft.com/office/powerpoint/2010/main" val="3660889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750" cy="339318"/>
          </a:xfrm>
          <a:prstGeom prst="rect">
            <a:avLst/>
          </a:prstGeom>
        </p:spPr>
        <p:txBody>
          <a:bodyPr vert="horz" lIns="86008" tIns="43004" rIns="86008" bIns="43004" rtlCol="0"/>
          <a:lstStyle>
            <a:lvl1pPr algn="l">
              <a:defRPr sz="1100"/>
            </a:lvl1pPr>
          </a:lstStyle>
          <a:p>
            <a:endParaRPr lang="en-GB"/>
          </a:p>
        </p:txBody>
      </p:sp>
      <p:sp>
        <p:nvSpPr>
          <p:cNvPr id="3" name="Date Placeholder 2"/>
          <p:cNvSpPr>
            <a:spLocks noGrp="1"/>
          </p:cNvSpPr>
          <p:nvPr>
            <p:ph type="dt" idx="1"/>
          </p:nvPr>
        </p:nvSpPr>
        <p:spPr>
          <a:xfrm>
            <a:off x="5623336" y="0"/>
            <a:ext cx="4301750" cy="339318"/>
          </a:xfrm>
          <a:prstGeom prst="rect">
            <a:avLst/>
          </a:prstGeom>
        </p:spPr>
        <p:txBody>
          <a:bodyPr vert="horz" lIns="86008" tIns="43004" rIns="86008" bIns="43004" rtlCol="0"/>
          <a:lstStyle>
            <a:lvl1pPr algn="r">
              <a:defRPr sz="1100"/>
            </a:lvl1pPr>
          </a:lstStyle>
          <a:p>
            <a:fld id="{4C7A615B-BD6C-46F7-ADB2-1D5822590E27}" type="datetimeFigureOut">
              <a:rPr lang="en-GB" smtClean="0"/>
              <a:t>08/05/2016</a:t>
            </a:fld>
            <a:endParaRPr lang="en-GB"/>
          </a:p>
        </p:txBody>
      </p:sp>
      <p:sp>
        <p:nvSpPr>
          <p:cNvPr id="4" name="Slide Image Placeholder 3"/>
          <p:cNvSpPr>
            <a:spLocks noGrp="1" noRot="1" noChangeAspect="1"/>
          </p:cNvSpPr>
          <p:nvPr>
            <p:ph type="sldImg" idx="2"/>
          </p:nvPr>
        </p:nvSpPr>
        <p:spPr>
          <a:xfrm>
            <a:off x="3270250" y="511175"/>
            <a:ext cx="3386138" cy="2547938"/>
          </a:xfrm>
          <a:prstGeom prst="rect">
            <a:avLst/>
          </a:prstGeom>
          <a:noFill/>
          <a:ln w="12700">
            <a:solidFill>
              <a:prstClr val="black"/>
            </a:solidFill>
          </a:ln>
        </p:spPr>
        <p:txBody>
          <a:bodyPr vert="horz" lIns="86008" tIns="43004" rIns="86008" bIns="43004" rtlCol="0" anchor="ctr"/>
          <a:lstStyle/>
          <a:p>
            <a:endParaRPr lang="en-GB"/>
          </a:p>
        </p:txBody>
      </p:sp>
      <p:sp>
        <p:nvSpPr>
          <p:cNvPr id="5" name="Notes Placeholder 4"/>
          <p:cNvSpPr>
            <a:spLocks noGrp="1"/>
          </p:cNvSpPr>
          <p:nvPr>
            <p:ph type="body" sz="quarter" idx="3"/>
          </p:nvPr>
        </p:nvSpPr>
        <p:spPr>
          <a:xfrm>
            <a:off x="992354" y="3229179"/>
            <a:ext cx="7941932" cy="3058106"/>
          </a:xfrm>
          <a:prstGeom prst="rect">
            <a:avLst/>
          </a:prstGeom>
        </p:spPr>
        <p:txBody>
          <a:bodyPr vert="horz" lIns="86008" tIns="43004" rIns="86008" bIns="430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944"/>
            <a:ext cx="4301750" cy="339318"/>
          </a:xfrm>
          <a:prstGeom prst="rect">
            <a:avLst/>
          </a:prstGeom>
        </p:spPr>
        <p:txBody>
          <a:bodyPr vert="horz" lIns="86008" tIns="43004" rIns="86008" bIns="43004" rtlCol="0" anchor="b"/>
          <a:lstStyle>
            <a:lvl1pPr algn="l">
              <a:defRPr sz="1100"/>
            </a:lvl1pPr>
          </a:lstStyle>
          <a:p>
            <a:endParaRPr lang="en-GB"/>
          </a:p>
        </p:txBody>
      </p:sp>
      <p:sp>
        <p:nvSpPr>
          <p:cNvPr id="7" name="Slide Number Placeholder 6"/>
          <p:cNvSpPr>
            <a:spLocks noGrp="1"/>
          </p:cNvSpPr>
          <p:nvPr>
            <p:ph type="sldNum" sz="quarter" idx="5"/>
          </p:nvPr>
        </p:nvSpPr>
        <p:spPr>
          <a:xfrm>
            <a:off x="5623336" y="6456944"/>
            <a:ext cx="4301750" cy="339318"/>
          </a:xfrm>
          <a:prstGeom prst="rect">
            <a:avLst/>
          </a:prstGeom>
        </p:spPr>
        <p:txBody>
          <a:bodyPr vert="horz" lIns="86008" tIns="43004" rIns="86008" bIns="43004" rtlCol="0" anchor="b"/>
          <a:lstStyle>
            <a:lvl1pPr algn="r">
              <a:defRPr sz="1100"/>
            </a:lvl1pPr>
          </a:lstStyle>
          <a:p>
            <a:fld id="{6887835A-0694-4D09-A498-E2E01E814955}" type="slidenum">
              <a:rPr lang="en-GB" smtClean="0"/>
              <a:t>‹#›</a:t>
            </a:fld>
            <a:endParaRPr lang="en-GB"/>
          </a:p>
        </p:txBody>
      </p:sp>
    </p:spTree>
    <p:extLst>
      <p:ext uri="{BB962C8B-B14F-4D97-AF65-F5344CB8AC3E}">
        <p14:creationId xmlns:p14="http://schemas.microsoft.com/office/powerpoint/2010/main" val="23133971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87835A-0694-4D09-A498-E2E01E814955}" type="slidenum">
              <a:rPr lang="en-GB" smtClean="0"/>
              <a:t>1</a:t>
            </a:fld>
            <a:endParaRPr lang="en-GB"/>
          </a:p>
        </p:txBody>
      </p:sp>
    </p:spTree>
    <p:extLst>
      <p:ext uri="{BB962C8B-B14F-4D97-AF65-F5344CB8AC3E}">
        <p14:creationId xmlns:p14="http://schemas.microsoft.com/office/powerpoint/2010/main" val="11260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0" y="511175"/>
            <a:ext cx="3386138" cy="25479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11522A9-4ED1-4EB8-8522-195DCD51F8BA}" type="slidenum">
              <a:rPr lang="en-ZA" smtClean="0"/>
              <a:t>5</a:t>
            </a:fld>
            <a:endParaRPr lang="en-ZA"/>
          </a:p>
        </p:txBody>
      </p:sp>
    </p:spTree>
    <p:extLst>
      <p:ext uri="{BB962C8B-B14F-4D97-AF65-F5344CB8AC3E}">
        <p14:creationId xmlns:p14="http://schemas.microsoft.com/office/powerpoint/2010/main" val="399926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8413" y="1249363"/>
            <a:ext cx="7610475" cy="2657475"/>
          </a:xfrm>
        </p:spPr>
        <p:txBody>
          <a:bodyPr anchor="b"/>
          <a:lstStyle>
            <a:lvl1pPr algn="ctr">
              <a:defRPr sz="6000"/>
            </a:lvl1pPr>
          </a:lstStyle>
          <a:p>
            <a:r>
              <a:rPr lang="en-US" dirty="0" smtClean="0"/>
              <a:t>Click to edit Master title style</a:t>
            </a:r>
            <a:endParaRPr lang="en-ZA" dirty="0"/>
          </a:p>
        </p:txBody>
      </p:sp>
      <p:sp>
        <p:nvSpPr>
          <p:cNvPr id="3" name="Subtitle 2"/>
          <p:cNvSpPr>
            <a:spLocks noGrp="1"/>
          </p:cNvSpPr>
          <p:nvPr>
            <p:ph type="subTitle" idx="1"/>
          </p:nvPr>
        </p:nvSpPr>
        <p:spPr>
          <a:xfrm>
            <a:off x="1268413" y="4008439"/>
            <a:ext cx="7610475" cy="798512"/>
          </a:xfrm>
        </p:spPr>
        <p:txBody>
          <a:bodyPr>
            <a:normAutofit/>
          </a:bodyPr>
          <a:lstStyle>
            <a:lvl1pPr marL="0" indent="0" algn="ctr">
              <a:buNone/>
              <a:defRPr sz="3200">
                <a:latin typeface="Ropa Soft Pro" panose="020B0504020101010102" pitchFamily="34" charset="0"/>
                <a:cs typeface="Ropa Soft Pro" panose="020B05040201010101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ZA" dirty="0"/>
          </a:p>
        </p:txBody>
      </p:sp>
      <p:sp>
        <p:nvSpPr>
          <p:cNvPr id="4" name="Date Placeholder 3"/>
          <p:cNvSpPr>
            <a:spLocks noGrp="1"/>
          </p:cNvSpPr>
          <p:nvPr>
            <p:ph type="dt" sz="half" idx="10"/>
          </p:nvPr>
        </p:nvSpPr>
        <p:spPr/>
        <p:txBody>
          <a:bodyPr/>
          <a:lstStyle>
            <a:lvl1pPr>
              <a:defRPr>
                <a:solidFill>
                  <a:schemeClr val="bg1"/>
                </a:solidFill>
              </a:defRPr>
            </a:lvl1pPr>
          </a:lstStyle>
          <a:p>
            <a:fld id="{297116CD-5184-4370-AF17-6B463C78DD71}" type="datetime1">
              <a:rPr lang="en-ZA" smtClean="0"/>
              <a:t>2016/05/08</a:t>
            </a:fld>
            <a:endParaRPr lang="en-ZA"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ZA" dirty="0"/>
          </a:p>
        </p:txBody>
      </p:sp>
      <p:sp>
        <p:nvSpPr>
          <p:cNvPr id="6" name="Slide Number Placeholder 5"/>
          <p:cNvSpPr>
            <a:spLocks noGrp="1"/>
          </p:cNvSpPr>
          <p:nvPr>
            <p:ph type="sldNum" sz="quarter" idx="12"/>
          </p:nvPr>
        </p:nvSpPr>
        <p:spPr/>
        <p:txBody>
          <a:bodyPr/>
          <a:lstStyle>
            <a:lvl1pPr>
              <a:defRPr b="1">
                <a:solidFill>
                  <a:schemeClr val="tx1"/>
                </a:solidFill>
                <a:effectLst>
                  <a:outerShdw blurRad="38100" dist="38100" dir="2700000" algn="tl">
                    <a:srgbClr val="000000">
                      <a:alpha val="43137"/>
                    </a:srgbClr>
                  </a:outerShdw>
                </a:effectLst>
              </a:defRPr>
            </a:lvl1pPr>
          </a:lstStyle>
          <a:p>
            <a:fld id="{7B6A7F96-0938-461D-ACA1-93B202E10D5F}" type="slidenum">
              <a:rPr lang="en-ZA" smtClean="0"/>
              <a:pPr/>
              <a:t>‹#›</a:t>
            </a:fld>
            <a:endParaRPr lang="en-ZA" dirty="0"/>
          </a:p>
        </p:txBody>
      </p:sp>
      <p:sp>
        <p:nvSpPr>
          <p:cNvPr id="7" name="Subtitle 2"/>
          <p:cNvSpPr txBox="1">
            <a:spLocks/>
          </p:cNvSpPr>
          <p:nvPr userDrawn="1"/>
        </p:nvSpPr>
        <p:spPr>
          <a:xfrm>
            <a:off x="1268412" y="4908552"/>
            <a:ext cx="7610475" cy="798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Ropa Soft Pro" panose="020B0504020101010102" pitchFamily="34" charset="0"/>
                <a:ea typeface="+mn-ea"/>
                <a:cs typeface="Ropa Soft Pro" panose="020B0504020101010102"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chemeClr val="bg1"/>
                </a:solidFill>
              </a:rPr>
              <a:t>Presenter</a:t>
            </a:r>
            <a:r>
              <a:rPr lang="en-US" baseline="0" dirty="0" smtClean="0"/>
              <a:t> | </a:t>
            </a:r>
            <a:r>
              <a:rPr lang="en-US" baseline="0" dirty="0" smtClean="0">
                <a:solidFill>
                  <a:srgbClr val="00B0F0"/>
                </a:solidFill>
              </a:rPr>
              <a:t>Unit/School</a:t>
            </a:r>
            <a:endParaRPr lang="en-ZA" dirty="0" smtClean="0">
              <a:solidFill>
                <a:srgbClr val="00B0F0"/>
              </a:solidFill>
            </a:endParaRPr>
          </a:p>
        </p:txBody>
      </p:sp>
    </p:spTree>
    <p:custDataLst>
      <p:tags r:id="rId1"/>
    </p:custDataLst>
    <p:extLst>
      <p:ext uri="{BB962C8B-B14F-4D97-AF65-F5344CB8AC3E}">
        <p14:creationId xmlns:p14="http://schemas.microsoft.com/office/powerpoint/2010/main" val="66543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6914" y="1589087"/>
            <a:ext cx="8753474" cy="685800"/>
          </a:xfr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17550" y="2453480"/>
            <a:ext cx="8753475" cy="326787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8ABC2D-8A83-4169-A244-2787373CB891}" type="datetime1">
              <a:rPr lang="en-ZA" smtClean="0"/>
              <a:t>2016/05/08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B6A7F96-0938-461D-ACA1-93B202E10D5F}" type="slidenum">
              <a:rPr lang="en-ZA" smtClean="0"/>
              <a:t>‹#›</a:t>
            </a:fld>
            <a:endParaRPr lang="en-ZA"/>
          </a:p>
        </p:txBody>
      </p:sp>
    </p:spTree>
    <p:custDataLst>
      <p:tags r:id="rId1"/>
    </p:custDataLst>
    <p:extLst>
      <p:ext uri="{BB962C8B-B14F-4D97-AF65-F5344CB8AC3E}">
        <p14:creationId xmlns:p14="http://schemas.microsoft.com/office/powerpoint/2010/main" val="400970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2813" y="406400"/>
            <a:ext cx="2187575" cy="6469063"/>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96913" y="406400"/>
            <a:ext cx="6413500" cy="64690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1C29D1F-33CF-49CE-9A98-74CCF1B3D592}" type="datetime1">
              <a:rPr lang="en-ZA" smtClean="0"/>
              <a:t>2016/05/08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B6A7F96-0938-461D-ACA1-93B202E10D5F}" type="slidenum">
              <a:rPr lang="en-ZA" smtClean="0"/>
              <a:t>‹#›</a:t>
            </a:fld>
            <a:endParaRPr lang="en-ZA"/>
          </a:p>
        </p:txBody>
      </p:sp>
    </p:spTree>
    <p:custDataLst>
      <p:tags r:id="rId1"/>
    </p:custDataLst>
    <p:extLst>
      <p:ext uri="{BB962C8B-B14F-4D97-AF65-F5344CB8AC3E}">
        <p14:creationId xmlns:p14="http://schemas.microsoft.com/office/powerpoint/2010/main" val="187050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914" y="1987550"/>
            <a:ext cx="8753474" cy="1093788"/>
          </a:xfrm>
        </p:spPr>
        <p:txBody>
          <a:bodyPr/>
          <a:lstStyle>
            <a:lvl1pPr>
              <a:defRPr>
                <a:solidFill>
                  <a:schemeClr val="bg1">
                    <a:lumMod val="85000"/>
                  </a:schemeClr>
                </a:solidFill>
              </a:defRPr>
            </a:lvl1pPr>
          </a:lstStyle>
          <a:p>
            <a:r>
              <a:rPr lang="en-US" dirty="0" smtClean="0"/>
              <a:t>Click to edit Master title style</a:t>
            </a:r>
            <a:endParaRPr lang="en-ZA" dirty="0"/>
          </a:p>
        </p:txBody>
      </p:sp>
      <p:sp>
        <p:nvSpPr>
          <p:cNvPr id="3" name="Content Placeholder 2"/>
          <p:cNvSpPr>
            <a:spLocks noGrp="1"/>
          </p:cNvSpPr>
          <p:nvPr>
            <p:ph idx="1"/>
          </p:nvPr>
        </p:nvSpPr>
        <p:spPr>
          <a:xfrm>
            <a:off x="696913" y="3435350"/>
            <a:ext cx="8753475" cy="2373313"/>
          </a:xfrm>
        </p:spPr>
        <p:txBody>
          <a:bodyPr>
            <a:noAutofit/>
          </a:bodyPr>
          <a:lstStyle>
            <a:lvl1pPr>
              <a:defRPr sz="3600">
                <a:solidFill>
                  <a:schemeClr val="bg1"/>
                </a:solidFill>
                <a:latin typeface="Ropa Soft Pro" panose="020B0504020101010102" pitchFamily="34" charset="0"/>
                <a:cs typeface="Ropa Soft Pro" panose="020B0504020101010102" pitchFamily="34" charset="0"/>
              </a:defRPr>
            </a:lvl1pPr>
            <a:lvl2pPr>
              <a:defRPr sz="3200">
                <a:solidFill>
                  <a:schemeClr val="bg1"/>
                </a:solidFill>
                <a:latin typeface="Ropa Soft Pro" panose="020B0504020101010102" pitchFamily="34" charset="0"/>
                <a:cs typeface="Ropa Soft Pro" panose="020B0504020101010102" pitchFamily="34" charset="0"/>
              </a:defRPr>
            </a:lvl2pPr>
            <a:lvl3pPr>
              <a:defRPr sz="2800">
                <a:solidFill>
                  <a:schemeClr val="bg1"/>
                </a:solidFill>
                <a:latin typeface="Ropa Soft Pro" panose="020B0504020101010102" pitchFamily="34" charset="0"/>
                <a:cs typeface="Ropa Soft Pro" panose="020B0504020101010102" pitchFamily="34" charset="0"/>
              </a:defRPr>
            </a:lvl3pPr>
            <a:lvl4pPr>
              <a:defRPr sz="2400">
                <a:solidFill>
                  <a:schemeClr val="bg1"/>
                </a:solidFill>
                <a:latin typeface="Ropa Soft Pro" panose="020B0504020101010102" pitchFamily="34" charset="0"/>
                <a:cs typeface="Ropa Soft Pro" panose="020B0504020101010102" pitchFamily="34" charset="0"/>
              </a:defRPr>
            </a:lvl4pPr>
            <a:lvl5pPr>
              <a:defRPr sz="2400">
                <a:solidFill>
                  <a:schemeClr val="bg1"/>
                </a:solidFill>
                <a:latin typeface="Ropa Soft Pro" panose="020B0504020101010102" pitchFamily="34" charset="0"/>
                <a:cs typeface="Ropa Soft Pro" panose="020B050402010101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fld id="{D7FAB219-5950-44CF-811A-18286075BD7C}" type="datetime1">
              <a:rPr lang="en-ZA" smtClean="0"/>
              <a:t>2016/05/08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B6A7F96-0938-461D-ACA1-93B202E10D5F}" type="slidenum">
              <a:rPr lang="en-ZA" smtClean="0"/>
              <a:t>‹#›</a:t>
            </a:fld>
            <a:endParaRPr lang="en-ZA"/>
          </a:p>
        </p:txBody>
      </p:sp>
      <p:sp>
        <p:nvSpPr>
          <p:cNvPr id="7" name="Title 1"/>
          <p:cNvSpPr txBox="1">
            <a:spLocks/>
          </p:cNvSpPr>
          <p:nvPr userDrawn="1"/>
        </p:nvSpPr>
        <p:spPr>
          <a:xfrm>
            <a:off x="1339850" y="1179512"/>
            <a:ext cx="2960688" cy="5032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800" b="0" i="0" u="none" kern="1200">
                <a:solidFill>
                  <a:schemeClr val="bg1"/>
                </a:solidFill>
                <a:latin typeface="Ropa Soft Pro" panose="020B0504020101010102" pitchFamily="34" charset="0"/>
                <a:ea typeface="+mj-ea"/>
                <a:cs typeface="Ropa Soft Pro" panose="020B0504020101010102" pitchFamily="34" charset="0"/>
              </a:defRPr>
            </a:lvl1pPr>
          </a:lstStyle>
          <a:p>
            <a:r>
              <a:rPr lang="en-US" sz="1800" dirty="0" smtClean="0"/>
              <a:t>The Teaching and Learning Unit</a:t>
            </a:r>
            <a:endParaRPr lang="en-ZA" sz="1800" dirty="0"/>
          </a:p>
        </p:txBody>
      </p:sp>
    </p:spTree>
    <p:custDataLst>
      <p:tags r:id="rId1"/>
    </p:custDataLst>
    <p:extLst>
      <p:ext uri="{BB962C8B-B14F-4D97-AF65-F5344CB8AC3E}">
        <p14:creationId xmlns:p14="http://schemas.microsoft.com/office/powerpoint/2010/main" val="35618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5790381"/>
            <a:ext cx="10147300" cy="2057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2" name="Title 1"/>
          <p:cNvSpPr>
            <a:spLocks noGrp="1"/>
          </p:cNvSpPr>
          <p:nvPr>
            <p:ph type="title"/>
          </p:nvPr>
        </p:nvSpPr>
        <p:spPr>
          <a:xfrm>
            <a:off x="674688" y="1454150"/>
            <a:ext cx="8751888" cy="808396"/>
          </a:xfrm>
        </p:spPr>
        <p:txBody>
          <a:bodyPr anchor="b">
            <a:normAutofit/>
          </a:bodyPr>
          <a:lstStyle>
            <a:lvl1pPr>
              <a:defRPr sz="3000">
                <a:solidFill>
                  <a:schemeClr val="accent5">
                    <a:lumMod val="50000"/>
                  </a:schemeClr>
                </a:solidFill>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68337" y="2368550"/>
            <a:ext cx="8751888" cy="4705349"/>
          </a:xfrm>
        </p:spPr>
        <p:txBody>
          <a:bodyPr>
            <a:normAutofit/>
          </a:bodyPr>
          <a:lstStyle>
            <a:lvl1pPr marL="0" indent="0">
              <a:buNone/>
              <a:defRPr sz="2000">
                <a:solidFill>
                  <a:schemeClr val="accent5">
                    <a:lumMod val="50000"/>
                  </a:schemeClr>
                </a:solidFill>
                <a:latin typeface="Ropa Soft Pro" panose="020B0504020101010102" pitchFamily="34" charset="0"/>
                <a:cs typeface="Ropa Soft Pro" panose="020B050402010101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a:xfrm>
            <a:off x="696913" y="7219950"/>
            <a:ext cx="2284412" cy="406400"/>
          </a:xfrm>
        </p:spPr>
        <p:txBody>
          <a:bodyPr/>
          <a:lstStyle/>
          <a:p>
            <a:fld id="{FB32EC0E-3AD7-42FD-8A70-93D90012B438}" type="datetime1">
              <a:rPr lang="en-ZA" smtClean="0"/>
              <a:t>2016/05/08</a:t>
            </a:fld>
            <a:endParaRPr lang="en-ZA"/>
          </a:p>
        </p:txBody>
      </p:sp>
      <p:sp>
        <p:nvSpPr>
          <p:cNvPr id="5" name="Footer Placeholder 4"/>
          <p:cNvSpPr>
            <a:spLocks noGrp="1"/>
          </p:cNvSpPr>
          <p:nvPr>
            <p:ph type="ftr" sz="quarter" idx="11"/>
          </p:nvPr>
        </p:nvSpPr>
        <p:spPr>
          <a:xfrm>
            <a:off x="3360738" y="7219950"/>
            <a:ext cx="3425825" cy="406400"/>
          </a:xfrm>
        </p:spPr>
        <p:txBody>
          <a:bodyPr/>
          <a:lstStyle/>
          <a:p>
            <a:endParaRPr lang="en-ZA" dirty="0"/>
          </a:p>
        </p:txBody>
      </p:sp>
      <p:sp>
        <p:nvSpPr>
          <p:cNvPr id="6" name="Slide Number Placeholder 5"/>
          <p:cNvSpPr>
            <a:spLocks noGrp="1"/>
          </p:cNvSpPr>
          <p:nvPr>
            <p:ph type="sldNum" sz="quarter" idx="12"/>
          </p:nvPr>
        </p:nvSpPr>
        <p:spPr>
          <a:xfrm>
            <a:off x="7165975" y="7219950"/>
            <a:ext cx="2284413" cy="406400"/>
          </a:xfrm>
        </p:spPr>
        <p:txBody>
          <a:bodyPr/>
          <a:lstStyle/>
          <a:p>
            <a:fld id="{7B6A7F96-0938-461D-ACA1-93B202E10D5F}" type="slidenum">
              <a:rPr lang="en-ZA" smtClean="0"/>
              <a:t>‹#›</a:t>
            </a:fld>
            <a:endParaRPr lang="en-ZA"/>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337" y="112450"/>
            <a:ext cx="4608975" cy="1408298"/>
          </a:xfrm>
          <a:prstGeom prst="rect">
            <a:avLst/>
          </a:prstGeom>
        </p:spPr>
      </p:pic>
    </p:spTree>
    <p:custDataLst>
      <p:tags r:id="rId1"/>
    </p:custDataLst>
    <p:extLst>
      <p:ext uri="{BB962C8B-B14F-4D97-AF65-F5344CB8AC3E}">
        <p14:creationId xmlns:p14="http://schemas.microsoft.com/office/powerpoint/2010/main" val="79304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913" y="1377950"/>
            <a:ext cx="8753475" cy="921544"/>
          </a:xfrm>
        </p:spPr>
        <p:txBody>
          <a:bodyPr>
            <a:normAutofit/>
          </a:bodyPr>
          <a:lstStyle>
            <a:lvl1pPr>
              <a:defRPr sz="3600"/>
            </a:lvl1pPr>
          </a:lstStyle>
          <a:p>
            <a:r>
              <a:rPr lang="en-US" smtClean="0"/>
              <a:t>Click to edit Master title style</a:t>
            </a:r>
            <a:endParaRPr lang="en-ZA"/>
          </a:p>
        </p:txBody>
      </p:sp>
      <p:sp>
        <p:nvSpPr>
          <p:cNvPr id="3" name="Content Placeholder 2"/>
          <p:cNvSpPr>
            <a:spLocks noGrp="1"/>
          </p:cNvSpPr>
          <p:nvPr>
            <p:ph sz="half" idx="1"/>
          </p:nvPr>
        </p:nvSpPr>
        <p:spPr>
          <a:xfrm>
            <a:off x="696913" y="2444749"/>
            <a:ext cx="4300537" cy="3352801"/>
          </a:xfrm>
        </p:spPr>
        <p:txBody>
          <a:bodyPr/>
          <a:lstStyle>
            <a:lvl1pPr>
              <a:defRPr>
                <a:solidFill>
                  <a:schemeClr val="bg1"/>
                </a:solidFill>
                <a:latin typeface="Ropa Soft Pro" panose="020B0504020101010102" pitchFamily="34" charset="0"/>
                <a:cs typeface="Ropa Soft Pro" panose="020B0504020101010102"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5149850" y="2444749"/>
            <a:ext cx="4300538" cy="3352802"/>
          </a:xfrm>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57F4D05-E9E0-4B33-AC2A-7D8379680551}" type="datetime1">
              <a:rPr lang="en-ZA" smtClean="0"/>
              <a:t>2016/05/08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B6A7F96-0938-461D-ACA1-93B202E10D5F}" type="slidenum">
              <a:rPr lang="en-ZA" smtClean="0"/>
              <a:t>‹#›</a:t>
            </a:fld>
            <a:endParaRPr lang="en-ZA"/>
          </a:p>
        </p:txBody>
      </p:sp>
    </p:spTree>
    <p:custDataLst>
      <p:tags r:id="rId1"/>
    </p:custDataLst>
    <p:extLst>
      <p:ext uri="{BB962C8B-B14F-4D97-AF65-F5344CB8AC3E}">
        <p14:creationId xmlns:p14="http://schemas.microsoft.com/office/powerpoint/2010/main" val="120081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500" y="1682750"/>
            <a:ext cx="8751888" cy="503238"/>
          </a:xfrm>
        </p:spPr>
        <p:txBody>
          <a:bodyPr>
            <a:normAutofit/>
          </a:bodyPr>
          <a:lstStyle>
            <a:lvl1pPr>
              <a:defRPr sz="2800"/>
            </a:lvl1pPr>
          </a:lstStyle>
          <a:p>
            <a:r>
              <a:rPr lang="en-US" smtClean="0"/>
              <a:t>Click to edit Master title style</a:t>
            </a:r>
            <a:endParaRPr lang="en-ZA"/>
          </a:p>
        </p:txBody>
      </p:sp>
      <p:sp>
        <p:nvSpPr>
          <p:cNvPr id="3" name="Text Placeholder 2"/>
          <p:cNvSpPr>
            <a:spLocks noGrp="1"/>
          </p:cNvSpPr>
          <p:nvPr>
            <p:ph type="body" idx="1"/>
          </p:nvPr>
        </p:nvSpPr>
        <p:spPr>
          <a:xfrm>
            <a:off x="698500" y="2292350"/>
            <a:ext cx="4292600" cy="495300"/>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98500" y="2787651"/>
            <a:ext cx="4292600" cy="3009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137150" y="2292350"/>
            <a:ext cx="4313238" cy="495300"/>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37150" y="2787650"/>
            <a:ext cx="4313238" cy="30099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A2AAD31-D6BF-4D2D-8295-8DE086C753E3}" type="datetime1">
              <a:rPr lang="en-ZA" smtClean="0"/>
              <a:t>2016/05/08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B6A7F96-0938-461D-ACA1-93B202E10D5F}" type="slidenum">
              <a:rPr lang="en-ZA" smtClean="0"/>
              <a:t>‹#›</a:t>
            </a:fld>
            <a:endParaRPr lang="en-ZA"/>
          </a:p>
        </p:txBody>
      </p:sp>
      <p:sp>
        <p:nvSpPr>
          <p:cNvPr id="10" name="Title 1"/>
          <p:cNvSpPr txBox="1">
            <a:spLocks/>
          </p:cNvSpPr>
          <p:nvPr userDrawn="1"/>
        </p:nvSpPr>
        <p:spPr>
          <a:xfrm>
            <a:off x="1274762" y="1179512"/>
            <a:ext cx="2960688" cy="5032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800" b="0" i="0" u="none" kern="1200">
                <a:solidFill>
                  <a:schemeClr val="bg1"/>
                </a:solidFill>
                <a:latin typeface="Ropa Soft Pro" panose="020B0504020101010102" pitchFamily="34" charset="0"/>
                <a:ea typeface="+mj-ea"/>
                <a:cs typeface="Ropa Soft Pro" panose="020B0504020101010102" pitchFamily="34" charset="0"/>
              </a:defRPr>
            </a:lvl1pPr>
          </a:lstStyle>
          <a:p>
            <a:r>
              <a:rPr lang="en-US" sz="1800" dirty="0" smtClean="0"/>
              <a:t>The Teaching and Learning Unit</a:t>
            </a:r>
            <a:endParaRPr lang="en-ZA" sz="1800" dirty="0"/>
          </a:p>
        </p:txBody>
      </p:sp>
    </p:spTree>
    <p:custDataLst>
      <p:tags r:id="rId1"/>
    </p:custDataLst>
    <p:extLst>
      <p:ext uri="{BB962C8B-B14F-4D97-AF65-F5344CB8AC3E}">
        <p14:creationId xmlns:p14="http://schemas.microsoft.com/office/powerpoint/2010/main" val="165632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A80132C-754B-4C90-8DBE-C23085621FD4}" type="datetime1">
              <a:rPr lang="en-ZA" smtClean="0"/>
              <a:t>2016/05/08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B6A7F96-0938-461D-ACA1-93B202E10D5F}" type="slidenum">
              <a:rPr lang="en-ZA" smtClean="0"/>
              <a:t>‹#›</a:t>
            </a:fld>
            <a:endParaRPr lang="en-ZA"/>
          </a:p>
        </p:txBody>
      </p:sp>
    </p:spTree>
    <p:custDataLst>
      <p:tags r:id="rId1"/>
    </p:custDataLst>
    <p:extLst>
      <p:ext uri="{BB962C8B-B14F-4D97-AF65-F5344CB8AC3E}">
        <p14:creationId xmlns:p14="http://schemas.microsoft.com/office/powerpoint/2010/main" val="314969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0ECC0-8C4A-4C9A-AE77-BCB0034CA54E}" type="datetime1">
              <a:rPr lang="en-ZA" smtClean="0"/>
              <a:t>2016/05/08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B6A7F96-0938-461D-ACA1-93B202E10D5F}" type="slidenum">
              <a:rPr lang="en-ZA" smtClean="0"/>
              <a:t>‹#›</a:t>
            </a:fld>
            <a:endParaRPr lang="en-ZA"/>
          </a:p>
        </p:txBody>
      </p:sp>
      <p:grpSp>
        <p:nvGrpSpPr>
          <p:cNvPr id="6" name="Group 5"/>
          <p:cNvGrpSpPr/>
          <p:nvPr userDrawn="1"/>
        </p:nvGrpSpPr>
        <p:grpSpPr>
          <a:xfrm>
            <a:off x="7280777" y="641214"/>
            <a:ext cx="2391865" cy="545816"/>
            <a:chOff x="7280777" y="641214"/>
            <a:chExt cx="2391865" cy="545816"/>
          </a:xfrm>
        </p:grpSpPr>
        <p:sp>
          <p:nvSpPr>
            <p:cNvPr id="7" name="object 8"/>
            <p:cNvSpPr txBox="1"/>
            <p:nvPr/>
          </p:nvSpPr>
          <p:spPr>
            <a:xfrm>
              <a:off x="7280777" y="641214"/>
              <a:ext cx="880973" cy="545816"/>
            </a:xfrm>
            <a:prstGeom prst="rect">
              <a:avLst/>
            </a:prstGeom>
          </p:spPr>
          <p:txBody>
            <a:bodyPr wrap="square" lIns="0" tIns="0" rIns="0" bIns="0" rtlCol="0">
              <a:noAutofit/>
            </a:bodyPr>
            <a:lstStyle/>
            <a:p>
              <a:pPr marL="12700" marR="17135">
                <a:lnSpc>
                  <a:spcPts val="1045"/>
                </a:lnSpc>
                <a:spcBef>
                  <a:spcPts val="52"/>
                </a:spcBef>
              </a:pPr>
              <a:r>
                <a:rPr sz="1350" spc="0" baseline="3034" dirty="0" smtClean="0">
                  <a:solidFill>
                    <a:srgbClr val="FEFFFE"/>
                  </a:solidFill>
                  <a:latin typeface="Calibri"/>
                  <a:cs typeface="Calibri"/>
                </a:rPr>
                <a:t>13 Storch Street</a:t>
              </a:r>
              <a:endParaRPr sz="900" dirty="0">
                <a:latin typeface="Calibri"/>
                <a:cs typeface="Calibri"/>
              </a:endParaRPr>
            </a:p>
            <a:p>
              <a:pPr marL="12700">
                <a:lnSpc>
                  <a:spcPts val="1000"/>
                </a:lnSpc>
              </a:pPr>
              <a:r>
                <a:rPr sz="1350" spc="0" baseline="3034" dirty="0" smtClean="0">
                  <a:solidFill>
                    <a:srgbClr val="FEFFFE"/>
                  </a:solidFill>
                  <a:latin typeface="Calibri"/>
                  <a:cs typeface="Calibri"/>
                </a:rPr>
                <a:t>Private Bag 13388</a:t>
              </a:r>
              <a:endParaRPr sz="900" dirty="0">
                <a:latin typeface="Calibri"/>
                <a:cs typeface="Calibri"/>
              </a:endParaRPr>
            </a:p>
            <a:p>
              <a:pPr marL="12700" marR="17135">
                <a:lnSpc>
                  <a:spcPct val="101725"/>
                </a:lnSpc>
              </a:pPr>
              <a:r>
                <a:rPr sz="900" spc="0" dirty="0" smtClean="0">
                  <a:solidFill>
                    <a:srgbClr val="FEFFFE"/>
                  </a:solidFill>
                  <a:latin typeface="Calibri"/>
                  <a:cs typeface="Calibri"/>
                </a:rPr>
                <a:t>Windhoek</a:t>
              </a:r>
              <a:endParaRPr sz="900" dirty="0">
                <a:latin typeface="Calibri"/>
                <a:cs typeface="Calibri"/>
              </a:endParaRPr>
            </a:p>
            <a:p>
              <a:pPr marL="12700" marR="17135">
                <a:lnSpc>
                  <a:spcPct val="101725"/>
                </a:lnSpc>
              </a:pPr>
              <a:r>
                <a:rPr sz="900" spc="0" dirty="0" smtClean="0">
                  <a:solidFill>
                    <a:srgbClr val="FEFFFE"/>
                  </a:solidFill>
                  <a:latin typeface="Calibri"/>
                  <a:cs typeface="Calibri"/>
                </a:rPr>
                <a:t>NAMIBIA</a:t>
              </a:r>
              <a:endParaRPr sz="900" dirty="0">
                <a:latin typeface="Calibri"/>
                <a:cs typeface="Calibri"/>
              </a:endParaRPr>
            </a:p>
          </p:txBody>
        </p:sp>
        <p:sp>
          <p:nvSpPr>
            <p:cNvPr id="8" name="object 7"/>
            <p:cNvSpPr txBox="1"/>
            <p:nvPr/>
          </p:nvSpPr>
          <p:spPr>
            <a:xfrm>
              <a:off x="8627898" y="641214"/>
              <a:ext cx="128963" cy="406192"/>
            </a:xfrm>
            <a:prstGeom prst="rect">
              <a:avLst/>
            </a:prstGeom>
          </p:spPr>
          <p:txBody>
            <a:bodyPr wrap="square" lIns="0" tIns="0" rIns="0" bIns="0" rtlCol="0">
              <a:noAutofit/>
            </a:bodyPr>
            <a:lstStyle/>
            <a:p>
              <a:pPr marL="12700" marR="9018">
                <a:lnSpc>
                  <a:spcPts val="1000"/>
                </a:lnSpc>
                <a:spcBef>
                  <a:spcPts val="50"/>
                </a:spcBef>
              </a:pPr>
              <a:r>
                <a:rPr sz="900" spc="0" dirty="0" smtClean="0">
                  <a:solidFill>
                    <a:srgbClr val="FEFFFE"/>
                  </a:solidFill>
                  <a:latin typeface="Calibri"/>
                  <a:cs typeface="Calibri"/>
                </a:rPr>
                <a:t>T: F:</a:t>
              </a:r>
              <a:endParaRPr sz="900" dirty="0">
                <a:latin typeface="Calibri"/>
                <a:cs typeface="Calibri"/>
              </a:endParaRPr>
            </a:p>
            <a:p>
              <a:pPr marL="12700">
                <a:lnSpc>
                  <a:spcPct val="101725"/>
                </a:lnSpc>
              </a:pPr>
              <a:r>
                <a:rPr sz="900" spc="0" dirty="0" smtClean="0">
                  <a:solidFill>
                    <a:srgbClr val="FEFFFE"/>
                  </a:solidFill>
                  <a:latin typeface="Calibri"/>
                  <a:cs typeface="Calibri"/>
                </a:rPr>
                <a:t>E:</a:t>
              </a:r>
              <a:endParaRPr sz="900" dirty="0">
                <a:latin typeface="Calibri"/>
                <a:cs typeface="Calibri"/>
              </a:endParaRPr>
            </a:p>
          </p:txBody>
        </p:sp>
        <p:sp>
          <p:nvSpPr>
            <p:cNvPr id="9" name="object 6"/>
            <p:cNvSpPr txBox="1"/>
            <p:nvPr/>
          </p:nvSpPr>
          <p:spPr>
            <a:xfrm>
              <a:off x="8800865" y="641214"/>
              <a:ext cx="871777" cy="406192"/>
            </a:xfrm>
            <a:prstGeom prst="rect">
              <a:avLst/>
            </a:prstGeom>
          </p:spPr>
          <p:txBody>
            <a:bodyPr wrap="square" lIns="0" tIns="0" rIns="0" bIns="0" rtlCol="0">
              <a:noAutofit/>
            </a:bodyPr>
            <a:lstStyle/>
            <a:p>
              <a:pPr marL="12700">
                <a:lnSpc>
                  <a:spcPts val="1045"/>
                </a:lnSpc>
                <a:spcBef>
                  <a:spcPts val="52"/>
                </a:spcBef>
              </a:pPr>
              <a:r>
                <a:rPr sz="1350" spc="0" baseline="3034" dirty="0" smtClean="0">
                  <a:solidFill>
                    <a:srgbClr val="FEFFFE"/>
                  </a:solidFill>
                  <a:latin typeface="Calibri"/>
                  <a:cs typeface="Calibri"/>
                </a:rPr>
                <a:t>+264 61 207 2508</a:t>
              </a:r>
              <a:endParaRPr sz="900" dirty="0">
                <a:latin typeface="Calibri"/>
                <a:cs typeface="Calibri"/>
              </a:endParaRPr>
            </a:p>
            <a:p>
              <a:pPr marL="12700">
                <a:lnSpc>
                  <a:spcPts val="1000"/>
                </a:lnSpc>
              </a:pPr>
              <a:r>
                <a:rPr sz="1350" spc="0" baseline="3034" dirty="0" smtClean="0">
                  <a:solidFill>
                    <a:srgbClr val="FEFFFE"/>
                  </a:solidFill>
                  <a:latin typeface="Calibri"/>
                  <a:cs typeface="Calibri"/>
                </a:rPr>
                <a:t>+264 61 207 9508</a:t>
              </a:r>
              <a:endParaRPr sz="900" dirty="0">
                <a:latin typeface="Calibri"/>
                <a:cs typeface="Calibri"/>
              </a:endParaRPr>
            </a:p>
            <a:p>
              <a:pPr marL="12700" marR="17135">
                <a:lnSpc>
                  <a:spcPct val="101725"/>
                </a:lnSpc>
              </a:pPr>
              <a:r>
                <a:rPr sz="900" spc="0" dirty="0" smtClean="0">
                  <a:solidFill>
                    <a:srgbClr val="FEFFFE"/>
                  </a:solidFill>
                  <a:latin typeface="Calibri"/>
                  <a:cs typeface="Calibri"/>
                </a:rPr>
                <a:t>tlu@nust.na</a:t>
              </a:r>
              <a:endParaRPr sz="900" dirty="0">
                <a:latin typeface="Calibri"/>
                <a:cs typeface="Calibri"/>
              </a:endParaRPr>
            </a:p>
          </p:txBody>
        </p:sp>
        <p:sp>
          <p:nvSpPr>
            <p:cNvPr id="10" name="object 5"/>
            <p:cNvSpPr txBox="1"/>
            <p:nvPr/>
          </p:nvSpPr>
          <p:spPr>
            <a:xfrm>
              <a:off x="8627898" y="1047393"/>
              <a:ext cx="835955" cy="139637"/>
            </a:xfrm>
            <a:prstGeom prst="rect">
              <a:avLst/>
            </a:prstGeom>
          </p:spPr>
          <p:txBody>
            <a:bodyPr wrap="square" lIns="0" tIns="0" rIns="0" bIns="0" rtlCol="0">
              <a:noAutofit/>
            </a:bodyPr>
            <a:lstStyle/>
            <a:p>
              <a:pPr marL="12700">
                <a:lnSpc>
                  <a:spcPts val="1045"/>
                </a:lnSpc>
                <a:spcBef>
                  <a:spcPts val="52"/>
                </a:spcBef>
              </a:pPr>
              <a:r>
                <a:rPr sz="1350" spc="0" baseline="3034" dirty="0" smtClean="0">
                  <a:solidFill>
                    <a:srgbClr val="FEFFFE"/>
                  </a:solidFill>
                  <a:latin typeface="Calibri"/>
                  <a:cs typeface="Calibri"/>
                </a:rPr>
                <a:t>W:</a:t>
              </a:r>
              <a:r>
                <a:rPr sz="1350" spc="118" baseline="3034" dirty="0" smtClean="0">
                  <a:solidFill>
                    <a:srgbClr val="FEFFFE"/>
                  </a:solidFill>
                  <a:latin typeface="Calibri"/>
                  <a:cs typeface="Calibri"/>
                </a:rPr>
                <a:t> </a:t>
              </a:r>
              <a:r>
                <a:rPr sz="1350" spc="0" baseline="3034" dirty="0" smtClean="0">
                  <a:solidFill>
                    <a:srgbClr val="FEFFFE"/>
                  </a:solidFill>
                  <a:latin typeface="Calibri"/>
                  <a:cs typeface="Calibri"/>
                </a:rPr>
                <a:t>www.nust.na</a:t>
              </a:r>
              <a:endParaRPr sz="900">
                <a:latin typeface="Calibri"/>
                <a:cs typeface="Calibri"/>
              </a:endParaRPr>
            </a:p>
          </p:txBody>
        </p:sp>
      </p:grpSp>
    </p:spTree>
    <p:custDataLst>
      <p:tags r:id="rId1"/>
    </p:custDataLst>
    <p:extLst>
      <p:ext uri="{BB962C8B-B14F-4D97-AF65-F5344CB8AC3E}">
        <p14:creationId xmlns:p14="http://schemas.microsoft.com/office/powerpoint/2010/main" val="75527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913" y="1377950"/>
            <a:ext cx="3273425" cy="1779587"/>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313238" y="1377950"/>
            <a:ext cx="5137150" cy="4346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98500" y="3282950"/>
            <a:ext cx="3273425" cy="24415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6F2BC0-7E09-4FBC-A549-F2E11F33ACE1}" type="datetime1">
              <a:rPr lang="en-ZA" smtClean="0"/>
              <a:t>2016/05/08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B6A7F96-0938-461D-ACA1-93B202E10D5F}" type="slidenum">
              <a:rPr lang="en-ZA" smtClean="0"/>
              <a:t>‹#›</a:t>
            </a:fld>
            <a:endParaRPr lang="en-ZA"/>
          </a:p>
        </p:txBody>
      </p:sp>
    </p:spTree>
    <p:custDataLst>
      <p:tags r:id="rId1"/>
    </p:custDataLst>
    <p:extLst>
      <p:ext uri="{BB962C8B-B14F-4D97-AF65-F5344CB8AC3E}">
        <p14:creationId xmlns:p14="http://schemas.microsoft.com/office/powerpoint/2010/main" val="3671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1625600"/>
            <a:ext cx="3273425" cy="1276350"/>
          </a:xfrm>
        </p:spPr>
        <p:txBody>
          <a:bodyPr anchor="b"/>
          <a:lstStyle>
            <a:lvl1pPr>
              <a:defRPr sz="3200"/>
            </a:lvl1pPr>
          </a:lstStyle>
          <a:p>
            <a:r>
              <a:rPr lang="en-US" dirty="0" smtClean="0"/>
              <a:t>Click to edit Master title style</a:t>
            </a:r>
            <a:endParaRPr lang="en-ZA" dirty="0"/>
          </a:p>
        </p:txBody>
      </p:sp>
      <p:sp>
        <p:nvSpPr>
          <p:cNvPr id="3" name="Picture Placeholder 2"/>
          <p:cNvSpPr>
            <a:spLocks noGrp="1"/>
          </p:cNvSpPr>
          <p:nvPr>
            <p:ph type="pic" idx="1"/>
          </p:nvPr>
        </p:nvSpPr>
        <p:spPr>
          <a:xfrm>
            <a:off x="4313238" y="509588"/>
            <a:ext cx="5137150" cy="52117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98500" y="2978150"/>
            <a:ext cx="3273425" cy="2743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1F5AA5-43EF-4A76-890E-0DD1446D22F8}" type="datetime1">
              <a:rPr lang="en-ZA" smtClean="0"/>
              <a:t>2016/05/08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B6A7F96-0938-461D-ACA1-93B202E10D5F}" type="slidenum">
              <a:rPr lang="en-ZA" smtClean="0"/>
              <a:t>‹#›</a:t>
            </a:fld>
            <a:endParaRPr lang="en-ZA"/>
          </a:p>
        </p:txBody>
      </p:sp>
    </p:spTree>
    <p:custDataLst>
      <p:tags r:id="rId1"/>
    </p:custDataLst>
    <p:extLst>
      <p:ext uri="{BB962C8B-B14F-4D97-AF65-F5344CB8AC3E}">
        <p14:creationId xmlns:p14="http://schemas.microsoft.com/office/powerpoint/2010/main" val="48936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25042" b="50998"/>
          <a:stretch/>
        </p:blipFill>
        <p:spPr>
          <a:xfrm>
            <a:off x="0" y="5924549"/>
            <a:ext cx="10147299" cy="1708151"/>
          </a:xfrm>
          <a:prstGeom prst="rect">
            <a:avLst/>
          </a:prstGeom>
        </p:spPr>
      </p:pic>
      <p:sp>
        <p:nvSpPr>
          <p:cNvPr id="2" name="Title Placeholder 1"/>
          <p:cNvSpPr>
            <a:spLocks noGrp="1"/>
          </p:cNvSpPr>
          <p:nvPr>
            <p:ph type="title"/>
          </p:nvPr>
        </p:nvSpPr>
        <p:spPr>
          <a:xfrm>
            <a:off x="696914" y="1606550"/>
            <a:ext cx="8753474" cy="1474788"/>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96913" y="3392487"/>
            <a:ext cx="8753475" cy="22209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96913" y="7073900"/>
            <a:ext cx="2284412" cy="406400"/>
          </a:xfrm>
          <a:prstGeom prst="rect">
            <a:avLst/>
          </a:prstGeom>
        </p:spPr>
        <p:txBody>
          <a:bodyPr vert="horz" lIns="91440" tIns="45720" rIns="91440" bIns="45720" rtlCol="0" anchor="ctr"/>
          <a:lstStyle>
            <a:lvl1pPr algn="l">
              <a:defRPr sz="1200">
                <a:solidFill>
                  <a:schemeClr val="tx1">
                    <a:tint val="75000"/>
                  </a:schemeClr>
                </a:solidFill>
              </a:defRPr>
            </a:lvl1pPr>
          </a:lstStyle>
          <a:p>
            <a:fld id="{35877143-ABFC-4A83-86EB-2AAC0A494F78}" type="datetime1">
              <a:rPr lang="en-ZA" smtClean="0"/>
              <a:t>2016/05/08</a:t>
            </a:fld>
            <a:endParaRPr lang="en-ZA"/>
          </a:p>
        </p:txBody>
      </p:sp>
      <p:sp>
        <p:nvSpPr>
          <p:cNvPr id="5" name="Footer Placeholder 4"/>
          <p:cNvSpPr>
            <a:spLocks noGrp="1"/>
          </p:cNvSpPr>
          <p:nvPr>
            <p:ph type="ftr" sz="quarter" idx="3"/>
          </p:nvPr>
        </p:nvSpPr>
        <p:spPr>
          <a:xfrm>
            <a:off x="3360738" y="7073900"/>
            <a:ext cx="3425825" cy="406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7165975" y="7073900"/>
            <a:ext cx="2284413" cy="406400"/>
          </a:xfrm>
          <a:prstGeom prst="rect">
            <a:avLst/>
          </a:prstGeom>
        </p:spPr>
        <p:txBody>
          <a:bodyPr vert="horz" lIns="91440" tIns="45720" rIns="91440" bIns="45720" rtlCol="0" anchor="ctr"/>
          <a:lstStyle>
            <a:lvl1pPr algn="r">
              <a:defRPr sz="1200">
                <a:solidFill>
                  <a:schemeClr val="tx1">
                    <a:tint val="75000"/>
                  </a:schemeClr>
                </a:solidFill>
              </a:defRPr>
            </a:lvl1pPr>
          </a:lstStyle>
          <a:p>
            <a:fld id="{7B6A7F96-0938-461D-ACA1-93B202E10D5F}" type="slidenum">
              <a:rPr lang="en-ZA" smtClean="0"/>
              <a:t>‹#›</a:t>
            </a:fld>
            <a:endParaRPr lang="en-ZA"/>
          </a:p>
        </p:txBody>
      </p:sp>
    </p:spTree>
    <p:custDataLst>
      <p:tags r:id="rId13"/>
    </p:custDataLst>
    <p:extLst>
      <p:ext uri="{BB962C8B-B14F-4D97-AF65-F5344CB8AC3E}">
        <p14:creationId xmlns:p14="http://schemas.microsoft.com/office/powerpoint/2010/main" val="185494029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defTabSz="914400" rtl="0" eaLnBrk="1" latinLnBrk="0" hangingPunct="1">
        <a:lnSpc>
          <a:spcPct val="90000"/>
        </a:lnSpc>
        <a:spcBef>
          <a:spcPct val="0"/>
        </a:spcBef>
        <a:buNone/>
        <a:defRPr sz="4400" b="0" i="0" u="none" kern="1200">
          <a:solidFill>
            <a:schemeClr val="bg1"/>
          </a:solidFill>
          <a:latin typeface="Ropa Soft Pro" panose="020B0504020101010102" pitchFamily="34" charset="0"/>
          <a:ea typeface="+mj-ea"/>
          <a:cs typeface="Ropa Soft Pro" panose="020B0504020101010102"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8" y="-93616"/>
            <a:ext cx="10147300" cy="763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2"/>
          <p:cNvSpPr txBox="1">
            <a:spLocks/>
          </p:cNvSpPr>
          <p:nvPr/>
        </p:nvSpPr>
        <p:spPr>
          <a:xfrm>
            <a:off x="-25529" y="5721558"/>
            <a:ext cx="10147299" cy="1795884"/>
          </a:xfrm>
          <a:prstGeom prst="rect">
            <a:avLst/>
          </a:prstGeom>
          <a:solidFill>
            <a:schemeClr val="bg1">
              <a:alpha val="0"/>
            </a:schemeClr>
          </a:solidFill>
        </p:spPr>
        <p:txBody>
          <a:bodyPr lIns="101599" tIns="50799" rIns="101599" bIns="50799">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ZA" sz="2800" b="1" dirty="0" smtClean="0">
                <a:solidFill>
                  <a:srgbClr val="FFFF00"/>
                </a:solidFill>
              </a:rPr>
              <a:t>Presented by </a:t>
            </a:r>
            <a:endParaRPr lang="en-GB" sz="2800" b="1" dirty="0" smtClean="0">
              <a:solidFill>
                <a:srgbClr val="FFFF00"/>
              </a:solidFill>
            </a:endParaRPr>
          </a:p>
          <a:p>
            <a:pPr marL="0" indent="0">
              <a:buNone/>
            </a:pPr>
            <a:r>
              <a:rPr lang="en-GB" sz="2800" b="1" dirty="0" smtClean="0">
                <a:solidFill>
                  <a:srgbClr val="FFFF00"/>
                </a:solidFill>
              </a:rPr>
              <a:t>Mr  </a:t>
            </a:r>
            <a:r>
              <a:rPr lang="en-GB" sz="2800" b="1" dirty="0">
                <a:solidFill>
                  <a:srgbClr val="FFFF00"/>
                </a:solidFill>
              </a:rPr>
              <a:t>Geoffrey </a:t>
            </a:r>
            <a:r>
              <a:rPr lang="en-GB" sz="2800" b="1" dirty="0" smtClean="0">
                <a:solidFill>
                  <a:srgbClr val="FFFF00"/>
                </a:solidFill>
              </a:rPr>
              <a:t>Shakwa: Head, Professional Development , TLU</a:t>
            </a:r>
          </a:p>
          <a:p>
            <a:pPr marL="0" indent="0">
              <a:buNone/>
            </a:pPr>
            <a:r>
              <a:rPr lang="en-ZA" sz="2800" b="1" dirty="0" smtClean="0">
                <a:solidFill>
                  <a:srgbClr val="FFFF00"/>
                </a:solidFill>
              </a:rPr>
              <a:t>Mr Maurice Nkusi: Acting Director, </a:t>
            </a:r>
            <a:r>
              <a:rPr lang="en-ZA" sz="2800" b="1" dirty="0" smtClean="0">
                <a:solidFill>
                  <a:srgbClr val="FFFF00"/>
                </a:solidFill>
              </a:rPr>
              <a:t>TLU</a:t>
            </a:r>
            <a:endParaRPr lang="en-US" sz="2800" b="1" dirty="0">
              <a:solidFill>
                <a:srgbClr val="FFFF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16640" cy="85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12208" y="1987550"/>
            <a:ext cx="10035092" cy="2133600"/>
          </a:xfrm>
          <a:prstGeom prst="rect">
            <a:avLst/>
          </a:prstGeom>
        </p:spPr>
        <p:txBody>
          <a:bodyPr lIns="101599" tIns="50799" rIns="101599" bIns="50799"/>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3600" b="1" dirty="0">
                <a:solidFill>
                  <a:srgbClr val="FFC000"/>
                </a:solidFill>
              </a:rPr>
              <a:t>Mentorship programme in Higher Education at </a:t>
            </a:r>
            <a:r>
              <a:rPr lang="en-ZA" sz="3600" b="1" dirty="0" smtClean="0">
                <a:solidFill>
                  <a:srgbClr val="FFC000"/>
                </a:solidFill>
              </a:rPr>
              <a:t>NUST:</a:t>
            </a:r>
          </a:p>
          <a:p>
            <a:endParaRPr lang="en-ZA" sz="3600" b="1" dirty="0">
              <a:solidFill>
                <a:srgbClr val="FFC000"/>
              </a:solidFill>
            </a:endParaRPr>
          </a:p>
          <a:p>
            <a:r>
              <a:rPr lang="en-US" sz="3600" b="1" dirty="0" smtClean="0">
                <a:solidFill>
                  <a:schemeClr val="bg1"/>
                </a:solidFill>
              </a:rPr>
              <a:t>New Faculty Induction &amp; Mentoring Programme</a:t>
            </a:r>
            <a:endParaRPr lang="en-US" sz="3600" b="1" dirty="0">
              <a:solidFill>
                <a:schemeClr val="bg1"/>
              </a:solidFill>
            </a:endParaRPr>
          </a:p>
        </p:txBody>
      </p:sp>
      <p:sp>
        <p:nvSpPr>
          <p:cNvPr id="5" name="Slide Number Placeholder 4"/>
          <p:cNvSpPr>
            <a:spLocks noGrp="1"/>
          </p:cNvSpPr>
          <p:nvPr>
            <p:ph type="sldNum" sz="quarter" idx="12"/>
          </p:nvPr>
        </p:nvSpPr>
        <p:spPr/>
        <p:txBody>
          <a:bodyPr/>
          <a:lstStyle/>
          <a:p>
            <a:endParaRPr lang="en-ZA" dirty="0"/>
          </a:p>
        </p:txBody>
      </p:sp>
    </p:spTree>
    <p:extLst>
      <p:ext uri="{BB962C8B-B14F-4D97-AF65-F5344CB8AC3E}">
        <p14:creationId xmlns:p14="http://schemas.microsoft.com/office/powerpoint/2010/main" val="377438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99583909"/>
              </p:ext>
            </p:extLst>
          </p:nvPr>
        </p:nvGraphicFramePr>
        <p:xfrm>
          <a:off x="253683" y="254423"/>
          <a:ext cx="9470813" cy="1352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sz="quarter" idx="1"/>
            <p:extLst>
              <p:ext uri="{D42A27DB-BD31-4B8C-83A1-F6EECF244321}">
                <p14:modId xmlns:p14="http://schemas.microsoft.com/office/powerpoint/2010/main" val="1053708490"/>
              </p:ext>
            </p:extLst>
          </p:nvPr>
        </p:nvGraphicFramePr>
        <p:xfrm>
          <a:off x="334861" y="1780963"/>
          <a:ext cx="9436989" cy="5851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01601286"/>
      </p:ext>
    </p:extLst>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1454150"/>
            <a:ext cx="8274050" cy="882509"/>
          </a:xfrm>
        </p:spPr>
        <p:txBody>
          <a:bodyPr>
            <a:normAutofit/>
          </a:bodyPr>
          <a:lstStyle/>
          <a:p>
            <a:pPr lvl="0" algn="r"/>
            <a:r>
              <a:rPr lang="en-ZA" sz="2400" b="1" dirty="0"/>
              <a:t>GOALS OF THE NEW STAFF INDUCTION AND MENTORING PROGRAMME, Cont.</a:t>
            </a:r>
            <a:endParaRPr lang="en-GB" sz="24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334390296"/>
              </p:ext>
            </p:extLst>
          </p:nvPr>
        </p:nvGraphicFramePr>
        <p:xfrm>
          <a:off x="152923" y="2289810"/>
          <a:ext cx="9978178" cy="534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197689"/>
      </p:ext>
    </p:extLst>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3005704339"/>
              </p:ext>
            </p:extLst>
          </p:nvPr>
        </p:nvGraphicFramePr>
        <p:xfrm>
          <a:off x="334861" y="1699548"/>
          <a:ext cx="9436989" cy="5088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p:txBody>
          <a:bodyPr>
            <a:noAutofit/>
          </a:bodyPr>
          <a:lstStyle/>
          <a:p>
            <a:pPr lvl="0"/>
            <a:r>
              <a:rPr lang="en-ZA" sz="2700" b="1" dirty="0"/>
              <a:t>GOALS OF THE NEW STAFF INDUCTION AND MENTORING PROGRAMME, Cont.</a:t>
            </a:r>
            <a:endParaRPr lang="en-GB" sz="2700" dirty="0"/>
          </a:p>
        </p:txBody>
      </p:sp>
    </p:spTree>
    <p:extLst>
      <p:ext uri="{BB962C8B-B14F-4D97-AF65-F5344CB8AC3E}">
        <p14:creationId xmlns:p14="http://schemas.microsoft.com/office/powerpoint/2010/main" val="3715491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050" y="539750"/>
            <a:ext cx="5519738" cy="1093788"/>
          </a:xfrm>
        </p:spPr>
        <p:txBody>
          <a:bodyPr>
            <a:normAutofit fontScale="90000"/>
          </a:bodyPr>
          <a:lstStyle/>
          <a:p>
            <a:pPr algn="r"/>
            <a:r>
              <a:rPr lang="en-ZA" b="1" dirty="0" smtClean="0">
                <a:solidFill>
                  <a:schemeClr val="accent1">
                    <a:lumMod val="60000"/>
                    <a:lumOff val="40000"/>
                  </a:schemeClr>
                </a:solidFill>
              </a:rPr>
              <a:t>Programmatic Aspects</a:t>
            </a:r>
            <a:endParaRPr lang="en-GB" b="1" dirty="0">
              <a:solidFill>
                <a:schemeClr val="accent1">
                  <a:lumMod val="60000"/>
                  <a:lumOff val="40000"/>
                </a:schemeClr>
              </a:solidFill>
            </a:endParaRPr>
          </a:p>
        </p:txBody>
      </p:sp>
      <p:sp>
        <p:nvSpPr>
          <p:cNvPr id="3" name="Content Placeholder 2"/>
          <p:cNvSpPr>
            <a:spLocks noGrp="1"/>
          </p:cNvSpPr>
          <p:nvPr>
            <p:ph idx="1"/>
          </p:nvPr>
        </p:nvSpPr>
        <p:spPr>
          <a:xfrm>
            <a:off x="196850" y="1911350"/>
            <a:ext cx="9950450" cy="3962400"/>
          </a:xfrm>
        </p:spPr>
        <p:txBody>
          <a:bodyPr/>
          <a:lstStyle/>
          <a:p>
            <a:pPr marL="447675" indent="-447675"/>
            <a:r>
              <a:rPr lang="en-ZA" sz="2400" dirty="0" smtClean="0">
                <a:latin typeface="Arial" panose="020B0604020202020204" pitchFamily="34" charset="0"/>
                <a:cs typeface="Arial" panose="020B0604020202020204" pitchFamily="34" charset="0"/>
              </a:rPr>
              <a:t>The duration of the New Faculty Induction and Mentoring Programme is two years.</a:t>
            </a:r>
          </a:p>
          <a:p>
            <a:pPr marL="541338" indent="-541338"/>
            <a:r>
              <a:rPr lang="en-ZA" sz="2400" dirty="0" smtClean="0">
                <a:latin typeface="Arial" panose="020B0604020202020204" pitchFamily="34" charset="0"/>
                <a:cs typeface="Arial" panose="020B0604020202020204" pitchFamily="34" charset="0"/>
              </a:rPr>
              <a:t>The NFIMP may be linked to the 2-year probation </a:t>
            </a:r>
          </a:p>
          <a:p>
            <a:pPr marL="541338" indent="-541338"/>
            <a:r>
              <a:rPr lang="en-ZA" sz="2400" dirty="0" smtClean="0">
                <a:latin typeface="Arial" panose="020B0604020202020204" pitchFamily="34" charset="0"/>
                <a:cs typeface="Arial" panose="020B0604020202020204" pitchFamily="34" charset="0"/>
              </a:rPr>
              <a:t>The programme will be mandatory to all newly appointed faculty members</a:t>
            </a:r>
          </a:p>
          <a:p>
            <a:pPr marL="541338" indent="-541338"/>
            <a:r>
              <a:rPr lang="en-ZA" sz="2400" dirty="0" smtClean="0">
                <a:latin typeface="Arial" panose="020B0604020202020204" pitchFamily="34" charset="0"/>
                <a:cs typeface="Arial" panose="020B0604020202020204" pitchFamily="34" charset="0"/>
              </a:rPr>
              <a:t>A strategy form will be used to mark the inception and end of the programme.</a:t>
            </a:r>
          </a:p>
          <a:p>
            <a:pPr marL="541338" indent="-541338"/>
            <a:r>
              <a:rPr lang="en-ZA" sz="2400" dirty="0" smtClean="0">
                <a:latin typeface="Arial" panose="020B0604020202020204" pitchFamily="34" charset="0"/>
                <a:cs typeface="Arial" panose="020B0604020202020204" pitchFamily="34" charset="0"/>
              </a:rPr>
              <a:t>HODs will identify the mentor/s to be trained and match them with the new faculty members</a:t>
            </a:r>
          </a:p>
          <a:p>
            <a:pPr marL="541338" indent="-541338"/>
            <a:r>
              <a:rPr lang="en-ZA" sz="2400" dirty="0" smtClean="0">
                <a:latin typeface="Arial" panose="020B0604020202020204" pitchFamily="34" charset="0"/>
                <a:cs typeface="Arial" panose="020B0604020202020204" pitchFamily="34" charset="0"/>
              </a:rPr>
              <a:t>Leadership course for mentoring will be offered.</a:t>
            </a:r>
            <a:endParaRPr lang="en-GB"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B6A7F96-0938-461D-ACA1-93B202E10D5F}" type="slidenum">
              <a:rPr lang="en-ZA" smtClean="0"/>
              <a:t>13</a:t>
            </a:fld>
            <a:endParaRPr lang="en-ZA"/>
          </a:p>
        </p:txBody>
      </p:sp>
    </p:spTree>
    <p:extLst>
      <p:ext uri="{BB962C8B-B14F-4D97-AF65-F5344CB8AC3E}">
        <p14:creationId xmlns:p14="http://schemas.microsoft.com/office/powerpoint/2010/main" val="3118286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1758950"/>
            <a:ext cx="8753474" cy="1093788"/>
          </a:xfrm>
        </p:spPr>
        <p:txBody>
          <a:bodyPr>
            <a:normAutofit fontScale="90000"/>
          </a:bodyPr>
          <a:lstStyle/>
          <a:p>
            <a:r>
              <a:rPr lang="en-US" b="1" dirty="0" smtClean="0">
                <a:solidFill>
                  <a:schemeClr val="bg1"/>
                </a:solidFill>
                <a:latin typeface="Arial" pitchFamily="34" charset="0"/>
                <a:cs typeface="Arial" pitchFamily="34" charset="0"/>
              </a:rPr>
              <a:t>Induction Strategies/Components</a:t>
            </a:r>
            <a:endParaRPr lang="en-US" b="1" dirty="0">
              <a:solidFill>
                <a:schemeClr val="bg1"/>
              </a:solidFill>
              <a:latin typeface="Arial" pitchFamily="34" charset="0"/>
              <a:cs typeface="Arial" pitchFamily="34"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40959100"/>
              </p:ext>
            </p:extLst>
          </p:nvPr>
        </p:nvGraphicFramePr>
        <p:xfrm>
          <a:off x="253683" y="3130550"/>
          <a:ext cx="9555374" cy="416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678101"/>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1758950"/>
            <a:ext cx="8753474" cy="1093788"/>
          </a:xfrm>
        </p:spPr>
        <p:txBody>
          <a:bodyPr>
            <a:normAutofit/>
          </a:bodyPr>
          <a:lstStyle/>
          <a:p>
            <a:r>
              <a:rPr lang="en-US" b="1" dirty="0" smtClean="0">
                <a:solidFill>
                  <a:schemeClr val="bg1"/>
                </a:solidFill>
                <a:latin typeface="Arial" pitchFamily="34" charset="0"/>
                <a:cs typeface="Arial" pitchFamily="34" charset="0"/>
              </a:rPr>
              <a:t>Types of Induction Programmes</a:t>
            </a:r>
            <a:endParaRPr lang="en-US" b="1" dirty="0">
              <a:solidFill>
                <a:schemeClr val="bg1"/>
              </a:solidFill>
              <a:latin typeface="Arial" pitchFamily="34" charset="0"/>
              <a:cs typeface="Arial" pitchFamily="34"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986066727"/>
              </p:ext>
            </p:extLst>
          </p:nvPr>
        </p:nvGraphicFramePr>
        <p:xfrm>
          <a:off x="253683" y="3130550"/>
          <a:ext cx="9555374" cy="416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77689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250" y="311150"/>
            <a:ext cx="3743326" cy="808396"/>
          </a:xfrm>
        </p:spPr>
        <p:txBody>
          <a:bodyPr>
            <a:normAutofit/>
          </a:bodyPr>
          <a:lstStyle/>
          <a:p>
            <a:pPr algn="ctr"/>
            <a:r>
              <a:rPr lang="en-GB" altLang="en-US" sz="3200" b="1" dirty="0" smtClean="0">
                <a:solidFill>
                  <a:srgbClr val="C00000"/>
                </a:solidFill>
                <a:latin typeface="Arial" panose="020B0604020202020204" pitchFamily="34" charset="0"/>
                <a:cs typeface="Arial" panose="020B0604020202020204" pitchFamily="34" charset="0"/>
              </a:rPr>
              <a:t>MENTORING </a:t>
            </a:r>
            <a:endParaRPr lang="en-GB" sz="3200" b="1" dirty="0">
              <a:solidFill>
                <a:srgbClr val="C00000"/>
              </a:solidFill>
            </a:endParaRPr>
          </a:p>
        </p:txBody>
      </p:sp>
      <p:sp>
        <p:nvSpPr>
          <p:cNvPr id="3" name="Text Placeholder 2"/>
          <p:cNvSpPr>
            <a:spLocks noGrp="1"/>
          </p:cNvSpPr>
          <p:nvPr>
            <p:ph type="body" idx="1"/>
          </p:nvPr>
        </p:nvSpPr>
        <p:spPr>
          <a:xfrm>
            <a:off x="120650" y="1835150"/>
            <a:ext cx="9842500" cy="5797550"/>
          </a:xfrm>
        </p:spPr>
        <p:txBody>
          <a:bodyPr>
            <a:normAutofit fontScale="92500" lnSpcReduction="10000"/>
          </a:bodyPr>
          <a:lstStyle/>
          <a:p>
            <a:pPr algn="ctr"/>
            <a:r>
              <a:rPr lang="en-GB" altLang="en-US" sz="2800" dirty="0">
                <a:solidFill>
                  <a:srgbClr val="002060"/>
                </a:solidFill>
                <a:latin typeface="Arial" panose="020B0604020202020204" pitchFamily="34" charset="0"/>
                <a:cs typeface="Arial" panose="020B0604020202020204" pitchFamily="34" charset="0"/>
              </a:rPr>
              <a:t>Areas </a:t>
            </a:r>
            <a:r>
              <a:rPr lang="en-GB" altLang="en-US" sz="2800" dirty="0" smtClean="0">
                <a:solidFill>
                  <a:srgbClr val="002060"/>
                </a:solidFill>
                <a:latin typeface="Arial" panose="020B0604020202020204" pitchFamily="34" charset="0"/>
                <a:cs typeface="Arial" panose="020B0604020202020204" pitchFamily="34" charset="0"/>
              </a:rPr>
              <a:t>of Focus:</a:t>
            </a:r>
          </a:p>
          <a:p>
            <a:pPr algn="ctr"/>
            <a:endParaRPr lang="en-GB" altLang="en-US" sz="2800" dirty="0" smtClean="0">
              <a:solidFill>
                <a:srgbClr val="002060"/>
              </a:solidFill>
              <a:latin typeface="Arial" panose="020B0604020202020204" pitchFamily="34" charset="0"/>
              <a:cs typeface="Arial" panose="020B0604020202020204" pitchFamily="34" charset="0"/>
            </a:endParaRPr>
          </a:p>
          <a:p>
            <a:r>
              <a:rPr lang="en-GB" altLang="en-US" sz="2800" dirty="0" smtClean="0">
                <a:solidFill>
                  <a:srgbClr val="002060"/>
                </a:solidFill>
                <a:latin typeface="Arial" panose="020B0604020202020204" pitchFamily="34" charset="0"/>
                <a:cs typeface="Arial" panose="020B0604020202020204" pitchFamily="34" charset="0"/>
              </a:rPr>
              <a:t>1. </a:t>
            </a:r>
            <a:r>
              <a:rPr lang="en-US" altLang="en-US" sz="2800" dirty="0" smtClean="0">
                <a:solidFill>
                  <a:srgbClr val="002060"/>
                </a:solidFill>
                <a:latin typeface="Arial" panose="020B0604020202020204" pitchFamily="34" charset="0"/>
                <a:cs typeface="Arial" panose="020B0604020202020204" pitchFamily="34" charset="0"/>
              </a:rPr>
              <a:t>Teaching (Effectiveness in Teaching)</a:t>
            </a:r>
          </a:p>
          <a:p>
            <a:pPr marL="1090612" lvl="2" indent="-457200">
              <a:lnSpc>
                <a:spcPct val="150000"/>
              </a:lnSpc>
              <a:buFont typeface="Wingdings" panose="05000000000000000000" pitchFamily="2" charset="2"/>
              <a:buChar char="§"/>
            </a:pPr>
            <a:r>
              <a:rPr lang="en-US" altLang="en-US" sz="2600" dirty="0" smtClean="0">
                <a:solidFill>
                  <a:srgbClr val="002060"/>
                </a:solidFill>
                <a:latin typeface="Arial" panose="020B0604020202020204" pitchFamily="34" charset="0"/>
                <a:cs typeface="Arial" panose="020B0604020202020204" pitchFamily="34" charset="0"/>
              </a:rPr>
              <a:t>Subject </a:t>
            </a:r>
            <a:r>
              <a:rPr lang="en-US" altLang="en-US" sz="2600" dirty="0">
                <a:solidFill>
                  <a:srgbClr val="002060"/>
                </a:solidFill>
                <a:latin typeface="Arial" panose="020B0604020202020204" pitchFamily="34" charset="0"/>
                <a:cs typeface="Arial" panose="020B0604020202020204" pitchFamily="34" charset="0"/>
              </a:rPr>
              <a:t>matter knowledge (SMK)</a:t>
            </a:r>
          </a:p>
          <a:p>
            <a:pPr marL="1090612" lvl="2" indent="-457200">
              <a:lnSpc>
                <a:spcPct val="150000"/>
              </a:lnSpc>
              <a:buFont typeface="Wingdings" panose="05000000000000000000" pitchFamily="2" charset="2"/>
              <a:buChar char="§"/>
            </a:pPr>
            <a:r>
              <a:rPr lang="en-US" altLang="en-US" sz="2600" dirty="0">
                <a:solidFill>
                  <a:srgbClr val="002060"/>
                </a:solidFill>
                <a:latin typeface="Arial" panose="020B0604020202020204" pitchFamily="34" charset="0"/>
                <a:cs typeface="Arial" panose="020B0604020202020204" pitchFamily="34" charset="0"/>
              </a:rPr>
              <a:t>Pedagogic Content Knowledge (PCK)</a:t>
            </a:r>
          </a:p>
          <a:p>
            <a:pPr marL="1090612" lvl="2" indent="-457200">
              <a:lnSpc>
                <a:spcPct val="150000"/>
              </a:lnSpc>
              <a:buFont typeface="Wingdings" panose="05000000000000000000" pitchFamily="2" charset="2"/>
              <a:buChar char="§"/>
            </a:pPr>
            <a:r>
              <a:rPr lang="en-US" altLang="en-US" sz="2600" dirty="0">
                <a:solidFill>
                  <a:srgbClr val="002060"/>
                </a:solidFill>
                <a:latin typeface="Arial" panose="020B0604020202020204" pitchFamily="34" charset="0"/>
                <a:cs typeface="Arial" panose="020B0604020202020204" pitchFamily="34" charset="0"/>
              </a:rPr>
              <a:t>Technological Pedagogic Content Knowledge (TPCK</a:t>
            </a:r>
            <a:r>
              <a:rPr lang="en-US" altLang="en-US" sz="2600" dirty="0" smtClean="0">
                <a:solidFill>
                  <a:srgbClr val="002060"/>
                </a:solidFill>
                <a:latin typeface="Arial" panose="020B0604020202020204" pitchFamily="34" charset="0"/>
                <a:cs typeface="Arial" panose="020B0604020202020204" pitchFamily="34" charset="0"/>
              </a:rPr>
              <a:t>)</a:t>
            </a:r>
          </a:p>
          <a:p>
            <a:pPr marL="176212" lvl="1">
              <a:lnSpc>
                <a:spcPct val="150000"/>
              </a:lnSpc>
            </a:pPr>
            <a:r>
              <a:rPr lang="en-US" altLang="en-US" sz="2800" dirty="0" smtClean="0">
                <a:solidFill>
                  <a:srgbClr val="002060"/>
                </a:solidFill>
                <a:latin typeface="Arial" panose="020B0604020202020204" pitchFamily="34" charset="0"/>
                <a:cs typeface="Arial" panose="020B0604020202020204" pitchFamily="34" charset="0"/>
              </a:rPr>
              <a:t>2. Research (Scholarly Ability)</a:t>
            </a:r>
          </a:p>
          <a:p>
            <a:pPr marL="176212" lvl="1">
              <a:lnSpc>
                <a:spcPct val="150000"/>
              </a:lnSpc>
            </a:pPr>
            <a:r>
              <a:rPr lang="en-US" altLang="en-US" sz="2800" dirty="0" smtClean="0">
                <a:solidFill>
                  <a:srgbClr val="002060"/>
                </a:solidFill>
                <a:latin typeface="Arial" panose="020B0604020202020204" pitchFamily="34" charset="0"/>
                <a:cs typeface="Arial" panose="020B0604020202020204" pitchFamily="34" charset="0"/>
              </a:rPr>
              <a:t>3. Service to Students</a:t>
            </a:r>
          </a:p>
          <a:p>
            <a:pPr marL="176212" lvl="1">
              <a:lnSpc>
                <a:spcPct val="150000"/>
              </a:lnSpc>
            </a:pPr>
            <a:r>
              <a:rPr lang="en-US" altLang="en-US" sz="2800" dirty="0" smtClean="0">
                <a:solidFill>
                  <a:srgbClr val="002060"/>
                </a:solidFill>
                <a:latin typeface="Arial" panose="020B0604020202020204" pitchFamily="34" charset="0"/>
                <a:cs typeface="Arial" panose="020B0604020202020204" pitchFamily="34" charset="0"/>
              </a:rPr>
              <a:t>4. Effectiveness of Service</a:t>
            </a:r>
          </a:p>
          <a:p>
            <a:pPr marL="176212" lvl="1">
              <a:lnSpc>
                <a:spcPct val="150000"/>
              </a:lnSpc>
            </a:pPr>
            <a:r>
              <a:rPr lang="en-US" altLang="en-US" sz="2800" dirty="0" smtClean="0">
                <a:solidFill>
                  <a:srgbClr val="002060"/>
                </a:solidFill>
                <a:latin typeface="Arial" panose="020B0604020202020204" pitchFamily="34" charset="0"/>
                <a:cs typeface="Arial" panose="020B0604020202020204" pitchFamily="34" charset="0"/>
              </a:rPr>
              <a:t>5. Professional Growth</a:t>
            </a:r>
          </a:p>
          <a:p>
            <a:pPr marL="176212" lvl="1">
              <a:lnSpc>
                <a:spcPct val="150000"/>
              </a:lnSpc>
            </a:pPr>
            <a:endParaRPr lang="en-US" altLang="en-US" sz="2800" dirty="0" smtClean="0">
              <a:solidFill>
                <a:srgbClr val="002060"/>
              </a:solidFill>
              <a:latin typeface="Arial" panose="020B0604020202020204" pitchFamily="34" charset="0"/>
              <a:cs typeface="Arial" panose="020B0604020202020204" pitchFamily="34" charset="0"/>
            </a:endParaRPr>
          </a:p>
          <a:p>
            <a:pPr marL="176212" lvl="1">
              <a:lnSpc>
                <a:spcPct val="150000"/>
              </a:lnSpc>
            </a:pPr>
            <a:endParaRPr lang="en-US" altLang="en-US" sz="2800" dirty="0" smtClean="0">
              <a:solidFill>
                <a:srgbClr val="002060"/>
              </a:solidFill>
              <a:latin typeface="Arial" panose="020B0604020202020204" pitchFamily="34" charset="0"/>
              <a:cs typeface="Arial" panose="020B0604020202020204" pitchFamily="34" charset="0"/>
            </a:endParaRPr>
          </a:p>
          <a:p>
            <a:pPr lvl="1" indent="-280988">
              <a:lnSpc>
                <a:spcPct val="150000"/>
              </a:lnSpc>
              <a:buFont typeface="Courier New" pitchFamily="49" charset="0"/>
              <a:buChar char="o"/>
            </a:pPr>
            <a:endParaRPr lang="en-US" altLang="en-US" sz="2800" dirty="0">
              <a:solidFill>
                <a:srgbClr val="00206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7B6A7F96-0938-461D-ACA1-93B202E10D5F}" type="slidenum">
              <a:rPr lang="en-ZA" smtClean="0"/>
              <a:t>16</a:t>
            </a:fld>
            <a:endParaRPr lang="en-ZA"/>
          </a:p>
        </p:txBody>
      </p:sp>
    </p:spTree>
    <p:extLst>
      <p:ext uri="{BB962C8B-B14F-4D97-AF65-F5344CB8AC3E}">
        <p14:creationId xmlns:p14="http://schemas.microsoft.com/office/powerpoint/2010/main" val="2550217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250" y="311150"/>
            <a:ext cx="3743326" cy="808396"/>
          </a:xfrm>
        </p:spPr>
        <p:txBody>
          <a:bodyPr>
            <a:normAutofit fontScale="90000"/>
          </a:bodyPr>
          <a:lstStyle/>
          <a:p>
            <a:pPr algn="ctr"/>
            <a:r>
              <a:rPr lang="en-GB" altLang="en-US" sz="3200" b="1" dirty="0" smtClean="0">
                <a:solidFill>
                  <a:srgbClr val="C00000"/>
                </a:solidFill>
                <a:latin typeface="Arial" panose="020B0604020202020204" pitchFamily="34" charset="0"/>
                <a:cs typeface="Arial" panose="020B0604020202020204" pitchFamily="34" charset="0"/>
              </a:rPr>
              <a:t>MENTORING, cont. </a:t>
            </a:r>
            <a:endParaRPr lang="en-GB" sz="3200" b="1" dirty="0">
              <a:solidFill>
                <a:srgbClr val="C00000"/>
              </a:solidFill>
            </a:endParaRPr>
          </a:p>
        </p:txBody>
      </p:sp>
      <p:sp>
        <p:nvSpPr>
          <p:cNvPr id="3" name="Text Placeholder 2"/>
          <p:cNvSpPr>
            <a:spLocks noGrp="1"/>
          </p:cNvSpPr>
          <p:nvPr>
            <p:ph type="body" idx="1"/>
          </p:nvPr>
        </p:nvSpPr>
        <p:spPr>
          <a:xfrm>
            <a:off x="120650" y="1530350"/>
            <a:ext cx="9842500" cy="6400800"/>
          </a:xfrm>
        </p:spPr>
        <p:txBody>
          <a:bodyPr>
            <a:normAutofit/>
          </a:bodyPr>
          <a:lstStyle/>
          <a:p>
            <a:pPr algn="ctr"/>
            <a:r>
              <a:rPr lang="en-GB" altLang="en-US" sz="3200" b="1" dirty="0" smtClean="0">
                <a:solidFill>
                  <a:srgbClr val="002060"/>
                </a:solidFill>
                <a:latin typeface="Arial" panose="020B0604020202020204" pitchFamily="34" charset="0"/>
                <a:cs typeface="Arial" panose="020B0604020202020204" pitchFamily="34" charset="0"/>
              </a:rPr>
              <a:t>Practical Aspects:</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The mentor and the mentee will be in the same department</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Mentor and mentee will start with a needs assessment</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Development of a personal Professional Development Plan to map out the learning that is required</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Co-planning time</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Classroom Observation</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Feedback from Observation</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Face-to-face meetings/work sessions on academic and professional matters</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Administrative support</a:t>
            </a:r>
          </a:p>
          <a:p>
            <a:pPr marL="514350" indent="-514350">
              <a:buFont typeface="+mj-lt"/>
              <a:buAutoNum type="arabicPeriod"/>
            </a:pPr>
            <a:r>
              <a:rPr lang="en-US" altLang="en-US" sz="2800" dirty="0" smtClean="0">
                <a:solidFill>
                  <a:srgbClr val="002060"/>
                </a:solidFill>
                <a:latin typeface="Arial" panose="020B0604020202020204" pitchFamily="34" charset="0"/>
                <a:cs typeface="Arial" panose="020B0604020202020204" pitchFamily="34" charset="0"/>
              </a:rPr>
              <a:t>Formative and Summative Evaluation of Teaching </a:t>
            </a:r>
          </a:p>
          <a:p>
            <a:pPr marL="176212" lvl="1">
              <a:lnSpc>
                <a:spcPct val="150000"/>
              </a:lnSpc>
            </a:pPr>
            <a:endParaRPr lang="en-US" altLang="en-US" sz="2800" dirty="0" smtClean="0">
              <a:solidFill>
                <a:srgbClr val="002060"/>
              </a:solidFill>
              <a:latin typeface="Arial" panose="020B0604020202020204" pitchFamily="34" charset="0"/>
              <a:cs typeface="Arial" panose="020B0604020202020204" pitchFamily="34" charset="0"/>
            </a:endParaRPr>
          </a:p>
          <a:p>
            <a:pPr marL="176212" lvl="1">
              <a:lnSpc>
                <a:spcPct val="150000"/>
              </a:lnSpc>
            </a:pPr>
            <a:endParaRPr lang="en-US" altLang="en-US" sz="2800" dirty="0" smtClean="0">
              <a:solidFill>
                <a:srgbClr val="002060"/>
              </a:solidFill>
              <a:latin typeface="Arial" panose="020B0604020202020204" pitchFamily="34" charset="0"/>
              <a:cs typeface="Arial" panose="020B0604020202020204" pitchFamily="34" charset="0"/>
            </a:endParaRPr>
          </a:p>
          <a:p>
            <a:pPr lvl="1" indent="-280988">
              <a:lnSpc>
                <a:spcPct val="150000"/>
              </a:lnSpc>
              <a:buFont typeface="Courier New" pitchFamily="49" charset="0"/>
              <a:buChar char="o"/>
            </a:pPr>
            <a:endParaRPr lang="en-US" altLang="en-US" sz="2800" dirty="0">
              <a:solidFill>
                <a:srgbClr val="00206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7B6A7F96-0938-461D-ACA1-93B202E10D5F}" type="slidenum">
              <a:rPr lang="en-ZA" smtClean="0"/>
              <a:t>17</a:t>
            </a:fld>
            <a:endParaRPr lang="en-ZA"/>
          </a:p>
        </p:txBody>
      </p:sp>
    </p:spTree>
    <p:extLst>
      <p:ext uri="{BB962C8B-B14F-4D97-AF65-F5344CB8AC3E}">
        <p14:creationId xmlns:p14="http://schemas.microsoft.com/office/powerpoint/2010/main" val="264809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049" y="463550"/>
            <a:ext cx="4544267" cy="838200"/>
          </a:xfrm>
        </p:spPr>
        <p:txBody>
          <a:bodyPr>
            <a:normAutofit fontScale="90000"/>
          </a:bodyPr>
          <a:lstStyle/>
          <a:p>
            <a:pPr algn="ctr"/>
            <a:r>
              <a:rPr lang="en-GB" altLang="en-US" sz="3200" b="1" dirty="0" smtClean="0">
                <a:solidFill>
                  <a:srgbClr val="C00000"/>
                </a:solidFill>
                <a:latin typeface="Arial" panose="020B0604020202020204" pitchFamily="34" charset="0"/>
                <a:cs typeface="Arial" panose="020B0604020202020204" pitchFamily="34" charset="0"/>
              </a:rPr>
              <a:t>Suggested Mentoring Activities</a:t>
            </a:r>
            <a:endParaRPr lang="en-GB" sz="3200" b="1" dirty="0">
              <a:solidFill>
                <a:srgbClr val="C00000"/>
              </a:solidFill>
            </a:endParaRPr>
          </a:p>
        </p:txBody>
      </p:sp>
      <p:sp>
        <p:nvSpPr>
          <p:cNvPr id="3" name="Text Placeholder 2"/>
          <p:cNvSpPr>
            <a:spLocks noGrp="1"/>
          </p:cNvSpPr>
          <p:nvPr>
            <p:ph type="body" idx="1"/>
          </p:nvPr>
        </p:nvSpPr>
        <p:spPr>
          <a:xfrm>
            <a:off x="0" y="1758950"/>
            <a:ext cx="10147300" cy="6096000"/>
          </a:xfrm>
        </p:spPr>
        <p:txBody>
          <a:bodyPr>
            <a:normAutofit/>
          </a:bodyPr>
          <a:lstStyle/>
          <a:p>
            <a:pPr lvl="1" indent="-280988">
              <a:lnSpc>
                <a:spcPct val="150000"/>
              </a:lnSpc>
              <a:buFont typeface="Courier New" pitchFamily="49" charset="0"/>
              <a:buChar char="o"/>
            </a:pPr>
            <a:endParaRPr lang="en-US" altLang="en-US" sz="2800" dirty="0">
              <a:solidFill>
                <a:srgbClr val="00206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7B6A7F96-0938-461D-ACA1-93B202E10D5F}" type="slidenum">
              <a:rPr lang="en-ZA" smtClean="0"/>
              <a:t>18</a:t>
            </a:fld>
            <a:endParaRPr lang="en-ZA"/>
          </a:p>
        </p:txBody>
      </p:sp>
      <p:sp>
        <p:nvSpPr>
          <p:cNvPr id="5" name="Rectangle 4"/>
          <p:cNvSpPr/>
          <p:nvPr/>
        </p:nvSpPr>
        <p:spPr>
          <a:xfrm>
            <a:off x="120650" y="1754517"/>
            <a:ext cx="10026650" cy="5262979"/>
          </a:xfrm>
          <a:prstGeom prst="rect">
            <a:avLst/>
          </a:prstGeom>
        </p:spPr>
        <p:txBody>
          <a:bodyPr wrap="square">
            <a:spAutoFit/>
          </a:bodyPr>
          <a:lstStyle/>
          <a:p>
            <a:r>
              <a:rPr lang="en-ZA" sz="2400" dirty="0"/>
              <a:t> </a:t>
            </a:r>
            <a:endParaRPr lang="en-GB" sz="2400" dirty="0"/>
          </a:p>
          <a:p>
            <a:pPr marL="457200" indent="-457200">
              <a:buFont typeface="+mj-lt"/>
              <a:buAutoNum type="arabicPeriod"/>
            </a:pPr>
            <a:r>
              <a:rPr lang="en-ZA" sz="2400" dirty="0"/>
              <a:t>Discuss short </a:t>
            </a:r>
            <a:r>
              <a:rPr lang="en-ZA" sz="2400" dirty="0" smtClean="0"/>
              <a:t>term pedagogic issues, </a:t>
            </a:r>
            <a:r>
              <a:rPr lang="en-ZA" sz="2400" dirty="0"/>
              <a:t>e.g. how to manage the class effectively, how to deliver learning experiences effectively and long term career goals and professional interests, e.g. become an excellent </a:t>
            </a:r>
            <a:r>
              <a:rPr lang="en-ZA" sz="2400" dirty="0" smtClean="0"/>
              <a:t>scholar.</a:t>
            </a:r>
            <a:endParaRPr lang="en-GB" sz="2400" dirty="0"/>
          </a:p>
          <a:p>
            <a:pPr marL="457200" indent="-457200">
              <a:buFont typeface="+mj-lt"/>
              <a:buAutoNum type="arabicPeriod"/>
            </a:pPr>
            <a:r>
              <a:rPr lang="en-ZA" sz="2400" dirty="0" smtClean="0"/>
              <a:t>Participate </a:t>
            </a:r>
            <a:r>
              <a:rPr lang="en-ZA" sz="2400" dirty="0"/>
              <a:t>in continuing professional development programmes offered by the Teaching and Learning Unit (TLU) and other campus </a:t>
            </a:r>
            <a:r>
              <a:rPr lang="en-ZA" sz="2400" dirty="0" smtClean="0"/>
              <a:t>units.</a:t>
            </a:r>
            <a:endParaRPr lang="en-GB" sz="2400" dirty="0"/>
          </a:p>
          <a:p>
            <a:pPr marL="457200" indent="-457200">
              <a:buFont typeface="+mj-lt"/>
              <a:buAutoNum type="arabicPeriod"/>
            </a:pPr>
            <a:r>
              <a:rPr lang="en-ZA" sz="2400" dirty="0" smtClean="0"/>
              <a:t>Share </a:t>
            </a:r>
            <a:r>
              <a:rPr lang="en-ZA" sz="2400" dirty="0"/>
              <a:t>information on academic and student support services on </a:t>
            </a:r>
            <a:r>
              <a:rPr lang="en-ZA" sz="2400" dirty="0" smtClean="0"/>
              <a:t>campus.</a:t>
            </a:r>
            <a:endParaRPr lang="en-GB" sz="2400" dirty="0"/>
          </a:p>
          <a:p>
            <a:pPr marL="457200" indent="-457200">
              <a:buFont typeface="+mj-lt"/>
              <a:buAutoNum type="arabicPeriod"/>
            </a:pPr>
            <a:r>
              <a:rPr lang="en-ZA" sz="2400" dirty="0" smtClean="0"/>
              <a:t>Discuss </a:t>
            </a:r>
            <a:r>
              <a:rPr lang="en-ZA" sz="2400" dirty="0"/>
              <a:t>effective instructional approaches and techniques, assessment, course development and curricular </a:t>
            </a:r>
            <a:r>
              <a:rPr lang="en-ZA" sz="2400" dirty="0" smtClean="0"/>
              <a:t>issues.</a:t>
            </a:r>
            <a:endParaRPr lang="en-GB" sz="2400" dirty="0"/>
          </a:p>
          <a:p>
            <a:pPr marL="457200" indent="-457200">
              <a:buFont typeface="+mj-lt"/>
              <a:buAutoNum type="arabicPeriod"/>
            </a:pPr>
            <a:r>
              <a:rPr lang="en-ZA" sz="2400" dirty="0" smtClean="0"/>
              <a:t>Explore </a:t>
            </a:r>
            <a:r>
              <a:rPr lang="en-ZA" sz="2400" dirty="0"/>
              <a:t>research and sponsored funding opportunities, and writing </a:t>
            </a:r>
            <a:r>
              <a:rPr lang="en-ZA" sz="2400" dirty="0" smtClean="0"/>
              <a:t>publications.</a:t>
            </a:r>
            <a:endParaRPr lang="en-GB" sz="2400" dirty="0"/>
          </a:p>
          <a:p>
            <a:pPr marL="457200" indent="-457200">
              <a:buFont typeface="+mj-lt"/>
              <a:buAutoNum type="arabicPeriod"/>
            </a:pPr>
            <a:r>
              <a:rPr lang="en-ZA" sz="2400" dirty="0" smtClean="0"/>
              <a:t>Mentoring </a:t>
            </a:r>
            <a:r>
              <a:rPr lang="en-ZA" sz="2400" dirty="0"/>
              <a:t>new faculty on research, pedagogic approaches to teaching, learning and assessment.</a:t>
            </a:r>
            <a:endParaRPr lang="en-GB" sz="2400" dirty="0"/>
          </a:p>
          <a:p>
            <a:endParaRPr lang="en-GB" sz="2400" dirty="0"/>
          </a:p>
        </p:txBody>
      </p:sp>
    </p:spTree>
    <p:extLst>
      <p:ext uri="{BB962C8B-B14F-4D97-AF65-F5344CB8AC3E}">
        <p14:creationId xmlns:p14="http://schemas.microsoft.com/office/powerpoint/2010/main" val="1011835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049" y="463550"/>
            <a:ext cx="4544267" cy="838200"/>
          </a:xfrm>
        </p:spPr>
        <p:txBody>
          <a:bodyPr>
            <a:normAutofit fontScale="90000"/>
          </a:bodyPr>
          <a:lstStyle/>
          <a:p>
            <a:pPr algn="ctr"/>
            <a:r>
              <a:rPr lang="en-GB" altLang="en-US" sz="3200" b="1" dirty="0" smtClean="0">
                <a:solidFill>
                  <a:srgbClr val="C00000"/>
                </a:solidFill>
                <a:latin typeface="Arial" panose="020B0604020202020204" pitchFamily="34" charset="0"/>
                <a:cs typeface="Arial" panose="020B0604020202020204" pitchFamily="34" charset="0"/>
              </a:rPr>
              <a:t>Roles and Responsibilities</a:t>
            </a:r>
            <a:endParaRPr lang="en-GB" sz="3200" b="1" dirty="0">
              <a:solidFill>
                <a:srgbClr val="C00000"/>
              </a:solidFill>
            </a:endParaRPr>
          </a:p>
        </p:txBody>
      </p:sp>
      <p:sp>
        <p:nvSpPr>
          <p:cNvPr id="3" name="Text Placeholder 2"/>
          <p:cNvSpPr>
            <a:spLocks noGrp="1"/>
          </p:cNvSpPr>
          <p:nvPr>
            <p:ph type="body" idx="1"/>
          </p:nvPr>
        </p:nvSpPr>
        <p:spPr>
          <a:xfrm>
            <a:off x="0" y="1987550"/>
            <a:ext cx="10147300" cy="5867400"/>
          </a:xfrm>
        </p:spPr>
        <p:txBody>
          <a:bodyPr>
            <a:normAutofit/>
          </a:bodyPr>
          <a:lstStyle/>
          <a:p>
            <a:pPr marL="176212" lvl="1">
              <a:lnSpc>
                <a:spcPct val="150000"/>
              </a:lnSpc>
            </a:pPr>
            <a:r>
              <a:rPr lang="en-ZA" sz="2800" dirty="0">
                <a:solidFill>
                  <a:srgbClr val="002060"/>
                </a:solidFill>
              </a:rPr>
              <a:t>In line with the professional development and induction policies of new staff members, there is a </a:t>
            </a:r>
            <a:r>
              <a:rPr lang="en-ZA" sz="2800" b="1" dirty="0">
                <a:solidFill>
                  <a:srgbClr val="002060"/>
                </a:solidFill>
              </a:rPr>
              <a:t>shared responsibility </a:t>
            </a:r>
            <a:r>
              <a:rPr lang="en-ZA" sz="2800" dirty="0">
                <a:solidFill>
                  <a:srgbClr val="002060"/>
                </a:solidFill>
              </a:rPr>
              <a:t>between various </a:t>
            </a:r>
            <a:r>
              <a:rPr lang="en-ZA" sz="2800" dirty="0" smtClean="0">
                <a:solidFill>
                  <a:srgbClr val="002060"/>
                </a:solidFill>
              </a:rPr>
              <a:t>internal stakeholders  </a:t>
            </a:r>
            <a:r>
              <a:rPr lang="en-ZA" sz="2800" dirty="0">
                <a:solidFill>
                  <a:srgbClr val="002060"/>
                </a:solidFill>
              </a:rPr>
              <a:t>such as staff members, line managers, academic departments/human resources/centres/units for the development of </a:t>
            </a:r>
            <a:r>
              <a:rPr lang="en-ZA" sz="2800" dirty="0" smtClean="0">
                <a:solidFill>
                  <a:srgbClr val="002060"/>
                </a:solidFill>
              </a:rPr>
              <a:t>new faculty members </a:t>
            </a:r>
            <a:r>
              <a:rPr lang="en-ZA" sz="2800" dirty="0">
                <a:solidFill>
                  <a:srgbClr val="002060"/>
                </a:solidFill>
              </a:rPr>
              <a:t>at the university. This ensures the application of a </a:t>
            </a:r>
            <a:r>
              <a:rPr lang="en-ZA" sz="2800" b="1" dirty="0">
                <a:solidFill>
                  <a:srgbClr val="002060"/>
                </a:solidFill>
              </a:rPr>
              <a:t>system-thinking approach </a:t>
            </a:r>
            <a:r>
              <a:rPr lang="en-ZA" sz="2800" dirty="0">
                <a:solidFill>
                  <a:srgbClr val="002060"/>
                </a:solidFill>
              </a:rPr>
              <a:t>and </a:t>
            </a:r>
            <a:r>
              <a:rPr lang="en-ZA" sz="2800" b="1" dirty="0">
                <a:solidFill>
                  <a:srgbClr val="002060"/>
                </a:solidFill>
              </a:rPr>
              <a:t>cohesiveness</a:t>
            </a:r>
            <a:r>
              <a:rPr lang="en-ZA" sz="2800" dirty="0">
                <a:solidFill>
                  <a:srgbClr val="002060"/>
                </a:solidFill>
              </a:rPr>
              <a:t> among the different entities within the university.</a:t>
            </a:r>
            <a:endParaRPr lang="en-GB" dirty="0">
              <a:solidFill>
                <a:srgbClr val="002060"/>
              </a:solidFill>
            </a:endParaRPr>
          </a:p>
        </p:txBody>
      </p:sp>
      <p:sp>
        <p:nvSpPr>
          <p:cNvPr id="4" name="Slide Number Placeholder 3"/>
          <p:cNvSpPr>
            <a:spLocks noGrp="1"/>
          </p:cNvSpPr>
          <p:nvPr>
            <p:ph type="sldNum" sz="quarter" idx="12"/>
          </p:nvPr>
        </p:nvSpPr>
        <p:spPr/>
        <p:txBody>
          <a:bodyPr/>
          <a:lstStyle/>
          <a:p>
            <a:fld id="{7B6A7F96-0938-461D-ACA1-93B202E10D5F}" type="slidenum">
              <a:rPr lang="en-ZA" smtClean="0"/>
              <a:t>19</a:t>
            </a:fld>
            <a:endParaRPr lang="en-ZA"/>
          </a:p>
        </p:txBody>
      </p:sp>
      <p:sp>
        <p:nvSpPr>
          <p:cNvPr id="5" name="Rectangle 4"/>
          <p:cNvSpPr/>
          <p:nvPr/>
        </p:nvSpPr>
        <p:spPr>
          <a:xfrm>
            <a:off x="120650" y="1754517"/>
            <a:ext cx="10026650" cy="830997"/>
          </a:xfrm>
          <a:prstGeom prst="rect">
            <a:avLst/>
          </a:prstGeom>
        </p:spPr>
        <p:txBody>
          <a:bodyPr wrap="square">
            <a:spAutoFit/>
          </a:bodyPr>
          <a:lstStyle/>
          <a:p>
            <a:r>
              <a:rPr lang="en-ZA" sz="2400" dirty="0"/>
              <a:t> </a:t>
            </a:r>
            <a:endParaRPr lang="en-GB" sz="2400" dirty="0"/>
          </a:p>
          <a:p>
            <a:endParaRPr lang="en-GB" sz="2400" dirty="0"/>
          </a:p>
        </p:txBody>
      </p:sp>
    </p:spTree>
    <p:extLst>
      <p:ext uri="{BB962C8B-B14F-4D97-AF65-F5344CB8AC3E}">
        <p14:creationId xmlns:p14="http://schemas.microsoft.com/office/powerpoint/2010/main" val="15650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47300" cy="77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331941"/>
            <a:ext cx="10147300" cy="1362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1599" tIns="50799" rIns="101599" bIns="50799" rtlCol="0" anchor="ctr"/>
          <a:lstStyle/>
          <a:p>
            <a:r>
              <a:rPr lang="en-ZA" sz="2700" dirty="0"/>
              <a:t>One must learn by doing the thing; for though you think you know it, you have no certainty until you try. </a:t>
            </a:r>
          </a:p>
          <a:p>
            <a:pPr algn="r"/>
            <a:r>
              <a:rPr lang="en-ZA" sz="2700" b="1" i="1" dirty="0">
                <a:solidFill>
                  <a:srgbClr val="FFC000"/>
                </a:solidFill>
              </a:rPr>
              <a:t>Sophocles</a:t>
            </a:r>
          </a:p>
        </p:txBody>
      </p:sp>
      <p:sp>
        <p:nvSpPr>
          <p:cNvPr id="6" name="Rectangle 5"/>
          <p:cNvSpPr/>
          <p:nvPr/>
        </p:nvSpPr>
        <p:spPr>
          <a:xfrm>
            <a:off x="0" y="3488162"/>
            <a:ext cx="10147300" cy="1106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1599" tIns="50799" rIns="101599" bIns="50799" rtlCol="0" anchor="ctr"/>
          <a:lstStyle/>
          <a:p>
            <a:r>
              <a:rPr lang="en-ZA" sz="2700" dirty="0">
                <a:solidFill>
                  <a:schemeClr val="bg1"/>
                </a:solidFill>
              </a:rPr>
              <a:t>What we have to learn to do, we learn by doing. </a:t>
            </a:r>
          </a:p>
          <a:p>
            <a:pPr algn="r"/>
            <a:r>
              <a:rPr lang="en-ZA" sz="2700" b="1" i="1" dirty="0">
                <a:solidFill>
                  <a:srgbClr val="FFC000"/>
                </a:solidFill>
              </a:rPr>
              <a:t>Aristotle</a:t>
            </a:r>
          </a:p>
        </p:txBody>
      </p:sp>
      <p:sp>
        <p:nvSpPr>
          <p:cNvPr id="7" name="Rectangle 6"/>
          <p:cNvSpPr/>
          <p:nvPr/>
        </p:nvSpPr>
        <p:spPr>
          <a:xfrm>
            <a:off x="22117" y="5499337"/>
            <a:ext cx="10147300" cy="1282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1599" tIns="50799" rIns="101599" bIns="50799" rtlCol="0" anchor="ctr"/>
          <a:lstStyle/>
          <a:p>
            <a:r>
              <a:rPr lang="en-ZA" sz="2700" dirty="0">
                <a:solidFill>
                  <a:schemeClr val="bg1"/>
                </a:solidFill>
              </a:rPr>
              <a:t>You cannot teach a man anything: you can only help him to find it within himself.</a:t>
            </a:r>
          </a:p>
          <a:p>
            <a:pPr algn="r"/>
            <a:r>
              <a:rPr lang="en-ZA" sz="2700" b="1" i="1" dirty="0">
                <a:solidFill>
                  <a:srgbClr val="FFC000"/>
                </a:solidFill>
              </a:rPr>
              <a:t>Galileo</a:t>
            </a:r>
          </a:p>
        </p:txBody>
      </p:sp>
    </p:spTree>
    <p:extLst>
      <p:ext uri="{BB962C8B-B14F-4D97-AF65-F5344CB8AC3E}">
        <p14:creationId xmlns:p14="http://schemas.microsoft.com/office/powerpoint/2010/main" val="41425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049" y="463550"/>
            <a:ext cx="4544267" cy="838200"/>
          </a:xfrm>
        </p:spPr>
        <p:txBody>
          <a:bodyPr>
            <a:normAutofit/>
          </a:bodyPr>
          <a:lstStyle/>
          <a:p>
            <a:pPr algn="ctr"/>
            <a:r>
              <a:rPr lang="en-GB" altLang="en-US" sz="3200" b="1" dirty="0" smtClean="0">
                <a:solidFill>
                  <a:srgbClr val="C00000"/>
                </a:solidFill>
                <a:latin typeface="Arial" panose="020B0604020202020204" pitchFamily="34" charset="0"/>
                <a:cs typeface="Arial" panose="020B0604020202020204" pitchFamily="34" charset="0"/>
              </a:rPr>
              <a:t>MENTOR’S ROLE</a:t>
            </a:r>
            <a:endParaRPr lang="en-GB" sz="3200" b="1" dirty="0">
              <a:solidFill>
                <a:srgbClr val="C00000"/>
              </a:solidFill>
            </a:endParaRPr>
          </a:p>
        </p:txBody>
      </p:sp>
      <p:sp>
        <p:nvSpPr>
          <p:cNvPr id="3" name="Text Placeholder 2"/>
          <p:cNvSpPr>
            <a:spLocks noGrp="1"/>
          </p:cNvSpPr>
          <p:nvPr>
            <p:ph type="body" idx="1"/>
          </p:nvPr>
        </p:nvSpPr>
        <p:spPr>
          <a:xfrm>
            <a:off x="0" y="1754517"/>
            <a:ext cx="10147300" cy="5364249"/>
          </a:xfrm>
        </p:spPr>
        <p:txBody>
          <a:bodyPr>
            <a:normAutofit/>
          </a:bodyPr>
          <a:lstStyle/>
          <a:p>
            <a:r>
              <a:rPr lang="en-ZA" sz="4400" dirty="0">
                <a:solidFill>
                  <a:srgbClr val="002060"/>
                </a:solidFill>
              </a:rPr>
              <a:t> </a:t>
            </a:r>
            <a:endParaRPr lang="en-GB" sz="4400" dirty="0">
              <a:solidFill>
                <a:srgbClr val="002060"/>
              </a:solidFill>
            </a:endParaRPr>
          </a:p>
          <a:p>
            <a:pPr marL="1082675" lvl="2" indent="-635000">
              <a:buFont typeface="Arial" panose="020B0604020202020204" pitchFamily="34" charset="0"/>
              <a:buChar char="•"/>
            </a:pPr>
            <a:r>
              <a:rPr lang="en-ZA" sz="4400" dirty="0">
                <a:solidFill>
                  <a:srgbClr val="002060"/>
                </a:solidFill>
              </a:rPr>
              <a:t>Coach</a:t>
            </a:r>
            <a:endParaRPr lang="en-GB" sz="4400" dirty="0">
              <a:solidFill>
                <a:srgbClr val="002060"/>
              </a:solidFill>
            </a:endParaRPr>
          </a:p>
          <a:p>
            <a:pPr marL="1082675" lvl="2" indent="-635000">
              <a:buFont typeface="Arial" panose="020B0604020202020204" pitchFamily="34" charset="0"/>
              <a:buChar char="•"/>
            </a:pPr>
            <a:r>
              <a:rPr lang="en-ZA" sz="4400" dirty="0" smtClean="0">
                <a:solidFill>
                  <a:srgbClr val="002060"/>
                </a:solidFill>
              </a:rPr>
              <a:t>Professional Friend</a:t>
            </a:r>
            <a:endParaRPr lang="en-GB" sz="4400" dirty="0">
              <a:solidFill>
                <a:srgbClr val="002060"/>
              </a:solidFill>
            </a:endParaRPr>
          </a:p>
          <a:p>
            <a:pPr marL="1082675" lvl="2" indent="-635000">
              <a:buFont typeface="Arial" panose="020B0604020202020204" pitchFamily="34" charset="0"/>
              <a:buChar char="•"/>
            </a:pPr>
            <a:r>
              <a:rPr lang="en-ZA" sz="4400" dirty="0">
                <a:solidFill>
                  <a:srgbClr val="002060"/>
                </a:solidFill>
              </a:rPr>
              <a:t>Champion</a:t>
            </a:r>
            <a:endParaRPr lang="en-GB" sz="4400" dirty="0">
              <a:solidFill>
                <a:srgbClr val="002060"/>
              </a:solidFill>
            </a:endParaRPr>
          </a:p>
          <a:p>
            <a:pPr marL="1082675" lvl="2" indent="-635000">
              <a:buFont typeface="Arial" panose="020B0604020202020204" pitchFamily="34" charset="0"/>
              <a:buChar char="•"/>
            </a:pPr>
            <a:r>
              <a:rPr lang="en-ZA" sz="4400" dirty="0">
                <a:solidFill>
                  <a:srgbClr val="002060"/>
                </a:solidFill>
              </a:rPr>
              <a:t>Advocate</a:t>
            </a:r>
            <a:endParaRPr lang="en-GB" sz="4400" dirty="0">
              <a:solidFill>
                <a:srgbClr val="002060"/>
              </a:solidFill>
            </a:endParaRPr>
          </a:p>
          <a:p>
            <a:pPr marL="1082675" lvl="2" indent="-635000">
              <a:buFont typeface="Arial" panose="020B0604020202020204" pitchFamily="34" charset="0"/>
              <a:buChar char="•"/>
            </a:pPr>
            <a:r>
              <a:rPr lang="en-ZA" sz="4400" dirty="0">
                <a:solidFill>
                  <a:srgbClr val="002060"/>
                </a:solidFill>
              </a:rPr>
              <a:t>Career guide</a:t>
            </a:r>
            <a:endParaRPr lang="en-GB" sz="4400" dirty="0">
              <a:solidFill>
                <a:srgbClr val="002060"/>
              </a:solidFill>
            </a:endParaRPr>
          </a:p>
          <a:p>
            <a:pPr marL="1082675" lvl="2" indent="-635000">
              <a:buFont typeface="Arial" panose="020B0604020202020204" pitchFamily="34" charset="0"/>
              <a:buChar char="•"/>
            </a:pPr>
            <a:r>
              <a:rPr lang="en-ZA" sz="4400" dirty="0">
                <a:solidFill>
                  <a:srgbClr val="002060"/>
                </a:solidFill>
              </a:rPr>
              <a:t>Role model</a:t>
            </a:r>
            <a:endParaRPr lang="en-GB" sz="4400" dirty="0">
              <a:solidFill>
                <a:srgbClr val="002060"/>
              </a:solidFill>
            </a:endParaRPr>
          </a:p>
          <a:p>
            <a:pPr marL="1082675" lvl="2" indent="-635000">
              <a:buFont typeface="Arial" panose="020B0604020202020204" pitchFamily="34" charset="0"/>
              <a:buChar char="•"/>
            </a:pPr>
            <a:r>
              <a:rPr lang="en-ZA" sz="4400" dirty="0">
                <a:solidFill>
                  <a:srgbClr val="002060"/>
                </a:solidFill>
              </a:rPr>
              <a:t>Instructional </a:t>
            </a:r>
            <a:r>
              <a:rPr lang="en-ZA" sz="4400" dirty="0" smtClean="0">
                <a:solidFill>
                  <a:srgbClr val="002060"/>
                </a:solidFill>
              </a:rPr>
              <a:t>resource</a:t>
            </a:r>
            <a:endParaRPr lang="en-GB" sz="4400" dirty="0">
              <a:solidFill>
                <a:srgbClr val="002060"/>
              </a:solidFill>
            </a:endParaRPr>
          </a:p>
        </p:txBody>
      </p:sp>
      <p:sp>
        <p:nvSpPr>
          <p:cNvPr id="4" name="Slide Number Placeholder 3"/>
          <p:cNvSpPr>
            <a:spLocks noGrp="1"/>
          </p:cNvSpPr>
          <p:nvPr>
            <p:ph type="sldNum" sz="quarter" idx="12"/>
          </p:nvPr>
        </p:nvSpPr>
        <p:spPr/>
        <p:txBody>
          <a:bodyPr/>
          <a:lstStyle/>
          <a:p>
            <a:fld id="{7B6A7F96-0938-461D-ACA1-93B202E10D5F}" type="slidenum">
              <a:rPr lang="en-ZA" smtClean="0"/>
              <a:t>20</a:t>
            </a:fld>
            <a:endParaRPr lang="en-ZA"/>
          </a:p>
        </p:txBody>
      </p:sp>
      <p:sp>
        <p:nvSpPr>
          <p:cNvPr id="5" name="Rectangle 4"/>
          <p:cNvSpPr/>
          <p:nvPr/>
        </p:nvSpPr>
        <p:spPr>
          <a:xfrm>
            <a:off x="120650" y="1754517"/>
            <a:ext cx="10026650" cy="830997"/>
          </a:xfrm>
          <a:prstGeom prst="rect">
            <a:avLst/>
          </a:prstGeom>
        </p:spPr>
        <p:txBody>
          <a:bodyPr wrap="square">
            <a:spAutoFit/>
          </a:bodyPr>
          <a:lstStyle/>
          <a:p>
            <a:r>
              <a:rPr lang="en-ZA" sz="2400" dirty="0"/>
              <a:t> </a:t>
            </a:r>
            <a:endParaRPr lang="en-GB" sz="2400" dirty="0"/>
          </a:p>
          <a:p>
            <a:endParaRPr lang="en-GB" sz="2400" dirty="0"/>
          </a:p>
        </p:txBody>
      </p:sp>
    </p:spTree>
    <p:extLst>
      <p:ext uri="{BB962C8B-B14F-4D97-AF65-F5344CB8AC3E}">
        <p14:creationId xmlns:p14="http://schemas.microsoft.com/office/powerpoint/2010/main" val="211639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049" y="463550"/>
            <a:ext cx="4544267" cy="838200"/>
          </a:xfrm>
        </p:spPr>
        <p:txBody>
          <a:bodyPr>
            <a:normAutofit/>
          </a:bodyPr>
          <a:lstStyle/>
          <a:p>
            <a:pPr algn="ctr"/>
            <a:r>
              <a:rPr lang="en-GB" altLang="en-US" sz="3200" b="1" dirty="0" smtClean="0">
                <a:solidFill>
                  <a:srgbClr val="C00000"/>
                </a:solidFill>
                <a:latin typeface="Arial" panose="020B0604020202020204" pitchFamily="34" charset="0"/>
                <a:cs typeface="Arial" panose="020B0604020202020204" pitchFamily="34" charset="0"/>
              </a:rPr>
              <a:t>MENTOR’S ROLE</a:t>
            </a:r>
            <a:endParaRPr lang="en-GB" sz="3200" b="1" dirty="0">
              <a:solidFill>
                <a:srgbClr val="C00000"/>
              </a:solidFill>
            </a:endParaRPr>
          </a:p>
        </p:txBody>
      </p:sp>
      <p:sp>
        <p:nvSpPr>
          <p:cNvPr id="3" name="Text Placeholder 2"/>
          <p:cNvSpPr>
            <a:spLocks noGrp="1"/>
          </p:cNvSpPr>
          <p:nvPr>
            <p:ph type="body" idx="1"/>
          </p:nvPr>
        </p:nvSpPr>
        <p:spPr>
          <a:xfrm>
            <a:off x="0" y="1754517"/>
            <a:ext cx="10147300" cy="5364249"/>
          </a:xfrm>
        </p:spPr>
        <p:txBody>
          <a:bodyPr>
            <a:normAutofit/>
          </a:bodyPr>
          <a:lstStyle/>
          <a:p>
            <a:pPr marL="635000" lvl="2" indent="-447675">
              <a:buFont typeface="Arial" panose="020B0604020202020204" pitchFamily="34" charset="0"/>
              <a:buChar char="•"/>
            </a:pPr>
            <a:r>
              <a:rPr lang="en-ZA" sz="2800" dirty="0" smtClean="0">
                <a:solidFill>
                  <a:srgbClr val="002060"/>
                </a:solidFill>
              </a:rPr>
              <a:t>Taking </a:t>
            </a:r>
            <a:r>
              <a:rPr lang="en-ZA" sz="2800" dirty="0">
                <a:solidFill>
                  <a:srgbClr val="002060"/>
                </a:solidFill>
              </a:rPr>
              <a:t>the initiative for contacting their </a:t>
            </a:r>
            <a:r>
              <a:rPr lang="en-ZA" sz="2800" dirty="0" smtClean="0">
                <a:solidFill>
                  <a:srgbClr val="002060"/>
                </a:solidFill>
              </a:rPr>
              <a:t>mentee/s </a:t>
            </a:r>
            <a:r>
              <a:rPr lang="en-ZA" sz="2800" dirty="0">
                <a:solidFill>
                  <a:srgbClr val="002060"/>
                </a:solidFill>
              </a:rPr>
              <a:t>and staying in touch with them.</a:t>
            </a:r>
            <a:endParaRPr lang="en-GB" sz="2800" dirty="0">
              <a:solidFill>
                <a:srgbClr val="002060"/>
              </a:solidFill>
            </a:endParaRPr>
          </a:p>
          <a:p>
            <a:pPr marL="635000" lvl="2" indent="-447675">
              <a:buFont typeface="Arial" panose="020B0604020202020204" pitchFamily="34" charset="0"/>
              <a:buChar char="•"/>
            </a:pPr>
            <a:r>
              <a:rPr lang="en-ZA" sz="2800" dirty="0">
                <a:solidFill>
                  <a:srgbClr val="002060"/>
                </a:solidFill>
              </a:rPr>
              <a:t>Devoting time to the relationship and be available when requested.</a:t>
            </a:r>
            <a:endParaRPr lang="en-GB" sz="2800" dirty="0">
              <a:solidFill>
                <a:srgbClr val="002060"/>
              </a:solidFill>
            </a:endParaRPr>
          </a:p>
          <a:p>
            <a:pPr marL="635000" lvl="2" indent="-447675">
              <a:buFont typeface="Arial" panose="020B0604020202020204" pitchFamily="34" charset="0"/>
              <a:buChar char="•"/>
            </a:pPr>
            <a:r>
              <a:rPr lang="en-ZA" sz="2800" dirty="0">
                <a:solidFill>
                  <a:srgbClr val="002060"/>
                </a:solidFill>
              </a:rPr>
              <a:t>Assisting new faculty with their various questions, needs, or concerns.</a:t>
            </a:r>
            <a:endParaRPr lang="en-GB" sz="2800" dirty="0">
              <a:solidFill>
                <a:srgbClr val="002060"/>
              </a:solidFill>
            </a:endParaRPr>
          </a:p>
          <a:p>
            <a:pPr marL="635000" lvl="2" indent="-447675">
              <a:buFont typeface="Arial" panose="020B0604020202020204" pitchFamily="34" charset="0"/>
              <a:buChar char="•"/>
            </a:pPr>
            <a:r>
              <a:rPr lang="en-ZA" sz="2800" dirty="0">
                <a:solidFill>
                  <a:srgbClr val="002060"/>
                </a:solidFill>
              </a:rPr>
              <a:t>Sharing their knowledge and experience to benefit their new faculty and following up on their progress at NUST.</a:t>
            </a:r>
            <a:endParaRPr lang="en-GB" sz="2800" dirty="0">
              <a:solidFill>
                <a:srgbClr val="002060"/>
              </a:solidFill>
            </a:endParaRPr>
          </a:p>
          <a:p>
            <a:pPr marL="635000" lvl="2" indent="-447675">
              <a:buFont typeface="Arial" panose="020B0604020202020204" pitchFamily="34" charset="0"/>
              <a:buChar char="•"/>
            </a:pPr>
            <a:r>
              <a:rPr lang="en-ZA" sz="2800" dirty="0">
                <a:solidFill>
                  <a:srgbClr val="002060"/>
                </a:solidFill>
              </a:rPr>
              <a:t>Maintaining confidentiality of the information shared by their new faculty colleagues.</a:t>
            </a:r>
            <a:endParaRPr lang="en-GB" sz="2800" dirty="0">
              <a:solidFill>
                <a:srgbClr val="002060"/>
              </a:solidFill>
            </a:endParaRPr>
          </a:p>
          <a:p>
            <a:pPr marL="635000" lvl="2" indent="-447675">
              <a:buFont typeface="Arial" panose="020B0604020202020204" pitchFamily="34" charset="0"/>
              <a:buChar char="•"/>
            </a:pPr>
            <a:r>
              <a:rPr lang="en-ZA" sz="2800" dirty="0">
                <a:solidFill>
                  <a:srgbClr val="002060"/>
                </a:solidFill>
              </a:rPr>
              <a:t>Conducting classroom observations and providing feedback for the purpose of strengthening practice.</a:t>
            </a:r>
            <a:endParaRPr lang="en-GB" sz="2800" dirty="0">
              <a:solidFill>
                <a:srgbClr val="002060"/>
              </a:solidFill>
            </a:endParaRPr>
          </a:p>
        </p:txBody>
      </p:sp>
      <p:sp>
        <p:nvSpPr>
          <p:cNvPr id="4" name="Slide Number Placeholder 3"/>
          <p:cNvSpPr>
            <a:spLocks noGrp="1"/>
          </p:cNvSpPr>
          <p:nvPr>
            <p:ph type="sldNum" sz="quarter" idx="12"/>
          </p:nvPr>
        </p:nvSpPr>
        <p:spPr/>
        <p:txBody>
          <a:bodyPr/>
          <a:lstStyle/>
          <a:p>
            <a:fld id="{7B6A7F96-0938-461D-ACA1-93B202E10D5F}" type="slidenum">
              <a:rPr lang="en-ZA" smtClean="0"/>
              <a:t>21</a:t>
            </a:fld>
            <a:endParaRPr lang="en-ZA"/>
          </a:p>
        </p:txBody>
      </p:sp>
      <p:sp>
        <p:nvSpPr>
          <p:cNvPr id="5" name="Rectangle 4"/>
          <p:cNvSpPr/>
          <p:nvPr/>
        </p:nvSpPr>
        <p:spPr>
          <a:xfrm>
            <a:off x="120650" y="1754517"/>
            <a:ext cx="10026650" cy="830997"/>
          </a:xfrm>
          <a:prstGeom prst="rect">
            <a:avLst/>
          </a:prstGeom>
        </p:spPr>
        <p:txBody>
          <a:bodyPr wrap="square">
            <a:spAutoFit/>
          </a:bodyPr>
          <a:lstStyle/>
          <a:p>
            <a:r>
              <a:rPr lang="en-ZA" sz="2400" dirty="0"/>
              <a:t> </a:t>
            </a:r>
            <a:endParaRPr lang="en-GB" sz="2400" dirty="0"/>
          </a:p>
          <a:p>
            <a:endParaRPr lang="en-GB" sz="2400" dirty="0"/>
          </a:p>
        </p:txBody>
      </p:sp>
    </p:spTree>
    <p:extLst>
      <p:ext uri="{BB962C8B-B14F-4D97-AF65-F5344CB8AC3E}">
        <p14:creationId xmlns:p14="http://schemas.microsoft.com/office/powerpoint/2010/main" val="1358563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049" y="463550"/>
            <a:ext cx="4544267" cy="838200"/>
          </a:xfrm>
        </p:spPr>
        <p:txBody>
          <a:bodyPr>
            <a:normAutofit fontScale="90000"/>
          </a:bodyPr>
          <a:lstStyle/>
          <a:p>
            <a:pPr algn="ctr"/>
            <a:r>
              <a:rPr lang="en-GB" altLang="en-US" sz="3200" b="1" dirty="0" smtClean="0">
                <a:solidFill>
                  <a:srgbClr val="C00000"/>
                </a:solidFill>
                <a:latin typeface="Arial" panose="020B0604020202020204" pitchFamily="34" charset="0"/>
                <a:cs typeface="Arial" panose="020B0604020202020204" pitchFamily="34" charset="0"/>
              </a:rPr>
              <a:t>SUPERVISOR/S (Depts.).</a:t>
            </a:r>
            <a:endParaRPr lang="en-GB" sz="3200" b="1" dirty="0">
              <a:solidFill>
                <a:srgbClr val="C00000"/>
              </a:solidFill>
            </a:endParaRPr>
          </a:p>
        </p:txBody>
      </p:sp>
      <p:sp>
        <p:nvSpPr>
          <p:cNvPr id="3" name="Text Placeholder 2"/>
          <p:cNvSpPr>
            <a:spLocks noGrp="1"/>
          </p:cNvSpPr>
          <p:nvPr>
            <p:ph type="body" idx="1"/>
          </p:nvPr>
        </p:nvSpPr>
        <p:spPr>
          <a:xfrm>
            <a:off x="0" y="1792201"/>
            <a:ext cx="10147300" cy="5364249"/>
          </a:xfrm>
        </p:spPr>
        <p:txBody>
          <a:bodyPr>
            <a:normAutofit/>
          </a:bodyPr>
          <a:lstStyle/>
          <a:p>
            <a:pPr>
              <a:lnSpc>
                <a:spcPct val="150000"/>
              </a:lnSpc>
            </a:pPr>
            <a:r>
              <a:rPr lang="en-ZA" sz="2400" dirty="0">
                <a:solidFill>
                  <a:srgbClr val="002060"/>
                </a:solidFill>
                <a:latin typeface="Arial" panose="020B0604020202020204" pitchFamily="34" charset="0"/>
                <a:cs typeface="Arial" panose="020B0604020202020204" pitchFamily="34" charset="0"/>
              </a:rPr>
              <a:t> </a:t>
            </a:r>
            <a:endParaRPr lang="en-GB" sz="2400" dirty="0" smtClean="0">
              <a:solidFill>
                <a:srgbClr val="002060"/>
              </a:solidFill>
              <a:latin typeface="Arial" panose="020B0604020202020204" pitchFamily="34" charset="0"/>
              <a:cs typeface="Arial" panose="020B0604020202020204" pitchFamily="34" charset="0"/>
            </a:endParaRPr>
          </a:p>
          <a:p>
            <a:pPr marL="801688" lvl="2" indent="-447675">
              <a:lnSpc>
                <a:spcPct val="150000"/>
              </a:lnSpc>
              <a:buFont typeface="Arial" panose="020B0604020202020204" pitchFamily="34" charset="0"/>
              <a:buChar char="•"/>
            </a:pPr>
            <a:r>
              <a:rPr lang="en-ZA" sz="2400" dirty="0" smtClean="0">
                <a:solidFill>
                  <a:srgbClr val="002060"/>
                </a:solidFill>
                <a:latin typeface="Arial" panose="020B0604020202020204" pitchFamily="34" charset="0"/>
                <a:cs typeface="Arial" panose="020B0604020202020204" pitchFamily="34" charset="0"/>
              </a:rPr>
              <a:t>Provide instructional leadership.</a:t>
            </a:r>
          </a:p>
          <a:p>
            <a:pPr marL="801688" lvl="2" indent="-447675">
              <a:lnSpc>
                <a:spcPct val="150000"/>
              </a:lnSpc>
              <a:buFont typeface="Arial" panose="020B0604020202020204" pitchFamily="34" charset="0"/>
              <a:buChar char="•"/>
            </a:pPr>
            <a:r>
              <a:rPr lang="en-ZA" sz="2400" dirty="0" smtClean="0">
                <a:solidFill>
                  <a:srgbClr val="002060"/>
                </a:solidFill>
                <a:latin typeface="Arial" panose="020B0604020202020204" pitchFamily="34" charset="0"/>
                <a:cs typeface="Arial" panose="020B0604020202020204" pitchFamily="34" charset="0"/>
              </a:rPr>
              <a:t>Provide the resources that are necessary to realise the goals of the induction and mentoring programme.</a:t>
            </a:r>
          </a:p>
          <a:p>
            <a:pPr marL="801688" lvl="2" indent="-447675">
              <a:lnSpc>
                <a:spcPct val="150000"/>
              </a:lnSpc>
              <a:buFont typeface="Arial" panose="020B0604020202020204" pitchFamily="34" charset="0"/>
              <a:buChar char="•"/>
            </a:pPr>
            <a:r>
              <a:rPr lang="en-ZA" sz="2400" dirty="0" smtClean="0">
                <a:solidFill>
                  <a:srgbClr val="002060"/>
                </a:solidFill>
                <a:latin typeface="Arial" panose="020B0604020202020204" pitchFamily="34" charset="0"/>
                <a:cs typeface="Arial" panose="020B0604020202020204" pitchFamily="34" charset="0"/>
              </a:rPr>
              <a:t>Support the mentor and mentees </a:t>
            </a:r>
            <a:endParaRPr lang="en-ZA" sz="2400" dirty="0">
              <a:solidFill>
                <a:srgbClr val="002060"/>
              </a:solidFill>
              <a:latin typeface="Arial" panose="020B0604020202020204" pitchFamily="34" charset="0"/>
              <a:cs typeface="Arial" panose="020B0604020202020204" pitchFamily="34" charset="0"/>
            </a:endParaRPr>
          </a:p>
          <a:p>
            <a:pPr marL="801688" lvl="2" indent="-447675">
              <a:lnSpc>
                <a:spcPct val="150000"/>
              </a:lnSpc>
              <a:buFont typeface="Arial" panose="020B0604020202020204" pitchFamily="34" charset="0"/>
              <a:buChar char="•"/>
            </a:pPr>
            <a:r>
              <a:rPr lang="en-ZA" sz="2400" dirty="0" smtClean="0">
                <a:solidFill>
                  <a:srgbClr val="002060"/>
                </a:solidFill>
                <a:latin typeface="Arial" panose="020B0604020202020204" pitchFamily="34" charset="0"/>
                <a:cs typeface="Arial" panose="020B0604020202020204" pitchFamily="34" charset="0"/>
              </a:rPr>
              <a:t>Carryout supportive supervision </a:t>
            </a:r>
          </a:p>
          <a:p>
            <a:pPr marL="801688" lvl="2" indent="-447675">
              <a:lnSpc>
                <a:spcPct val="150000"/>
              </a:lnSpc>
              <a:buFont typeface="Arial" panose="020B0604020202020204" pitchFamily="34" charset="0"/>
              <a:buChar char="•"/>
            </a:pPr>
            <a:r>
              <a:rPr lang="en-ZA" sz="2400" dirty="0" smtClean="0">
                <a:solidFill>
                  <a:srgbClr val="002060"/>
                </a:solidFill>
                <a:latin typeface="Arial" panose="020B0604020202020204" pitchFamily="34" charset="0"/>
                <a:cs typeface="Arial" panose="020B0604020202020204" pitchFamily="34" charset="0"/>
              </a:rPr>
              <a:t>Undertake classroom observation for the purpose of summative evaluation </a:t>
            </a:r>
            <a:endParaRPr lang="en-GB" sz="24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B6A7F96-0938-461D-ACA1-93B202E10D5F}" type="slidenum">
              <a:rPr lang="en-ZA" smtClean="0"/>
              <a:t>22</a:t>
            </a:fld>
            <a:endParaRPr lang="en-ZA"/>
          </a:p>
        </p:txBody>
      </p:sp>
      <p:sp>
        <p:nvSpPr>
          <p:cNvPr id="5" name="Rectangle 4"/>
          <p:cNvSpPr/>
          <p:nvPr/>
        </p:nvSpPr>
        <p:spPr>
          <a:xfrm>
            <a:off x="120650" y="1754517"/>
            <a:ext cx="10026650" cy="830997"/>
          </a:xfrm>
          <a:prstGeom prst="rect">
            <a:avLst/>
          </a:prstGeom>
        </p:spPr>
        <p:txBody>
          <a:bodyPr wrap="square">
            <a:spAutoFit/>
          </a:bodyPr>
          <a:lstStyle/>
          <a:p>
            <a:r>
              <a:rPr lang="en-ZA" sz="2400" dirty="0"/>
              <a:t> </a:t>
            </a:r>
            <a:endParaRPr lang="en-GB" sz="2400" dirty="0"/>
          </a:p>
          <a:p>
            <a:endParaRPr lang="en-GB" sz="2400" dirty="0"/>
          </a:p>
        </p:txBody>
      </p:sp>
    </p:spTree>
    <p:extLst>
      <p:ext uri="{BB962C8B-B14F-4D97-AF65-F5344CB8AC3E}">
        <p14:creationId xmlns:p14="http://schemas.microsoft.com/office/powerpoint/2010/main" val="3198325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650" y="692150"/>
            <a:ext cx="5285528" cy="844685"/>
          </a:xfrm>
        </p:spPr>
        <p:txBody>
          <a:bodyPr>
            <a:normAutofit fontScale="90000"/>
          </a:bodyPr>
          <a:lstStyle/>
          <a:p>
            <a:pPr algn="r"/>
            <a:r>
              <a:rPr lang="en-ZA" sz="3100" b="1" dirty="0">
                <a:solidFill>
                  <a:srgbClr val="00B0F0"/>
                </a:solidFill>
              </a:rPr>
              <a:t>Faculty Input: </a:t>
            </a:r>
            <a:r>
              <a:rPr lang="en-ZA" sz="3100" b="1" dirty="0" smtClean="0">
                <a:solidFill>
                  <a:srgbClr val="00B0F0"/>
                </a:solidFill>
              </a:rPr>
              <a:t>Newly Appointed</a:t>
            </a:r>
            <a:br>
              <a:rPr lang="en-ZA" sz="3100" b="1" dirty="0" smtClean="0">
                <a:solidFill>
                  <a:srgbClr val="00B0F0"/>
                </a:solidFill>
              </a:rPr>
            </a:br>
            <a:r>
              <a:rPr lang="en-ZA" sz="3100" b="1" dirty="0" smtClean="0">
                <a:solidFill>
                  <a:srgbClr val="00B0F0"/>
                </a:solidFill>
              </a:rPr>
              <a:t> </a:t>
            </a:r>
            <a:r>
              <a:rPr lang="en-ZA" sz="3100" b="1" dirty="0">
                <a:solidFill>
                  <a:srgbClr val="00B0F0"/>
                </a:solidFill>
              </a:rPr>
              <a:t>Faculty Questions </a:t>
            </a:r>
            <a:endParaRPr lang="en-GB" sz="3100" b="1" dirty="0">
              <a:solidFill>
                <a:srgbClr val="00B0F0"/>
              </a:solidFill>
            </a:endParaRPr>
          </a:p>
        </p:txBody>
      </p:sp>
      <p:sp>
        <p:nvSpPr>
          <p:cNvPr id="3" name="Content Placeholder 2"/>
          <p:cNvSpPr>
            <a:spLocks noGrp="1"/>
          </p:cNvSpPr>
          <p:nvPr>
            <p:ph sz="quarter" idx="1"/>
          </p:nvPr>
        </p:nvSpPr>
        <p:spPr>
          <a:xfrm>
            <a:off x="0" y="1682750"/>
            <a:ext cx="10169979" cy="4267200"/>
          </a:xfrm>
        </p:spPr>
        <p:txBody>
          <a:bodyPr>
            <a:normAutofit fontScale="70000" lnSpcReduction="20000"/>
          </a:bodyPr>
          <a:lstStyle/>
          <a:p>
            <a:pPr marL="571494" indent="-571494">
              <a:lnSpc>
                <a:spcPct val="120000"/>
              </a:lnSpc>
              <a:buFont typeface="+mj-lt"/>
              <a:buAutoNum type="arabicPeriod"/>
            </a:pPr>
            <a:r>
              <a:rPr lang="en-ZA" dirty="0" smtClean="0">
                <a:latin typeface="Arial" panose="020B0604020202020204" pitchFamily="34" charset="0"/>
                <a:cs typeface="Arial" panose="020B0604020202020204" pitchFamily="34" charset="0"/>
              </a:rPr>
              <a:t>List any professional needs that newly appointed faculty members may have that are not addressed by the New Faculty Induction and Mentoring Programme as articulated?</a:t>
            </a:r>
          </a:p>
          <a:p>
            <a:pPr marL="571494" indent="-571494">
              <a:lnSpc>
                <a:spcPct val="120000"/>
              </a:lnSpc>
              <a:buFont typeface="+mj-lt"/>
              <a:buAutoNum type="arabicPeriod"/>
            </a:pPr>
            <a:r>
              <a:rPr lang="en-ZA" dirty="0" smtClean="0">
                <a:latin typeface="Arial" panose="020B0604020202020204" pitchFamily="34" charset="0"/>
                <a:cs typeface="Arial" panose="020B0604020202020204" pitchFamily="34" charset="0"/>
              </a:rPr>
              <a:t>What additional types of support should NUST provide newly appointed faculty members considering the different levels of the NFIMP?</a:t>
            </a:r>
          </a:p>
          <a:p>
            <a:pPr marL="890756" indent="-389816">
              <a:lnSpc>
                <a:spcPct val="120000"/>
              </a:lnSpc>
            </a:pPr>
            <a:r>
              <a:rPr lang="en-GB" sz="3100"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HR </a:t>
            </a:r>
            <a:r>
              <a:rPr lang="en-GB" dirty="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nduction </a:t>
            </a:r>
          </a:p>
          <a:p>
            <a:pPr marL="890756" indent="-389816">
              <a:lnSpc>
                <a:spcPct val="120000"/>
              </a:lnSpc>
            </a:pPr>
            <a:r>
              <a:rPr lang="en-GB" dirty="0" smtClean="0">
                <a:latin typeface="Arial" panose="020B0604020202020204" pitchFamily="34" charset="0"/>
                <a:cs typeface="Arial" panose="020B0604020202020204" pitchFamily="34" charset="0"/>
              </a:rPr>
              <a:t> Academic </a:t>
            </a:r>
            <a:r>
              <a:rPr lang="en-GB" dirty="0">
                <a:latin typeface="Arial" panose="020B0604020202020204" pitchFamily="34" charset="0"/>
                <a:cs typeface="Arial" panose="020B0604020202020204" pitchFamily="34" charset="0"/>
              </a:rPr>
              <a:t>Induction</a:t>
            </a:r>
          </a:p>
          <a:p>
            <a:pPr marL="890756" indent="-389816">
              <a:lnSpc>
                <a:spcPct val="120000"/>
              </a:lnSpc>
            </a:pPr>
            <a:r>
              <a:rPr lang="en-GB" sz="3100"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Faculty/Department Induction</a:t>
            </a:r>
            <a:endParaRPr lang="en-ZA" dirty="0" smtClean="0">
              <a:latin typeface="Arial" panose="020B0604020202020204" pitchFamily="34" charset="0"/>
              <a:cs typeface="Arial" panose="020B0604020202020204" pitchFamily="34" charset="0"/>
            </a:endParaRPr>
          </a:p>
          <a:p>
            <a:pPr marL="0" indent="0">
              <a:lnSpc>
                <a:spcPct val="120000"/>
              </a:lnSpc>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198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650" y="692150"/>
            <a:ext cx="5285528" cy="844685"/>
          </a:xfrm>
        </p:spPr>
        <p:txBody>
          <a:bodyPr>
            <a:normAutofit fontScale="90000"/>
          </a:bodyPr>
          <a:lstStyle/>
          <a:p>
            <a:pPr algn="r"/>
            <a:r>
              <a:rPr lang="en-ZA" sz="3100" b="1" dirty="0">
                <a:solidFill>
                  <a:srgbClr val="00B0F0"/>
                </a:solidFill>
              </a:rPr>
              <a:t>Faculty Input: Newly </a:t>
            </a:r>
            <a:r>
              <a:rPr lang="en-ZA" sz="3100" b="1" dirty="0" smtClean="0">
                <a:solidFill>
                  <a:srgbClr val="00B0F0"/>
                </a:solidFill>
              </a:rPr>
              <a:t>Appointed</a:t>
            </a:r>
            <a:br>
              <a:rPr lang="en-ZA" sz="3100" b="1" dirty="0" smtClean="0">
                <a:solidFill>
                  <a:srgbClr val="00B0F0"/>
                </a:solidFill>
              </a:rPr>
            </a:br>
            <a:r>
              <a:rPr lang="en-ZA" sz="3100" b="1" dirty="0" smtClean="0">
                <a:solidFill>
                  <a:srgbClr val="00B0F0"/>
                </a:solidFill>
              </a:rPr>
              <a:t> </a:t>
            </a:r>
            <a:r>
              <a:rPr lang="en-ZA" sz="3100" b="1" dirty="0">
                <a:solidFill>
                  <a:srgbClr val="00B0F0"/>
                </a:solidFill>
              </a:rPr>
              <a:t>Faculty Questions </a:t>
            </a:r>
            <a:endParaRPr lang="en-GB" sz="3100" b="1" dirty="0">
              <a:solidFill>
                <a:srgbClr val="00B0F0"/>
              </a:solidFill>
            </a:endParaRPr>
          </a:p>
        </p:txBody>
      </p:sp>
      <p:sp>
        <p:nvSpPr>
          <p:cNvPr id="3" name="Content Placeholder 2"/>
          <p:cNvSpPr>
            <a:spLocks noGrp="1"/>
          </p:cNvSpPr>
          <p:nvPr>
            <p:ph sz="quarter" idx="1"/>
          </p:nvPr>
        </p:nvSpPr>
        <p:spPr>
          <a:xfrm>
            <a:off x="0" y="2139950"/>
            <a:ext cx="10169979" cy="3810000"/>
          </a:xfrm>
        </p:spPr>
        <p:txBody>
          <a:bodyPr>
            <a:normAutofit/>
          </a:bodyPr>
          <a:lstStyle/>
          <a:p>
            <a:pPr marL="895350" indent="-895350">
              <a:lnSpc>
                <a:spcPct val="120000"/>
              </a:lnSpc>
              <a:buNone/>
            </a:pPr>
            <a:r>
              <a:rPr lang="en-ZA" dirty="0">
                <a:latin typeface="Arial" panose="020B0604020202020204" pitchFamily="34" charset="0"/>
                <a:cs typeface="Arial" panose="020B0604020202020204" pitchFamily="34" charset="0"/>
              </a:rPr>
              <a:t>3. 	Roles and responsibilities of key players: HR, Supervisors, Mentors &amp; </a:t>
            </a:r>
            <a:r>
              <a:rPr lang="en-ZA" dirty="0" smtClean="0">
                <a:latin typeface="Arial" panose="020B0604020202020204" pitchFamily="34" charset="0"/>
                <a:cs typeface="Arial" panose="020B0604020202020204" pitchFamily="34" charset="0"/>
              </a:rPr>
              <a:t>Mentees</a:t>
            </a:r>
            <a:endParaRPr lang="en-GB" dirty="0">
              <a:latin typeface="Arial" panose="020B0604020202020204" pitchFamily="34" charset="0"/>
              <a:cs typeface="Arial" panose="020B0604020202020204" pitchFamily="34" charset="0"/>
            </a:endParaRPr>
          </a:p>
          <a:p>
            <a:pPr marL="0" indent="0">
              <a:lnSpc>
                <a:spcPct val="120000"/>
              </a:lnSpc>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887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424"/>
            <a:ext cx="9978178" cy="1275926"/>
          </a:xfrm>
        </p:spPr>
        <p:txBody>
          <a:bodyPr>
            <a:normAutofit/>
          </a:bodyPr>
          <a:lstStyle/>
          <a:p>
            <a:pPr algn="r"/>
            <a:r>
              <a:rPr lang="en-ZA" sz="3100" b="1" dirty="0">
                <a:solidFill>
                  <a:srgbClr val="00B0F0"/>
                </a:solidFill>
              </a:rPr>
              <a:t>Faculty Input: </a:t>
            </a:r>
            <a:r>
              <a:rPr lang="en-ZA" sz="3100" b="1" dirty="0" smtClean="0">
                <a:solidFill>
                  <a:srgbClr val="00B0F0"/>
                </a:solidFill>
              </a:rPr>
              <a:t/>
            </a:r>
            <a:br>
              <a:rPr lang="en-ZA" sz="3100" b="1" dirty="0" smtClean="0">
                <a:solidFill>
                  <a:srgbClr val="00B0F0"/>
                </a:solidFill>
              </a:rPr>
            </a:br>
            <a:r>
              <a:rPr lang="en-ZA" sz="3100" b="1" dirty="0" smtClean="0">
                <a:solidFill>
                  <a:srgbClr val="00B0F0"/>
                </a:solidFill>
              </a:rPr>
              <a:t>Mentors </a:t>
            </a:r>
            <a:r>
              <a:rPr lang="en-ZA" sz="3100" b="1" dirty="0">
                <a:solidFill>
                  <a:srgbClr val="00B0F0"/>
                </a:solidFill>
              </a:rPr>
              <a:t>Questions </a:t>
            </a:r>
            <a:endParaRPr lang="en-GB" sz="3100" b="1" dirty="0">
              <a:solidFill>
                <a:srgbClr val="00B0F0"/>
              </a:solidFill>
            </a:endParaRPr>
          </a:p>
        </p:txBody>
      </p:sp>
      <p:sp>
        <p:nvSpPr>
          <p:cNvPr id="3" name="Content Placeholder 2"/>
          <p:cNvSpPr>
            <a:spLocks noGrp="1"/>
          </p:cNvSpPr>
          <p:nvPr>
            <p:ph sz="quarter" idx="1"/>
          </p:nvPr>
        </p:nvSpPr>
        <p:spPr>
          <a:xfrm>
            <a:off x="253683" y="1987549"/>
            <a:ext cx="9639935" cy="3962401"/>
          </a:xfrm>
        </p:spPr>
        <p:txBody>
          <a:bodyPr>
            <a:normAutofit fontScale="77500" lnSpcReduction="20000"/>
          </a:bodyPr>
          <a:lstStyle/>
          <a:p>
            <a:pPr marL="571494" indent="-571494">
              <a:lnSpc>
                <a:spcPct val="160000"/>
              </a:lnSpc>
              <a:buFont typeface="+mj-lt"/>
              <a:buAutoNum type="arabicPeriod"/>
            </a:pPr>
            <a:r>
              <a:rPr lang="en-ZA" dirty="0" smtClean="0">
                <a:latin typeface="Arial" panose="020B0604020202020204" pitchFamily="34" charset="0"/>
                <a:cs typeface="Arial" panose="020B0604020202020204" pitchFamily="34" charset="0"/>
              </a:rPr>
              <a:t>List any professional needs that mentors may have that are not addressed by the New Faculty Induction and Mentoring Programme as articulated?</a:t>
            </a:r>
          </a:p>
          <a:p>
            <a:pPr marL="571494" indent="-571494">
              <a:lnSpc>
                <a:spcPct val="160000"/>
              </a:lnSpc>
              <a:buFont typeface="+mj-lt"/>
              <a:buAutoNum type="arabicPeriod"/>
            </a:pPr>
            <a:r>
              <a:rPr lang="en-ZA" dirty="0" smtClean="0">
                <a:latin typeface="Arial" panose="020B0604020202020204" pitchFamily="34" charset="0"/>
                <a:cs typeface="Arial" panose="020B0604020202020204" pitchFamily="34" charset="0"/>
              </a:rPr>
              <a:t>What additional types of support should NUST provide Mentors  to engage in Mentoring activities?</a:t>
            </a:r>
            <a:endParaRPr lang="en-GB" dirty="0">
              <a:latin typeface="Arial" panose="020B0604020202020204" pitchFamily="34" charset="0"/>
              <a:cs typeface="Arial" panose="020B0604020202020204" pitchFamily="34" charset="0"/>
            </a:endParaRPr>
          </a:p>
          <a:p>
            <a:pPr marL="571494" indent="-571494">
              <a:buFont typeface="+mj-lt"/>
              <a:buAutoNum type="arabicPeriod"/>
            </a:pPr>
            <a:endParaRPr lang="en-ZA"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280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47300" cy="77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410145"/>
            <a:ext cx="10147300" cy="1764584"/>
          </a:xfrm>
          <a:prstGeom prst="rect">
            <a:avLst/>
          </a:prstGeom>
          <a:noFill/>
        </p:spPr>
        <p:txBody>
          <a:bodyPr wrap="square" lIns="101599" tIns="50799" rIns="101599" bIns="50799" rtlCol="0">
            <a:spAutoFit/>
          </a:bodyPr>
          <a:lstStyle/>
          <a:p>
            <a:r>
              <a:rPr lang="en-ZA" sz="2700" dirty="0">
                <a:solidFill>
                  <a:schemeClr val="bg1"/>
                </a:solidFill>
              </a:rPr>
              <a:t>Skilled professionals routinely receive training before being certified to practice independently. For example Electricians, Machinists, chefs get preliminary instruction and then serve for months or years as apprentices. </a:t>
            </a:r>
          </a:p>
        </p:txBody>
      </p:sp>
      <p:sp>
        <p:nvSpPr>
          <p:cNvPr id="4" name="TextBox 3"/>
          <p:cNvSpPr txBox="1"/>
          <p:nvPr/>
        </p:nvSpPr>
        <p:spPr>
          <a:xfrm>
            <a:off x="16345" y="3335497"/>
            <a:ext cx="10028000" cy="2595580"/>
          </a:xfrm>
          <a:prstGeom prst="rect">
            <a:avLst/>
          </a:prstGeom>
          <a:noFill/>
        </p:spPr>
        <p:txBody>
          <a:bodyPr wrap="square" lIns="101599" tIns="50799" rIns="101599" bIns="50799" rtlCol="0">
            <a:spAutoFit/>
          </a:bodyPr>
          <a:lstStyle/>
          <a:p>
            <a:r>
              <a:rPr lang="en-ZA" sz="2700" dirty="0">
                <a:solidFill>
                  <a:schemeClr val="bg1"/>
                </a:solidFill>
              </a:rPr>
              <a:t>Accountants, psychologists, physicists and Physicians spend years earning degrees in their fields, and the Physicians in particular spends additional years in supervised internships and residencies. It would be unthinkable to allow people to practice a skilled profession without first being trained for it, especially if their mistakes could cause harm to others.</a:t>
            </a:r>
          </a:p>
        </p:txBody>
      </p:sp>
      <p:sp>
        <p:nvSpPr>
          <p:cNvPr id="5" name="TextBox 4"/>
          <p:cNvSpPr txBox="1"/>
          <p:nvPr/>
        </p:nvSpPr>
        <p:spPr>
          <a:xfrm>
            <a:off x="16346" y="690804"/>
            <a:ext cx="10130955" cy="719342"/>
          </a:xfrm>
          <a:prstGeom prst="rect">
            <a:avLst/>
          </a:prstGeom>
          <a:noFill/>
        </p:spPr>
        <p:txBody>
          <a:bodyPr wrap="square" lIns="101599" tIns="50799" rIns="101599" bIns="50799" rtlCol="0">
            <a:spAutoFit/>
          </a:bodyPr>
          <a:lstStyle/>
          <a:p>
            <a:pPr algn="r"/>
            <a:r>
              <a:rPr lang="en-ZA" sz="4000" b="1" dirty="0">
                <a:solidFill>
                  <a:srgbClr val="FFC000"/>
                </a:solidFill>
              </a:rPr>
              <a:t>Food for Thought</a:t>
            </a:r>
          </a:p>
        </p:txBody>
      </p:sp>
      <p:sp>
        <p:nvSpPr>
          <p:cNvPr id="6" name="TextBox 5"/>
          <p:cNvSpPr txBox="1"/>
          <p:nvPr/>
        </p:nvSpPr>
        <p:spPr>
          <a:xfrm>
            <a:off x="16345" y="6152519"/>
            <a:ext cx="10028000" cy="513816"/>
          </a:xfrm>
          <a:prstGeom prst="rect">
            <a:avLst/>
          </a:prstGeom>
          <a:noFill/>
        </p:spPr>
        <p:txBody>
          <a:bodyPr wrap="square" lIns="101599" tIns="50799" rIns="101599" bIns="50799" rtlCol="0">
            <a:spAutoFit/>
          </a:bodyPr>
          <a:lstStyle/>
          <a:p>
            <a:r>
              <a:rPr lang="en-ZA" sz="2700" dirty="0">
                <a:solidFill>
                  <a:schemeClr val="bg1"/>
                </a:solidFill>
              </a:rPr>
              <a:t>…unless they are University faculty members.</a:t>
            </a:r>
          </a:p>
        </p:txBody>
      </p:sp>
      <p:sp>
        <p:nvSpPr>
          <p:cNvPr id="8" name="TextBox 7"/>
          <p:cNvSpPr txBox="1"/>
          <p:nvPr/>
        </p:nvSpPr>
        <p:spPr>
          <a:xfrm>
            <a:off x="3486088" y="7022040"/>
            <a:ext cx="6142368" cy="513816"/>
          </a:xfrm>
          <a:prstGeom prst="rect">
            <a:avLst/>
          </a:prstGeom>
          <a:noFill/>
        </p:spPr>
        <p:txBody>
          <a:bodyPr wrap="square" lIns="101599" tIns="50799" rIns="101599" bIns="50799" rtlCol="0">
            <a:spAutoFit/>
          </a:bodyPr>
          <a:lstStyle/>
          <a:p>
            <a:r>
              <a:rPr lang="en-ZA" sz="2700" b="1" i="1" dirty="0">
                <a:solidFill>
                  <a:srgbClr val="FFC000"/>
                </a:solidFill>
              </a:rPr>
              <a:t>(Richard Felder &amp; Rebecca Brent, 2016)</a:t>
            </a:r>
          </a:p>
        </p:txBody>
      </p:sp>
    </p:spTree>
    <p:extLst>
      <p:ext uri="{BB962C8B-B14F-4D97-AF65-F5344CB8AC3E}">
        <p14:creationId xmlns:p14="http://schemas.microsoft.com/office/powerpoint/2010/main" val="12106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47300" cy="77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346" y="690804"/>
            <a:ext cx="10130955" cy="719342"/>
          </a:xfrm>
          <a:prstGeom prst="rect">
            <a:avLst/>
          </a:prstGeom>
          <a:noFill/>
        </p:spPr>
        <p:txBody>
          <a:bodyPr wrap="square" lIns="101599" tIns="50799" rIns="101599" bIns="50799" rtlCol="0">
            <a:spAutoFit/>
          </a:bodyPr>
          <a:lstStyle/>
          <a:p>
            <a:pPr algn="r"/>
            <a:r>
              <a:rPr lang="en-ZA" sz="4000" b="1" dirty="0">
                <a:solidFill>
                  <a:srgbClr val="FFC000"/>
                </a:solidFill>
              </a:rPr>
              <a:t>Food for Thought  </a:t>
            </a:r>
            <a:r>
              <a:rPr lang="en-ZA" sz="2700" b="1" dirty="0">
                <a:solidFill>
                  <a:srgbClr val="FF0000"/>
                </a:solidFill>
              </a:rPr>
              <a:t>cont.</a:t>
            </a:r>
          </a:p>
        </p:txBody>
      </p:sp>
      <p:sp>
        <p:nvSpPr>
          <p:cNvPr id="4" name="TextBox 3"/>
          <p:cNvSpPr txBox="1"/>
          <p:nvPr/>
        </p:nvSpPr>
        <p:spPr>
          <a:xfrm>
            <a:off x="0" y="1410145"/>
            <a:ext cx="10147300" cy="1764584"/>
          </a:xfrm>
          <a:prstGeom prst="rect">
            <a:avLst/>
          </a:prstGeom>
          <a:noFill/>
        </p:spPr>
        <p:txBody>
          <a:bodyPr wrap="square" lIns="101599" tIns="50799" rIns="101599" bIns="50799" rtlCol="0">
            <a:spAutoFit/>
          </a:bodyPr>
          <a:lstStyle/>
          <a:p>
            <a:r>
              <a:rPr lang="en-ZA" sz="2700" dirty="0">
                <a:solidFill>
                  <a:schemeClr val="bg1"/>
                </a:solidFill>
              </a:rPr>
              <a:t>Once you join a faculty, your orientation (induction) consists of presentation on common teaching and learning methods; some important policy documents that may perhaps not making sense to you. Such so called training (workshop) may be one or two days.</a:t>
            </a:r>
          </a:p>
        </p:txBody>
      </p:sp>
      <p:sp>
        <p:nvSpPr>
          <p:cNvPr id="5" name="TextBox 4"/>
          <p:cNvSpPr txBox="1"/>
          <p:nvPr/>
        </p:nvSpPr>
        <p:spPr>
          <a:xfrm>
            <a:off x="16346" y="3656066"/>
            <a:ext cx="10130955" cy="1349085"/>
          </a:xfrm>
          <a:prstGeom prst="rect">
            <a:avLst/>
          </a:prstGeom>
          <a:noFill/>
        </p:spPr>
        <p:txBody>
          <a:bodyPr wrap="square" lIns="101599" tIns="50799" rIns="101599" bIns="50799" rtlCol="0">
            <a:spAutoFit/>
          </a:bodyPr>
          <a:lstStyle/>
          <a:p>
            <a:r>
              <a:rPr lang="en-ZA" sz="2700" dirty="0">
                <a:solidFill>
                  <a:schemeClr val="bg1"/>
                </a:solidFill>
              </a:rPr>
              <a:t>Interestingly the new appointed faculty members will get information about health and retirement benefits and the importance of laboratory safety, etc.</a:t>
            </a:r>
          </a:p>
        </p:txBody>
      </p:sp>
      <p:sp>
        <p:nvSpPr>
          <p:cNvPr id="7" name="TextBox 6"/>
          <p:cNvSpPr txBox="1"/>
          <p:nvPr/>
        </p:nvSpPr>
        <p:spPr>
          <a:xfrm>
            <a:off x="16346" y="5419195"/>
            <a:ext cx="10011655" cy="924869"/>
          </a:xfrm>
          <a:prstGeom prst="rect">
            <a:avLst/>
          </a:prstGeom>
          <a:noFill/>
        </p:spPr>
        <p:txBody>
          <a:bodyPr wrap="square" lIns="101599" tIns="50799" rIns="101599" bIns="50799" rtlCol="0">
            <a:spAutoFit/>
          </a:bodyPr>
          <a:lstStyle/>
          <a:p>
            <a:r>
              <a:rPr lang="en-ZA" sz="2700" dirty="0">
                <a:solidFill>
                  <a:schemeClr val="bg1"/>
                </a:solidFill>
              </a:rPr>
              <a:t>The unstated assumption is that if you have a degree in a subject, you must know how to teach it at University level.</a:t>
            </a:r>
          </a:p>
        </p:txBody>
      </p:sp>
    </p:spTree>
    <p:extLst>
      <p:ext uri="{BB962C8B-B14F-4D97-AF65-F5344CB8AC3E}">
        <p14:creationId xmlns:p14="http://schemas.microsoft.com/office/powerpoint/2010/main" val="27164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47300" cy="77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6" y="2453932"/>
            <a:ext cx="10131604" cy="432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696" y="1011372"/>
            <a:ext cx="10131604" cy="650833"/>
          </a:xfrm>
          <a:prstGeom prst="rect">
            <a:avLst/>
          </a:prstGeom>
          <a:noFill/>
        </p:spPr>
        <p:txBody>
          <a:bodyPr wrap="square" lIns="101599" tIns="50799" rIns="101599" bIns="50799" rtlCol="0">
            <a:spAutoFit/>
          </a:bodyPr>
          <a:lstStyle/>
          <a:p>
            <a:pPr lvl="0" algn="ctr"/>
            <a:r>
              <a:rPr lang="en-ZA" sz="3600" b="1" dirty="0">
                <a:solidFill>
                  <a:srgbClr val="FFFF00"/>
                </a:solidFill>
              </a:rPr>
              <a:t>NUST vision for Teaching and Learning</a:t>
            </a:r>
            <a:endParaRPr lang="en-ZA" sz="3600" dirty="0">
              <a:solidFill>
                <a:srgbClr val="FFFF00"/>
              </a:solidFill>
            </a:endParaRPr>
          </a:p>
        </p:txBody>
      </p:sp>
    </p:spTree>
    <p:extLst>
      <p:ext uri="{BB962C8B-B14F-4D97-AF65-F5344CB8AC3E}">
        <p14:creationId xmlns:p14="http://schemas.microsoft.com/office/powerpoint/2010/main" val="104951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9" y="-90274"/>
            <a:ext cx="10147300" cy="77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68" y="844550"/>
            <a:ext cx="10131604" cy="650833"/>
          </a:xfrm>
          <a:prstGeom prst="rect">
            <a:avLst/>
          </a:prstGeom>
          <a:noFill/>
        </p:spPr>
        <p:txBody>
          <a:bodyPr wrap="square" lIns="101599" tIns="50799" rIns="101599" bIns="50799" rtlCol="0">
            <a:spAutoFit/>
          </a:bodyPr>
          <a:lstStyle/>
          <a:p>
            <a:pPr lvl="0" algn="ctr"/>
            <a:r>
              <a:rPr lang="en-ZA" sz="3600" b="1" dirty="0">
                <a:solidFill>
                  <a:srgbClr val="FFFF00"/>
                </a:solidFill>
              </a:rPr>
              <a:t>NUST vision in Teaching and Learning  </a:t>
            </a:r>
            <a:endParaRPr lang="en-ZA" sz="2200" dirty="0">
              <a:solidFill>
                <a:srgbClr val="FF0000"/>
              </a:solidFill>
            </a:endParaRPr>
          </a:p>
        </p:txBody>
      </p:sp>
      <p:sp>
        <p:nvSpPr>
          <p:cNvPr id="3" name="TextBox 2"/>
          <p:cNvSpPr txBox="1"/>
          <p:nvPr/>
        </p:nvSpPr>
        <p:spPr>
          <a:xfrm>
            <a:off x="228032" y="2749550"/>
            <a:ext cx="9974280" cy="5078313"/>
          </a:xfrm>
          <a:prstGeom prst="rect">
            <a:avLst/>
          </a:prstGeom>
          <a:noFill/>
        </p:spPr>
        <p:txBody>
          <a:bodyPr wrap="square" rtlCol="0">
            <a:spAutoFit/>
          </a:bodyPr>
          <a:lstStyle/>
          <a:p>
            <a:r>
              <a:rPr lang="en-ZA" sz="3600" dirty="0" smtClean="0">
                <a:solidFill>
                  <a:schemeClr val="bg1"/>
                </a:solidFill>
              </a:rPr>
              <a:t>NUST recognises that:</a:t>
            </a:r>
          </a:p>
          <a:p>
            <a:endParaRPr lang="en-ZA" sz="3600" dirty="0" smtClean="0">
              <a:solidFill>
                <a:schemeClr val="bg1"/>
              </a:solidFill>
            </a:endParaRPr>
          </a:p>
          <a:p>
            <a:pPr marL="541338" indent="-541338">
              <a:buFont typeface="+mj-lt"/>
              <a:buAutoNum type="arabicPeriod"/>
            </a:pPr>
            <a:r>
              <a:rPr lang="en-ZA" sz="3600" dirty="0" smtClean="0">
                <a:solidFill>
                  <a:schemeClr val="bg1"/>
                </a:solidFill>
              </a:rPr>
              <a:t>“Quality in Teaching is critical attribute”</a:t>
            </a:r>
          </a:p>
          <a:p>
            <a:pPr marL="541338" indent="-541338">
              <a:buFont typeface="+mj-lt"/>
              <a:buAutoNum type="arabicPeriod"/>
            </a:pPr>
            <a:r>
              <a:rPr lang="en-ZA" sz="3600" dirty="0" smtClean="0">
                <a:solidFill>
                  <a:schemeClr val="bg1"/>
                </a:solidFill>
              </a:rPr>
              <a:t>“Excellence in Teaching is a defining parameter which underpins all the other core activities”</a:t>
            </a:r>
          </a:p>
          <a:p>
            <a:pPr marL="541338" indent="-541338">
              <a:buFont typeface="+mj-lt"/>
              <a:buAutoNum type="arabicPeriod"/>
            </a:pPr>
            <a:r>
              <a:rPr lang="en-ZA" sz="3600" dirty="0" smtClean="0">
                <a:solidFill>
                  <a:schemeClr val="bg1"/>
                </a:solidFill>
              </a:rPr>
              <a:t>“Teaching, Learning and Assessment  are all geared at attaining the desired graduate outcomes”   </a:t>
            </a:r>
          </a:p>
          <a:p>
            <a:r>
              <a:rPr lang="en-ZA" sz="3600" dirty="0" smtClean="0">
                <a:solidFill>
                  <a:schemeClr val="bg1"/>
                </a:solidFill>
              </a:rPr>
              <a:t> </a:t>
            </a:r>
            <a:endParaRPr lang="en-GB" sz="3600" dirty="0">
              <a:solidFill>
                <a:schemeClr val="bg1"/>
              </a:solidFill>
            </a:endParaRPr>
          </a:p>
        </p:txBody>
      </p:sp>
      <p:sp>
        <p:nvSpPr>
          <p:cNvPr id="6" name="Rectangle 5"/>
          <p:cNvSpPr/>
          <p:nvPr/>
        </p:nvSpPr>
        <p:spPr>
          <a:xfrm>
            <a:off x="260366" y="1606550"/>
            <a:ext cx="990961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a:solidFill>
                  <a:srgbClr val="C00000"/>
                </a:solidFill>
              </a:rPr>
              <a:t>IOP Priorities:</a:t>
            </a:r>
          </a:p>
          <a:p>
            <a:pPr algn="ctr"/>
            <a:r>
              <a:rPr lang="en-ZA" sz="3600" b="1" dirty="0">
                <a:solidFill>
                  <a:srgbClr val="C00000"/>
                </a:solidFill>
              </a:rPr>
              <a:t>Excellence in Teaching and Learning</a:t>
            </a:r>
          </a:p>
        </p:txBody>
      </p:sp>
    </p:spTree>
    <p:extLst>
      <p:ext uri="{BB962C8B-B14F-4D97-AF65-F5344CB8AC3E}">
        <p14:creationId xmlns:p14="http://schemas.microsoft.com/office/powerpoint/2010/main" val="221370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 y="1835150"/>
            <a:ext cx="9820063" cy="929493"/>
          </a:xfrm>
        </p:spPr>
        <p:txBody>
          <a:bodyPr>
            <a:noAutofit/>
          </a:bodyPr>
          <a:lstStyle/>
          <a:p>
            <a:r>
              <a:rPr lang="en-ZA" sz="3100" b="1" dirty="0">
                <a:solidFill>
                  <a:schemeClr val="bg1"/>
                </a:solidFill>
                <a:latin typeface="Arial" panose="020B0604020202020204" pitchFamily="34" charset="0"/>
                <a:cs typeface="Arial" panose="020B0604020202020204" pitchFamily="34" charset="0"/>
              </a:rPr>
              <a:t>New Faculty Induction and Mentoring Programme (NFIMP)</a:t>
            </a:r>
            <a:endParaRPr lang="en-US" sz="3100" b="1" dirty="0">
              <a:solidFill>
                <a:schemeClr val="bg1"/>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64390442"/>
              </p:ext>
            </p:extLst>
          </p:nvPr>
        </p:nvGraphicFramePr>
        <p:xfrm>
          <a:off x="338243" y="3130550"/>
          <a:ext cx="9555374" cy="3908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27479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1225550"/>
            <a:ext cx="9470813" cy="932886"/>
          </a:xfrm>
        </p:spPr>
        <p:txBody>
          <a:bodyPr>
            <a:normAutofit/>
          </a:bodyPr>
          <a:lstStyle/>
          <a:p>
            <a:pPr algn="r"/>
            <a:r>
              <a:rPr lang="en-US" sz="3600" b="1" dirty="0">
                <a:solidFill>
                  <a:schemeClr val="bg1"/>
                </a:solidFill>
                <a:latin typeface="Arial" pitchFamily="34" charset="0"/>
                <a:cs typeface="Arial" pitchFamily="34" charset="0"/>
              </a:rPr>
              <a:t>Purposes of the </a:t>
            </a:r>
            <a:r>
              <a:rPr lang="en-ZA" sz="3600" b="1" dirty="0">
                <a:solidFill>
                  <a:schemeClr val="bg1"/>
                </a:solidFill>
                <a:latin typeface="Arial" panose="020B0604020202020204" pitchFamily="34" charset="0"/>
                <a:cs typeface="Arial" panose="020B0604020202020204" pitchFamily="34" charset="0"/>
              </a:rPr>
              <a:t>NFIMP</a:t>
            </a:r>
            <a:endParaRPr lang="en-US" sz="3600" b="1" dirty="0">
              <a:solidFill>
                <a:schemeClr val="bg1"/>
              </a:solidFill>
              <a:latin typeface="Arial" pitchFamily="34" charset="0"/>
              <a:cs typeface="Arial" pitchFamily="34" charset="0"/>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48862613"/>
              </p:ext>
            </p:extLst>
          </p:nvPr>
        </p:nvGraphicFramePr>
        <p:xfrm>
          <a:off x="253682" y="2520950"/>
          <a:ext cx="9724496"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859798"/>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826" y="1454150"/>
            <a:ext cx="8753474" cy="1093788"/>
          </a:xfrm>
        </p:spPr>
        <p:txBody>
          <a:bodyPr/>
          <a:lstStyle/>
          <a:p>
            <a:pPr algn="r"/>
            <a:r>
              <a:rPr lang="en-US" sz="4000" b="1" dirty="0">
                <a:solidFill>
                  <a:schemeClr val="bg1"/>
                </a:solidFill>
                <a:latin typeface="Arial" pitchFamily="34" charset="0"/>
                <a:cs typeface="Arial" pitchFamily="34" charset="0"/>
              </a:rPr>
              <a:t>Purposes of the </a:t>
            </a:r>
            <a:r>
              <a:rPr lang="en-ZA" sz="4000" b="1" dirty="0">
                <a:solidFill>
                  <a:schemeClr val="bg1"/>
                </a:solidFill>
                <a:latin typeface="Arial" panose="020B0604020202020204" pitchFamily="34" charset="0"/>
                <a:cs typeface="Arial" panose="020B0604020202020204" pitchFamily="34" charset="0"/>
              </a:rPr>
              <a:t>NFIMP, cont.</a:t>
            </a:r>
            <a:endParaRPr lang="en-GB" dirty="0">
              <a:solidFill>
                <a:schemeClr val="bg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38334634"/>
              </p:ext>
            </p:extLst>
          </p:nvPr>
        </p:nvGraphicFramePr>
        <p:xfrm>
          <a:off x="0" y="2544233"/>
          <a:ext cx="10147300" cy="5088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25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SLIDE_COUNT" val="4"/>
  <p:tag name="ARTICULATE_SLIDE_THUMBNAIL_REFRESH" val="1"/>
  <p:tag name="ARTICULATE_PROJECT_OPEN" val="0"/>
  <p:tag name="MMPROD_UIDATA" val="&lt;database version=&quot;11.0&quot;&gt;&lt;object type=&quot;1&quot; unique_id=&quot;10001&quot;&gt;&lt;object type=&quot;8&quot; unique_id=&quot;10002&quot;&gt;&lt;/object&gt;&lt;object type=&quot;2&quot; unique_id=&quot;10003&quot;&gt;&lt;object type=&quot;3&quot; unique_id=&quot;10027&quot;&gt;&lt;property id=&quot;20148&quot; value=&quot;5&quot;/&gt;&lt;property id=&quot;20300&quot; value=&quot;Slide 1&quot;/&gt;&lt;property id=&quot;20307&quot; value=&quot;261&quot;/&gt;&lt;/object&gt;&lt;object type=&quot;3&quot; unique_id=&quot;10028&quot;&gt;&lt;property id=&quot;20148&quot; value=&quot;5&quot;/&gt;&lt;property id=&quot;20300&quot; value=&quot;Slide 2&quot;/&gt;&lt;property id=&quot;20307&quot; value=&quot;301&quot;/&gt;&lt;/object&gt;&lt;object type=&quot;3&quot; unique_id=&quot;10029&quot;&gt;&lt;property id=&quot;20148&quot; value=&quot;5&quot;/&gt;&lt;property id=&quot;20300&quot; value=&quot;Slide 3&quot;/&gt;&lt;property id=&quot;20307&quot; value=&quot;302&quot;/&gt;&lt;/object&gt;&lt;object type=&quot;3&quot; unique_id=&quot;10030&quot;&gt;&lt;property id=&quot;20148&quot; value=&quot;5&quot;/&gt;&lt;property id=&quot;20300&quot; value=&quot;Slide 4&quot;/&gt;&lt;property id=&quot;20307&quot; value=&quot;303&quot;/&gt;&lt;/object&gt;&lt;object type=&quot;3&quot; unique_id=&quot;10031&quot;&gt;&lt;property id=&quot;20148&quot; value=&quot;5&quot;/&gt;&lt;property id=&quot;20300&quot; value=&quot;Slide 5&quot;/&gt;&lt;property id=&quot;20307&quot; value=&quot;281&quot;/&gt;&lt;/object&gt;&lt;object type=&quot;3&quot; unique_id=&quot;10032&quot;&gt;&lt;property id=&quot;20148&quot; value=&quot;5&quot;/&gt;&lt;property id=&quot;20300&quot; value=&quot;Slide 6&quot;/&gt;&lt;property id=&quot;20307&quot; value=&quot;282&quot;/&gt;&lt;/object&gt;&lt;object type=&quot;3&quot; unique_id=&quot;10033&quot;&gt;&lt;property id=&quot;20148&quot; value=&quot;5&quot;/&gt;&lt;property id=&quot;20300&quot; value=&quot;Slide 7 - &amp;quot;New Faculty Induction and Mentoring Programme (NFIMP)&amp;quot;&quot;/&gt;&lt;property id=&quot;20307&quot; value=&quot;283&quot;/&gt;&lt;/object&gt;&lt;object type=&quot;3&quot; unique_id=&quot;10034&quot;&gt;&lt;property id=&quot;20148&quot; value=&quot;5&quot;/&gt;&lt;property id=&quot;20300&quot; value=&quot;Slide 8 - &amp;quot;Purposes of the NFIMP&amp;quot;&quot;/&gt;&lt;property id=&quot;20307&quot; value=&quot;284&quot;/&gt;&lt;/object&gt;&lt;object type=&quot;3&quot; unique_id=&quot;10035&quot;&gt;&lt;property id=&quot;20148&quot; value=&quot;5&quot;/&gt;&lt;property id=&quot;20300&quot; value=&quot;Slide 9 - &amp;quot;Purposes of the NFIMP, cont.&amp;quot;&quot;/&gt;&lt;property id=&quot;20307&quot; value=&quot;285&quot;/&gt;&lt;/object&gt;&lt;object type=&quot;3&quot; unique_id=&quot;10036&quot;&gt;&lt;property id=&quot;20148&quot; value=&quot;5&quot;/&gt;&lt;property id=&quot;20300&quot; value=&quot;Slide 10&quot;/&gt;&lt;property id=&quot;20307&quot; value=&quot;286&quot;/&gt;&lt;/object&gt;&lt;object type=&quot;3&quot; unique_id=&quot;10037&quot;&gt;&lt;property id=&quot;20148&quot; value=&quot;5&quot;/&gt;&lt;property id=&quot;20300&quot; value=&quot;Slide 11 - &amp;quot;GOALS OF THE NEW STAFF INDUCTION AND MENTORING PROGRAMME, Cont.&amp;quot;&quot;/&gt;&lt;property id=&quot;20307&quot; value=&quot;287&quot;/&gt;&lt;/object&gt;&lt;object type=&quot;3&quot; unique_id=&quot;10038&quot;&gt;&lt;property id=&quot;20148&quot; value=&quot;5&quot;/&gt;&lt;property id=&quot;20300&quot; value=&quot;Slide 12 - &amp;quot;GOALS OF THE NEW STAFF INDUCTION AND MENTORING PROGRAMME, Cont.&amp;quot;&quot;/&gt;&lt;property id=&quot;20307&quot; value=&quot;288&quot;/&gt;&lt;/object&gt;&lt;object type=&quot;3&quot; unique_id=&quot;10039&quot;&gt;&lt;property id=&quot;20148&quot; value=&quot;5&quot;/&gt;&lt;property id=&quot;20300&quot; value=&quot;Slide 13 - &amp;quot;Programmatic Aspects&amp;quot;&quot;/&gt;&lt;property id=&quot;20307&quot; value=&quot;299&quot;/&gt;&lt;/object&gt;&lt;object type=&quot;3&quot; unique_id=&quot;10040&quot;&gt;&lt;property id=&quot;20148&quot; value=&quot;5&quot;/&gt;&lt;property id=&quot;20300&quot; value=&quot;Slide 14 - &amp;quot;Induction Strategies/Components&amp;quot;&quot;/&gt;&lt;property id=&quot;20307&quot; value=&quot;289&quot;/&gt;&lt;/object&gt;&lt;object type=&quot;3&quot; unique_id=&quot;10041&quot;&gt;&lt;property id=&quot;20148&quot; value=&quot;5&quot;/&gt;&lt;property id=&quot;20300&quot; value=&quot;Slide 15 - &amp;quot;Types of Induction Programmes&amp;quot;&quot;/&gt;&lt;property id=&quot;20307&quot; value=&quot;296&quot;/&gt;&lt;/object&gt;&lt;object type=&quot;3&quot; unique_id=&quot;10042&quot;&gt;&lt;property id=&quot;20148&quot; value=&quot;5&quot;/&gt;&lt;property id=&quot;20300&quot; value=&quot;Slide 16 - &amp;quot;MENTORING &amp;quot;&quot;/&gt;&lt;property id=&quot;20307&quot; value=&quot;272&quot;/&gt;&lt;/object&gt;&lt;object type=&quot;3&quot; unique_id=&quot;10043&quot;&gt;&lt;property id=&quot;20148&quot; value=&quot;5&quot;/&gt;&lt;property id=&quot;20300&quot; value=&quot;Slide 17 - &amp;quot;MENTORING, cont. &amp;quot;&quot;/&gt;&lt;property id=&quot;20307&quot; value=&quot;298&quot;/&gt;&lt;/object&gt;&lt;object type=&quot;3&quot; unique_id=&quot;10044&quot;&gt;&lt;property id=&quot;20148&quot; value=&quot;5&quot;/&gt;&lt;property id=&quot;20300&quot; value=&quot;Slide 18 - &amp;quot;Suggested Mentoring Activities&amp;quot;&quot;/&gt;&lt;property id=&quot;20307&quot; value=&quot;297&quot;/&gt;&lt;/object&gt;&lt;object type=&quot;3&quot; unique_id=&quot;10045&quot;&gt;&lt;property id=&quot;20148&quot; value=&quot;5&quot;/&gt;&lt;property id=&quot;20300&quot; value=&quot;Slide 19 - &amp;quot;Roles and Responsibilities&amp;quot;&quot;/&gt;&lt;property id=&quot;20307&quot; value=&quot;304&quot;/&gt;&lt;/object&gt;&lt;object type=&quot;3&quot; unique_id=&quot;10046&quot;&gt;&lt;property id=&quot;20148&quot; value=&quot;5&quot;/&gt;&lt;property id=&quot;20300&quot; value=&quot;Slide 20 - &amp;quot;MENTOR’S ROLE&amp;quot;&quot;/&gt;&lt;property id=&quot;20307&quot; value=&quot;305&quot;/&gt;&lt;/object&gt;&lt;object type=&quot;3&quot; unique_id=&quot;10047&quot;&gt;&lt;property id=&quot;20148&quot; value=&quot;5&quot;/&gt;&lt;property id=&quot;20300&quot; value=&quot;Slide 21 - &amp;quot;MENTOR’S ROLE&amp;quot;&quot;/&gt;&lt;property id=&quot;20307&quot; value=&quot;307&quot;/&gt;&lt;/object&gt;&lt;object type=&quot;3&quot; unique_id=&quot;10048&quot;&gt;&lt;property id=&quot;20148&quot; value=&quot;5&quot;/&gt;&lt;property id=&quot;20300&quot; value=&quot;Slide 22 - &amp;quot;SUPERVISOR/S (Depts.).&amp;quot;&quot;/&gt;&lt;property id=&quot;20307&quot; value=&quot;306&quot;/&gt;&lt;/object&gt;&lt;object type=&quot;3&quot; unique_id=&quot;10049&quot;&gt;&lt;property id=&quot;20148&quot; value=&quot;5&quot;/&gt;&lt;property id=&quot;20300&quot; value=&quot;Slide 23 - &amp;quot;Faculty Input: Newly Appointed  Faculty Questions &amp;quot;&quot;/&gt;&lt;property id=&quot;20307&quot; value=&quot;293&quot;/&gt;&lt;/object&gt;&lt;object type=&quot;3&quot; unique_id=&quot;10050&quot;&gt;&lt;property id=&quot;20148&quot; value=&quot;5&quot;/&gt;&lt;property id=&quot;20300&quot; value=&quot;Slide 24 - &amp;quot;Faculty Input: Newly Appointed  Faculty Questions &amp;quot;&quot;/&gt;&lt;property id=&quot;20307&quot; value=&quot;295&quot;/&gt;&lt;/object&gt;&lt;object type=&quot;3&quot; unique_id=&quot;10051&quot;&gt;&lt;property id=&quot;20148&quot; value=&quot;5&quot;/&gt;&lt;property id=&quot;20300&quot; value=&quot;Slide 25 - &amp;quot;Faculty Input:  Mentors Questions &amp;quot;&quot;/&gt;&lt;property id=&quot;20307&quot; value=&quot;29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UST Template.potx" id="{AF0E53EC-A5A3-4778-AA70-B9A5FDD0212B}" vid="{BD478D5A-63C5-41E3-9980-270E88F87F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10376</TotalTime>
  <Words>1244</Words>
  <Application>Microsoft Office PowerPoint</Application>
  <PresentationFormat>Custom</PresentationFormat>
  <Paragraphs>160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PowerPoint Presentation</vt:lpstr>
      <vt:lpstr>PowerPoint Presentation</vt:lpstr>
      <vt:lpstr>PowerPoint Presentation</vt:lpstr>
      <vt:lpstr>PowerPoint Presentation</vt:lpstr>
      <vt:lpstr>PowerPoint Presentation</vt:lpstr>
      <vt:lpstr>PowerPoint Presentation</vt:lpstr>
      <vt:lpstr>New Faculty Induction and Mentoring Programme (NFIMP)</vt:lpstr>
      <vt:lpstr>Purposes of the NFIMP</vt:lpstr>
      <vt:lpstr>Purposes of the NFIMP, cont.</vt:lpstr>
      <vt:lpstr>PowerPoint Presentation</vt:lpstr>
      <vt:lpstr>GOALS OF THE NEW STAFF INDUCTION AND MENTORING PROGRAMME, Cont.</vt:lpstr>
      <vt:lpstr>GOALS OF THE NEW STAFF INDUCTION AND MENTORING PROGRAMME, Cont.</vt:lpstr>
      <vt:lpstr>Programmatic Aspects</vt:lpstr>
      <vt:lpstr>Induction Strategies/Components</vt:lpstr>
      <vt:lpstr>Types of Induction Programmes</vt:lpstr>
      <vt:lpstr>MENTORING </vt:lpstr>
      <vt:lpstr>MENTORING, cont. </vt:lpstr>
      <vt:lpstr>Suggested Mentoring Activities</vt:lpstr>
      <vt:lpstr>Roles and Responsibilities</vt:lpstr>
      <vt:lpstr>MENTOR’S ROLE</vt:lpstr>
      <vt:lpstr>MENTOR’S ROLE</vt:lpstr>
      <vt:lpstr>SUPERVISOR/S (Depts.).</vt:lpstr>
      <vt:lpstr>Faculty Input: Newly Appointed  Faculty Questions </vt:lpstr>
      <vt:lpstr>Faculty Input: Newly Appointed  Faculty Questions </vt:lpstr>
      <vt:lpstr>Faculty Input:  Mentors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Gandanhamo, Joseph (TLU)</dc:creator>
  <cp:lastModifiedBy>s</cp:lastModifiedBy>
  <cp:revision>98</cp:revision>
  <cp:lastPrinted>2016-04-13T10:15:41Z</cp:lastPrinted>
  <dcterms:modified xsi:type="dcterms:W3CDTF">2016-05-08T00:43:53Z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CD727F16-1F60-4997-BC46-50694C57986F</vt:lpwstr>
  </property>
  <property fmtid="{D5CDD505-2E9C-101B-9397-08002B2CF9AE}" pid="3" name="ArticulatePath">
    <vt:lpwstr>NUST PPT_TLU</vt:lpwstr>
  </property>
</Properties>
</file>