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9" r:id="rId5"/>
    <p:sldId id="259" r:id="rId6"/>
    <p:sldId id="260" r:id="rId7"/>
    <p:sldId id="261" r:id="rId8"/>
    <p:sldId id="273" r:id="rId9"/>
    <p:sldId id="280" r:id="rId10"/>
    <p:sldId id="274" r:id="rId11"/>
    <p:sldId id="275" r:id="rId12"/>
    <p:sldId id="276" r:id="rId13"/>
    <p:sldId id="277" r:id="rId14"/>
    <p:sldId id="281" r:id="rId15"/>
    <p:sldId id="278" r:id="rId16"/>
    <p:sldId id="269" r:id="rId17"/>
    <p:sldId id="270" r:id="rId18"/>
    <p:sldId id="271" r:id="rId19"/>
    <p:sldId id="283" r:id="rId20"/>
    <p:sldId id="284" r:id="rId21"/>
    <p:sldId id="272" r:id="rId22"/>
  </p:sldIdLst>
  <p:sldSz cx="9144000" cy="6858000" type="screen4x3"/>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B09B3D-BB98-4083-9EEC-2E36A2910144}"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en-ZA"/>
        </a:p>
      </dgm:t>
    </dgm:pt>
    <dgm:pt modelId="{89AF9CDF-56F7-4719-BABD-7D223D129215}">
      <dgm:prSet phldrT="[Text]" custT="1"/>
      <dgm:spPr/>
      <dgm:t>
        <a:bodyPr/>
        <a:lstStyle/>
        <a:p>
          <a:r>
            <a:rPr lang="en-ZA" sz="2000" b="1" dirty="0" smtClean="0"/>
            <a:t>1. Learning at the Glance</a:t>
          </a:r>
          <a:endParaRPr lang="en-ZA" sz="2000" b="1" dirty="0"/>
        </a:p>
      </dgm:t>
    </dgm:pt>
    <dgm:pt modelId="{248010DA-04A7-471D-A11C-59D0BCF32C2B}" type="parTrans" cxnId="{7FDEE490-8E75-4306-9BB8-49E0FCBC760E}">
      <dgm:prSet/>
      <dgm:spPr/>
      <dgm:t>
        <a:bodyPr/>
        <a:lstStyle/>
        <a:p>
          <a:endParaRPr lang="en-ZA"/>
        </a:p>
      </dgm:t>
    </dgm:pt>
    <dgm:pt modelId="{51045E97-12E3-4C21-8557-BAA6AE60AE6E}" type="sibTrans" cxnId="{7FDEE490-8E75-4306-9BB8-49E0FCBC760E}">
      <dgm:prSet/>
      <dgm:spPr/>
      <dgm:t>
        <a:bodyPr/>
        <a:lstStyle/>
        <a:p>
          <a:endParaRPr lang="en-ZA"/>
        </a:p>
      </dgm:t>
    </dgm:pt>
    <dgm:pt modelId="{F1A323A7-384C-4AE5-8FE3-6421EFC50091}">
      <dgm:prSet phldrT="[Text]" custT="1"/>
      <dgm:spPr/>
      <dgm:t>
        <a:bodyPr/>
        <a:lstStyle/>
        <a:p>
          <a:r>
            <a:rPr lang="en-ZA" sz="2000" b="1" dirty="0" smtClean="0"/>
            <a:t>3. Available Technologies at NUST</a:t>
          </a:r>
          <a:endParaRPr lang="en-ZA" sz="2000" b="1" dirty="0"/>
        </a:p>
      </dgm:t>
    </dgm:pt>
    <dgm:pt modelId="{F0B30FD4-BE88-4FC7-B18F-3C0502BED648}" type="parTrans" cxnId="{1153F55A-0B1B-4440-8D61-2ED138EA5624}">
      <dgm:prSet/>
      <dgm:spPr/>
      <dgm:t>
        <a:bodyPr/>
        <a:lstStyle/>
        <a:p>
          <a:endParaRPr lang="en-ZA"/>
        </a:p>
      </dgm:t>
    </dgm:pt>
    <dgm:pt modelId="{4D61ED5E-7E67-4653-849F-BBA58B0CD858}" type="sibTrans" cxnId="{1153F55A-0B1B-4440-8D61-2ED138EA5624}">
      <dgm:prSet/>
      <dgm:spPr/>
      <dgm:t>
        <a:bodyPr/>
        <a:lstStyle/>
        <a:p>
          <a:endParaRPr lang="en-ZA"/>
        </a:p>
      </dgm:t>
    </dgm:pt>
    <dgm:pt modelId="{C537AA03-E6CA-4990-9BC5-C53493A5FBAD}">
      <dgm:prSet phldrT="[Text]" custT="1"/>
      <dgm:spPr/>
      <dgm:t>
        <a:bodyPr/>
        <a:lstStyle/>
        <a:p>
          <a:r>
            <a:rPr lang="en-ZA" sz="2000" b="1" dirty="0" smtClean="0"/>
            <a:t>2. Technology Facilitating Learning</a:t>
          </a:r>
          <a:endParaRPr lang="en-ZA" sz="2000" b="1" dirty="0"/>
        </a:p>
      </dgm:t>
    </dgm:pt>
    <dgm:pt modelId="{B699B0FE-F9B7-46F1-9600-E6E4C9270FC8}" type="parTrans" cxnId="{0EC40EAA-8BDF-4C84-A3A8-95B669EE11AC}">
      <dgm:prSet/>
      <dgm:spPr/>
      <dgm:t>
        <a:bodyPr/>
        <a:lstStyle/>
        <a:p>
          <a:endParaRPr lang="en-ZA"/>
        </a:p>
      </dgm:t>
    </dgm:pt>
    <dgm:pt modelId="{047A2DAF-2861-4B68-B324-5DA8B35CC536}" type="sibTrans" cxnId="{0EC40EAA-8BDF-4C84-A3A8-95B669EE11AC}">
      <dgm:prSet/>
      <dgm:spPr/>
      <dgm:t>
        <a:bodyPr/>
        <a:lstStyle/>
        <a:p>
          <a:endParaRPr lang="en-ZA"/>
        </a:p>
      </dgm:t>
    </dgm:pt>
    <dgm:pt modelId="{8DAB951E-A197-41B7-B2C5-3B0E933DDCB2}" type="pres">
      <dgm:prSet presAssocID="{71B09B3D-BB98-4083-9EEC-2E36A2910144}" presName="cycle" presStyleCnt="0">
        <dgm:presLayoutVars>
          <dgm:dir/>
          <dgm:resizeHandles val="exact"/>
        </dgm:presLayoutVars>
      </dgm:prSet>
      <dgm:spPr/>
      <dgm:t>
        <a:bodyPr/>
        <a:lstStyle/>
        <a:p>
          <a:endParaRPr lang="en-ZA"/>
        </a:p>
      </dgm:t>
    </dgm:pt>
    <dgm:pt modelId="{27597201-F5CE-4CD4-B8D4-2BB60D4CF26E}" type="pres">
      <dgm:prSet presAssocID="{89AF9CDF-56F7-4719-BABD-7D223D129215}" presName="node" presStyleLbl="node1" presStyleIdx="0" presStyleCnt="3" custScaleX="237888" custScaleY="35639" custRadScaleRad="84945" custRadScaleInc="-48413">
        <dgm:presLayoutVars>
          <dgm:bulletEnabled val="1"/>
        </dgm:presLayoutVars>
      </dgm:prSet>
      <dgm:spPr/>
      <dgm:t>
        <a:bodyPr/>
        <a:lstStyle/>
        <a:p>
          <a:endParaRPr lang="en-ZA"/>
        </a:p>
      </dgm:t>
    </dgm:pt>
    <dgm:pt modelId="{0DF7024C-76D0-4F4A-9F61-651CF703DE83}" type="pres">
      <dgm:prSet presAssocID="{89AF9CDF-56F7-4719-BABD-7D223D129215}" presName="spNode" presStyleCnt="0"/>
      <dgm:spPr/>
    </dgm:pt>
    <dgm:pt modelId="{CFFE27DB-B1C6-497F-9FA7-B1108FF42B3F}" type="pres">
      <dgm:prSet presAssocID="{51045E97-12E3-4C21-8557-BAA6AE60AE6E}" presName="sibTrans" presStyleLbl="sibTrans1D1" presStyleIdx="0" presStyleCnt="3"/>
      <dgm:spPr/>
      <dgm:t>
        <a:bodyPr/>
        <a:lstStyle/>
        <a:p>
          <a:endParaRPr lang="en-ZA"/>
        </a:p>
      </dgm:t>
    </dgm:pt>
    <dgm:pt modelId="{5AE1C10D-9A63-439F-B384-D6EA59CDF320}" type="pres">
      <dgm:prSet presAssocID="{F1A323A7-384C-4AE5-8FE3-6421EFC50091}" presName="node" presStyleLbl="node1" presStyleIdx="1" presStyleCnt="3" custScaleX="159052" custScaleY="26767" custRadScaleRad="104637" custRadScaleInc="32241">
        <dgm:presLayoutVars>
          <dgm:bulletEnabled val="1"/>
        </dgm:presLayoutVars>
      </dgm:prSet>
      <dgm:spPr/>
      <dgm:t>
        <a:bodyPr/>
        <a:lstStyle/>
        <a:p>
          <a:endParaRPr lang="en-ZA"/>
        </a:p>
      </dgm:t>
    </dgm:pt>
    <dgm:pt modelId="{B27687F9-49CF-435D-A9F8-DC02252F596D}" type="pres">
      <dgm:prSet presAssocID="{F1A323A7-384C-4AE5-8FE3-6421EFC50091}" presName="spNode" presStyleCnt="0"/>
      <dgm:spPr/>
    </dgm:pt>
    <dgm:pt modelId="{E8CE0EE2-C791-41ED-B408-537E0DE0633E}" type="pres">
      <dgm:prSet presAssocID="{4D61ED5E-7E67-4653-849F-BBA58B0CD858}" presName="sibTrans" presStyleLbl="sibTrans1D1" presStyleIdx="1" presStyleCnt="3"/>
      <dgm:spPr/>
      <dgm:t>
        <a:bodyPr/>
        <a:lstStyle/>
        <a:p>
          <a:endParaRPr lang="en-ZA"/>
        </a:p>
      </dgm:t>
    </dgm:pt>
    <dgm:pt modelId="{5067FE4E-A538-4250-89C8-422BF87CFD3D}" type="pres">
      <dgm:prSet presAssocID="{C537AA03-E6CA-4990-9BC5-C53493A5FBAD}" presName="node" presStyleLbl="node1" presStyleIdx="2" presStyleCnt="3" custScaleX="216113" custScaleY="30679" custRadScaleRad="100997" custRadScaleInc="66705">
        <dgm:presLayoutVars>
          <dgm:bulletEnabled val="1"/>
        </dgm:presLayoutVars>
      </dgm:prSet>
      <dgm:spPr/>
      <dgm:t>
        <a:bodyPr/>
        <a:lstStyle/>
        <a:p>
          <a:endParaRPr lang="en-ZA"/>
        </a:p>
      </dgm:t>
    </dgm:pt>
    <dgm:pt modelId="{A2517116-3F14-4A8A-BD9F-AE4AFF304AED}" type="pres">
      <dgm:prSet presAssocID="{C537AA03-E6CA-4990-9BC5-C53493A5FBAD}" presName="spNode" presStyleCnt="0"/>
      <dgm:spPr/>
    </dgm:pt>
    <dgm:pt modelId="{F045EF71-AAE4-4D0A-AD05-68E59B9B2123}" type="pres">
      <dgm:prSet presAssocID="{047A2DAF-2861-4B68-B324-5DA8B35CC536}" presName="sibTrans" presStyleLbl="sibTrans1D1" presStyleIdx="2" presStyleCnt="3"/>
      <dgm:spPr/>
      <dgm:t>
        <a:bodyPr/>
        <a:lstStyle/>
        <a:p>
          <a:endParaRPr lang="en-ZA"/>
        </a:p>
      </dgm:t>
    </dgm:pt>
  </dgm:ptLst>
  <dgm:cxnLst>
    <dgm:cxn modelId="{2717D280-4E96-4561-BAE2-0095C31A710C}" type="presOf" srcId="{F1A323A7-384C-4AE5-8FE3-6421EFC50091}" destId="{5AE1C10D-9A63-439F-B384-D6EA59CDF320}" srcOrd="0" destOrd="0" presId="urn:microsoft.com/office/officeart/2005/8/layout/cycle6"/>
    <dgm:cxn modelId="{1153F55A-0B1B-4440-8D61-2ED138EA5624}" srcId="{71B09B3D-BB98-4083-9EEC-2E36A2910144}" destId="{F1A323A7-384C-4AE5-8FE3-6421EFC50091}" srcOrd="1" destOrd="0" parTransId="{F0B30FD4-BE88-4FC7-B18F-3C0502BED648}" sibTransId="{4D61ED5E-7E67-4653-849F-BBA58B0CD858}"/>
    <dgm:cxn modelId="{9142E8D4-9BAF-4399-A315-B61088D21751}" type="presOf" srcId="{51045E97-12E3-4C21-8557-BAA6AE60AE6E}" destId="{CFFE27DB-B1C6-497F-9FA7-B1108FF42B3F}" srcOrd="0" destOrd="0" presId="urn:microsoft.com/office/officeart/2005/8/layout/cycle6"/>
    <dgm:cxn modelId="{052E57DB-29B8-4940-ACBE-E6DFBE1E82CB}" type="presOf" srcId="{4D61ED5E-7E67-4653-849F-BBA58B0CD858}" destId="{E8CE0EE2-C791-41ED-B408-537E0DE0633E}" srcOrd="0" destOrd="0" presId="urn:microsoft.com/office/officeart/2005/8/layout/cycle6"/>
    <dgm:cxn modelId="{D1259626-0810-4F07-B6DC-C1463A20C68A}" type="presOf" srcId="{047A2DAF-2861-4B68-B324-5DA8B35CC536}" destId="{F045EF71-AAE4-4D0A-AD05-68E59B9B2123}" srcOrd="0" destOrd="0" presId="urn:microsoft.com/office/officeart/2005/8/layout/cycle6"/>
    <dgm:cxn modelId="{ACD2BC76-0619-4F30-A4AD-DF1FD7B35FE8}" type="presOf" srcId="{C537AA03-E6CA-4990-9BC5-C53493A5FBAD}" destId="{5067FE4E-A538-4250-89C8-422BF87CFD3D}" srcOrd="0" destOrd="0" presId="urn:microsoft.com/office/officeart/2005/8/layout/cycle6"/>
    <dgm:cxn modelId="{BECD1522-AF59-49C4-B25B-BAE5A8B8D3AA}" type="presOf" srcId="{89AF9CDF-56F7-4719-BABD-7D223D129215}" destId="{27597201-F5CE-4CD4-B8D4-2BB60D4CF26E}" srcOrd="0" destOrd="0" presId="urn:microsoft.com/office/officeart/2005/8/layout/cycle6"/>
    <dgm:cxn modelId="{C667C685-D887-43CC-A303-715E98FE84AC}" type="presOf" srcId="{71B09B3D-BB98-4083-9EEC-2E36A2910144}" destId="{8DAB951E-A197-41B7-B2C5-3B0E933DDCB2}" srcOrd="0" destOrd="0" presId="urn:microsoft.com/office/officeart/2005/8/layout/cycle6"/>
    <dgm:cxn modelId="{7FDEE490-8E75-4306-9BB8-49E0FCBC760E}" srcId="{71B09B3D-BB98-4083-9EEC-2E36A2910144}" destId="{89AF9CDF-56F7-4719-BABD-7D223D129215}" srcOrd="0" destOrd="0" parTransId="{248010DA-04A7-471D-A11C-59D0BCF32C2B}" sibTransId="{51045E97-12E3-4C21-8557-BAA6AE60AE6E}"/>
    <dgm:cxn modelId="{0EC40EAA-8BDF-4C84-A3A8-95B669EE11AC}" srcId="{71B09B3D-BB98-4083-9EEC-2E36A2910144}" destId="{C537AA03-E6CA-4990-9BC5-C53493A5FBAD}" srcOrd="2" destOrd="0" parTransId="{B699B0FE-F9B7-46F1-9600-E6E4C9270FC8}" sibTransId="{047A2DAF-2861-4B68-B324-5DA8B35CC536}"/>
    <dgm:cxn modelId="{4A4EF0B5-9AA3-4E29-A2D8-9CC49CCBD6B8}" type="presParOf" srcId="{8DAB951E-A197-41B7-B2C5-3B0E933DDCB2}" destId="{27597201-F5CE-4CD4-B8D4-2BB60D4CF26E}" srcOrd="0" destOrd="0" presId="urn:microsoft.com/office/officeart/2005/8/layout/cycle6"/>
    <dgm:cxn modelId="{1504ACCB-A520-42AC-8F2D-5BF24801AB80}" type="presParOf" srcId="{8DAB951E-A197-41B7-B2C5-3B0E933DDCB2}" destId="{0DF7024C-76D0-4F4A-9F61-651CF703DE83}" srcOrd="1" destOrd="0" presId="urn:microsoft.com/office/officeart/2005/8/layout/cycle6"/>
    <dgm:cxn modelId="{F1E791F1-BAB3-42DE-8285-360382BB9953}" type="presParOf" srcId="{8DAB951E-A197-41B7-B2C5-3B0E933DDCB2}" destId="{CFFE27DB-B1C6-497F-9FA7-B1108FF42B3F}" srcOrd="2" destOrd="0" presId="urn:microsoft.com/office/officeart/2005/8/layout/cycle6"/>
    <dgm:cxn modelId="{1B23CEA0-6A5F-4670-BD66-635E152AFE8F}" type="presParOf" srcId="{8DAB951E-A197-41B7-B2C5-3B0E933DDCB2}" destId="{5AE1C10D-9A63-439F-B384-D6EA59CDF320}" srcOrd="3" destOrd="0" presId="urn:microsoft.com/office/officeart/2005/8/layout/cycle6"/>
    <dgm:cxn modelId="{D7E7C2F3-1987-4EB9-A5E6-84DDD97CD55F}" type="presParOf" srcId="{8DAB951E-A197-41B7-B2C5-3B0E933DDCB2}" destId="{B27687F9-49CF-435D-A9F8-DC02252F596D}" srcOrd="4" destOrd="0" presId="urn:microsoft.com/office/officeart/2005/8/layout/cycle6"/>
    <dgm:cxn modelId="{A4D4657C-6300-4D75-9347-52AC8B358152}" type="presParOf" srcId="{8DAB951E-A197-41B7-B2C5-3B0E933DDCB2}" destId="{E8CE0EE2-C791-41ED-B408-537E0DE0633E}" srcOrd="5" destOrd="0" presId="urn:microsoft.com/office/officeart/2005/8/layout/cycle6"/>
    <dgm:cxn modelId="{063E3848-9EE0-4444-B06B-221D1B891B97}" type="presParOf" srcId="{8DAB951E-A197-41B7-B2C5-3B0E933DDCB2}" destId="{5067FE4E-A538-4250-89C8-422BF87CFD3D}" srcOrd="6" destOrd="0" presId="urn:microsoft.com/office/officeart/2005/8/layout/cycle6"/>
    <dgm:cxn modelId="{2634A1FF-888D-4C48-9A54-597AF21FC9A6}" type="presParOf" srcId="{8DAB951E-A197-41B7-B2C5-3B0E933DDCB2}" destId="{A2517116-3F14-4A8A-BD9F-AE4AFF304AED}" srcOrd="7" destOrd="0" presId="urn:microsoft.com/office/officeart/2005/8/layout/cycle6"/>
    <dgm:cxn modelId="{597CD9B4-C90D-4A6F-BD76-983F0E2DD927}" type="presParOf" srcId="{8DAB951E-A197-41B7-B2C5-3B0E933DDCB2}" destId="{F045EF71-AAE4-4D0A-AD05-68E59B9B2123}" srcOrd="8"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597201-F5CE-4CD4-B8D4-2BB60D4CF26E}">
      <dsp:nvSpPr>
        <dsp:cNvPr id="0" name=""/>
        <dsp:cNvSpPr/>
      </dsp:nvSpPr>
      <dsp:spPr>
        <a:xfrm>
          <a:off x="1315081" y="699564"/>
          <a:ext cx="6001050" cy="5843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ZA" sz="2000" b="1" kern="1200" dirty="0" smtClean="0"/>
            <a:t>1. Learning at the Glance</a:t>
          </a:r>
          <a:endParaRPr lang="en-ZA" sz="2000" b="1" kern="1200" dirty="0"/>
        </a:p>
      </dsp:txBody>
      <dsp:txXfrm>
        <a:off x="1343608" y="728091"/>
        <a:ext cx="5943996" cy="527323"/>
      </dsp:txXfrm>
    </dsp:sp>
    <dsp:sp modelId="{CFFE27DB-B1C6-497F-9FA7-B1108FF42B3F}">
      <dsp:nvSpPr>
        <dsp:cNvPr id="0" name=""/>
        <dsp:cNvSpPr/>
      </dsp:nvSpPr>
      <dsp:spPr>
        <a:xfrm>
          <a:off x="2170345" y="1278103"/>
          <a:ext cx="4375751" cy="4375751"/>
        </a:xfrm>
        <a:custGeom>
          <a:avLst/>
          <a:gdLst/>
          <a:ahLst/>
          <a:cxnLst/>
          <a:rect l="0" t="0" r="0" b="0"/>
          <a:pathLst>
            <a:path>
              <a:moveTo>
                <a:pt x="2381555" y="8589"/>
              </a:moveTo>
              <a:arcTo wR="2187875" hR="2187875" stAng="16504723" swAng="602613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AE1C10D-9A63-439F-B384-D6EA59CDF320}">
      <dsp:nvSpPr>
        <dsp:cNvPr id="0" name=""/>
        <dsp:cNvSpPr/>
      </dsp:nvSpPr>
      <dsp:spPr>
        <a:xfrm>
          <a:off x="4602836" y="4083935"/>
          <a:ext cx="4012304" cy="4389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ZA" sz="2000" b="1" kern="1200" dirty="0" smtClean="0"/>
            <a:t>3. Available Technologies at NUST</a:t>
          </a:r>
          <a:endParaRPr lang="en-ZA" sz="2000" b="1" kern="1200" dirty="0"/>
        </a:p>
      </dsp:txBody>
      <dsp:txXfrm>
        <a:off x="4624261" y="4105360"/>
        <a:ext cx="3969454" cy="396052"/>
      </dsp:txXfrm>
    </dsp:sp>
    <dsp:sp modelId="{E8CE0EE2-C791-41ED-B408-537E0DE0633E}">
      <dsp:nvSpPr>
        <dsp:cNvPr id="0" name=""/>
        <dsp:cNvSpPr/>
      </dsp:nvSpPr>
      <dsp:spPr>
        <a:xfrm>
          <a:off x="2741301" y="692286"/>
          <a:ext cx="4375751" cy="4375751"/>
        </a:xfrm>
        <a:custGeom>
          <a:avLst/>
          <a:gdLst/>
          <a:ahLst/>
          <a:cxnLst/>
          <a:rect l="0" t="0" r="0" b="0"/>
          <a:pathLst>
            <a:path>
              <a:moveTo>
                <a:pt x="3603652" y="3855920"/>
              </a:moveTo>
              <a:arcTo wR="2187875" hR="2187875" stAng="2980595" swAng="737369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067FE4E-A538-4250-89C8-422BF87CFD3D}">
      <dsp:nvSpPr>
        <dsp:cNvPr id="0" name=""/>
        <dsp:cNvSpPr/>
      </dsp:nvSpPr>
      <dsp:spPr>
        <a:xfrm>
          <a:off x="2" y="2621466"/>
          <a:ext cx="5451745" cy="5030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ZA" sz="2000" b="1" kern="1200" dirty="0" smtClean="0"/>
            <a:t>2. Technology Facilitating Learning</a:t>
          </a:r>
          <a:endParaRPr lang="en-ZA" sz="2000" b="1" kern="1200" dirty="0"/>
        </a:p>
      </dsp:txBody>
      <dsp:txXfrm>
        <a:off x="24559" y="2646023"/>
        <a:ext cx="5402631" cy="453933"/>
      </dsp:txXfrm>
    </dsp:sp>
    <dsp:sp modelId="{F045EF71-AAE4-4D0A-AD05-68E59B9B2123}">
      <dsp:nvSpPr>
        <dsp:cNvPr id="0" name=""/>
        <dsp:cNvSpPr/>
      </dsp:nvSpPr>
      <dsp:spPr>
        <a:xfrm>
          <a:off x="2847139" y="1058978"/>
          <a:ext cx="4375751" cy="4375751"/>
        </a:xfrm>
        <a:custGeom>
          <a:avLst/>
          <a:gdLst/>
          <a:ahLst/>
          <a:cxnLst/>
          <a:rect l="0" t="0" r="0" b="0"/>
          <a:pathLst>
            <a:path>
              <a:moveTo>
                <a:pt x="96358" y="1545727"/>
              </a:moveTo>
              <a:arcTo wR="2187875" hR="2187875" stAng="11824068" swAng="277578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0CFDAE43-9F7D-4832-A2D4-51BF2F26535E}" type="datetimeFigureOut">
              <a:rPr lang="en-ZA" smtClean="0"/>
              <a:t>2016/05/08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2EBA97E-99B7-437F-A430-395D806BBD87}" type="slidenum">
              <a:rPr lang="en-ZA" smtClean="0"/>
              <a:t>‹#›</a:t>
            </a:fld>
            <a:endParaRPr lang="en-ZA"/>
          </a:p>
        </p:txBody>
      </p:sp>
    </p:spTree>
    <p:extLst>
      <p:ext uri="{BB962C8B-B14F-4D97-AF65-F5344CB8AC3E}">
        <p14:creationId xmlns:p14="http://schemas.microsoft.com/office/powerpoint/2010/main" val="143037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CFDAE43-9F7D-4832-A2D4-51BF2F26535E}" type="datetimeFigureOut">
              <a:rPr lang="en-ZA" smtClean="0"/>
              <a:t>2016/05/08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2EBA97E-99B7-437F-A430-395D806BBD87}" type="slidenum">
              <a:rPr lang="en-ZA" smtClean="0"/>
              <a:t>‹#›</a:t>
            </a:fld>
            <a:endParaRPr lang="en-ZA"/>
          </a:p>
        </p:txBody>
      </p:sp>
    </p:spTree>
    <p:extLst>
      <p:ext uri="{BB962C8B-B14F-4D97-AF65-F5344CB8AC3E}">
        <p14:creationId xmlns:p14="http://schemas.microsoft.com/office/powerpoint/2010/main" val="368640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CFDAE43-9F7D-4832-A2D4-51BF2F26535E}" type="datetimeFigureOut">
              <a:rPr lang="en-ZA" smtClean="0"/>
              <a:t>2016/05/08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2EBA97E-99B7-437F-A430-395D806BBD87}" type="slidenum">
              <a:rPr lang="en-ZA" smtClean="0"/>
              <a:t>‹#›</a:t>
            </a:fld>
            <a:endParaRPr lang="en-ZA"/>
          </a:p>
        </p:txBody>
      </p:sp>
    </p:spTree>
    <p:extLst>
      <p:ext uri="{BB962C8B-B14F-4D97-AF65-F5344CB8AC3E}">
        <p14:creationId xmlns:p14="http://schemas.microsoft.com/office/powerpoint/2010/main" val="2219175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CFDAE43-9F7D-4832-A2D4-51BF2F26535E}" type="datetimeFigureOut">
              <a:rPr lang="en-ZA" smtClean="0"/>
              <a:t>2016/05/08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2EBA97E-99B7-437F-A430-395D806BBD87}" type="slidenum">
              <a:rPr lang="en-ZA" smtClean="0"/>
              <a:t>‹#›</a:t>
            </a:fld>
            <a:endParaRPr lang="en-ZA"/>
          </a:p>
        </p:txBody>
      </p:sp>
    </p:spTree>
    <p:extLst>
      <p:ext uri="{BB962C8B-B14F-4D97-AF65-F5344CB8AC3E}">
        <p14:creationId xmlns:p14="http://schemas.microsoft.com/office/powerpoint/2010/main" val="352365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FDAE43-9F7D-4832-A2D4-51BF2F26535E}" type="datetimeFigureOut">
              <a:rPr lang="en-ZA" smtClean="0"/>
              <a:t>2016/05/08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2EBA97E-99B7-437F-A430-395D806BBD87}" type="slidenum">
              <a:rPr lang="en-ZA" smtClean="0"/>
              <a:t>‹#›</a:t>
            </a:fld>
            <a:endParaRPr lang="en-ZA"/>
          </a:p>
        </p:txBody>
      </p:sp>
    </p:spTree>
    <p:extLst>
      <p:ext uri="{BB962C8B-B14F-4D97-AF65-F5344CB8AC3E}">
        <p14:creationId xmlns:p14="http://schemas.microsoft.com/office/powerpoint/2010/main" val="126867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0CFDAE43-9F7D-4832-A2D4-51BF2F26535E}" type="datetimeFigureOut">
              <a:rPr lang="en-ZA" smtClean="0"/>
              <a:t>2016/05/08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F2EBA97E-99B7-437F-A430-395D806BBD87}" type="slidenum">
              <a:rPr lang="en-ZA" smtClean="0"/>
              <a:t>‹#›</a:t>
            </a:fld>
            <a:endParaRPr lang="en-ZA"/>
          </a:p>
        </p:txBody>
      </p:sp>
    </p:spTree>
    <p:extLst>
      <p:ext uri="{BB962C8B-B14F-4D97-AF65-F5344CB8AC3E}">
        <p14:creationId xmlns:p14="http://schemas.microsoft.com/office/powerpoint/2010/main" val="2556571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0CFDAE43-9F7D-4832-A2D4-51BF2F26535E}" type="datetimeFigureOut">
              <a:rPr lang="en-ZA" smtClean="0"/>
              <a:t>2016/05/08</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F2EBA97E-99B7-437F-A430-395D806BBD87}" type="slidenum">
              <a:rPr lang="en-ZA" smtClean="0"/>
              <a:t>‹#›</a:t>
            </a:fld>
            <a:endParaRPr lang="en-ZA"/>
          </a:p>
        </p:txBody>
      </p:sp>
    </p:spTree>
    <p:extLst>
      <p:ext uri="{BB962C8B-B14F-4D97-AF65-F5344CB8AC3E}">
        <p14:creationId xmlns:p14="http://schemas.microsoft.com/office/powerpoint/2010/main" val="2585784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0CFDAE43-9F7D-4832-A2D4-51BF2F26535E}" type="datetimeFigureOut">
              <a:rPr lang="en-ZA" smtClean="0"/>
              <a:t>2016/05/08</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F2EBA97E-99B7-437F-A430-395D806BBD87}" type="slidenum">
              <a:rPr lang="en-ZA" smtClean="0"/>
              <a:t>‹#›</a:t>
            </a:fld>
            <a:endParaRPr lang="en-ZA"/>
          </a:p>
        </p:txBody>
      </p:sp>
    </p:spTree>
    <p:extLst>
      <p:ext uri="{BB962C8B-B14F-4D97-AF65-F5344CB8AC3E}">
        <p14:creationId xmlns:p14="http://schemas.microsoft.com/office/powerpoint/2010/main" val="3057299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FDAE43-9F7D-4832-A2D4-51BF2F26535E}" type="datetimeFigureOut">
              <a:rPr lang="en-ZA" smtClean="0"/>
              <a:t>2016/05/08</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F2EBA97E-99B7-437F-A430-395D806BBD87}" type="slidenum">
              <a:rPr lang="en-ZA" smtClean="0"/>
              <a:t>‹#›</a:t>
            </a:fld>
            <a:endParaRPr lang="en-ZA"/>
          </a:p>
        </p:txBody>
      </p:sp>
    </p:spTree>
    <p:extLst>
      <p:ext uri="{BB962C8B-B14F-4D97-AF65-F5344CB8AC3E}">
        <p14:creationId xmlns:p14="http://schemas.microsoft.com/office/powerpoint/2010/main" val="2091547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FDAE43-9F7D-4832-A2D4-51BF2F26535E}" type="datetimeFigureOut">
              <a:rPr lang="en-ZA" smtClean="0"/>
              <a:t>2016/05/08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F2EBA97E-99B7-437F-A430-395D806BBD87}" type="slidenum">
              <a:rPr lang="en-ZA" smtClean="0"/>
              <a:t>‹#›</a:t>
            </a:fld>
            <a:endParaRPr lang="en-ZA"/>
          </a:p>
        </p:txBody>
      </p:sp>
    </p:spTree>
    <p:extLst>
      <p:ext uri="{BB962C8B-B14F-4D97-AF65-F5344CB8AC3E}">
        <p14:creationId xmlns:p14="http://schemas.microsoft.com/office/powerpoint/2010/main" val="3150058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FDAE43-9F7D-4832-A2D4-51BF2F26535E}" type="datetimeFigureOut">
              <a:rPr lang="en-ZA" smtClean="0"/>
              <a:t>2016/05/08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F2EBA97E-99B7-437F-A430-395D806BBD87}" type="slidenum">
              <a:rPr lang="en-ZA" smtClean="0"/>
              <a:t>‹#›</a:t>
            </a:fld>
            <a:endParaRPr lang="en-ZA"/>
          </a:p>
        </p:txBody>
      </p:sp>
    </p:spTree>
    <p:extLst>
      <p:ext uri="{BB962C8B-B14F-4D97-AF65-F5344CB8AC3E}">
        <p14:creationId xmlns:p14="http://schemas.microsoft.com/office/powerpoint/2010/main" val="272749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FDAE43-9F7D-4832-A2D4-51BF2F26535E}" type="datetimeFigureOut">
              <a:rPr lang="en-ZA" smtClean="0"/>
              <a:t>2016/05/08</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EBA97E-99B7-437F-A430-395D806BBD87}" type="slidenum">
              <a:rPr lang="en-ZA" smtClean="0"/>
              <a:t>‹#›</a:t>
            </a:fld>
            <a:endParaRPr lang="en-ZA"/>
          </a:p>
        </p:txBody>
      </p:sp>
    </p:spTree>
    <p:extLst>
      <p:ext uri="{BB962C8B-B14F-4D97-AF65-F5344CB8AC3E}">
        <p14:creationId xmlns:p14="http://schemas.microsoft.com/office/powerpoint/2010/main" val="3313367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0" y="1714488"/>
            <a:ext cx="9144000" cy="1754326"/>
          </a:xfrm>
          <a:prstGeom prst="rect">
            <a:avLst/>
          </a:prstGeom>
          <a:noFill/>
        </p:spPr>
        <p:txBody>
          <a:bodyPr wrap="square" rtlCol="0">
            <a:spAutoFit/>
          </a:bodyPr>
          <a:lstStyle/>
          <a:p>
            <a:pPr algn="ctr"/>
            <a:r>
              <a:rPr lang="en-ZA" sz="3600" b="1" dirty="0">
                <a:solidFill>
                  <a:schemeClr val="bg1"/>
                </a:solidFill>
              </a:rPr>
              <a:t>Integration of technologies in Teaching, Learning and Assessment (TLA) to promote innovative pedagogies</a:t>
            </a:r>
            <a:r>
              <a:rPr lang="en-US" sz="3600" b="1" dirty="0" smtClean="0">
                <a:solidFill>
                  <a:schemeClr val="bg1"/>
                </a:solidFill>
              </a:rPr>
              <a:t> </a:t>
            </a:r>
            <a:endParaRPr lang="en-ZA" sz="3600" b="1" dirty="0">
              <a:solidFill>
                <a:schemeClr val="bg1"/>
              </a:solidFill>
            </a:endParaRPr>
          </a:p>
        </p:txBody>
      </p:sp>
      <p:sp>
        <p:nvSpPr>
          <p:cNvPr id="7" name="TextBox 6"/>
          <p:cNvSpPr txBox="1"/>
          <p:nvPr/>
        </p:nvSpPr>
        <p:spPr>
          <a:xfrm>
            <a:off x="616662" y="5301208"/>
            <a:ext cx="6357982" cy="923330"/>
          </a:xfrm>
          <a:prstGeom prst="rect">
            <a:avLst/>
          </a:prstGeom>
          <a:noFill/>
        </p:spPr>
        <p:txBody>
          <a:bodyPr wrap="square" rtlCol="0">
            <a:spAutoFit/>
          </a:bodyPr>
          <a:lstStyle/>
          <a:p>
            <a:r>
              <a:rPr lang="en-ZA" b="1" dirty="0" smtClean="0">
                <a:solidFill>
                  <a:schemeClr val="bg1"/>
                </a:solidFill>
              </a:rPr>
              <a:t>By   Maurice Nkusi</a:t>
            </a:r>
          </a:p>
          <a:p>
            <a:r>
              <a:rPr lang="en-ZA" b="1" dirty="0" smtClean="0">
                <a:solidFill>
                  <a:schemeClr val="bg1"/>
                </a:solidFill>
              </a:rPr>
              <a:t>       Acting Director: Teaching and Learning Unit</a:t>
            </a:r>
          </a:p>
          <a:p>
            <a:r>
              <a:rPr lang="en-ZA" b="1" dirty="0" smtClean="0">
                <a:solidFill>
                  <a:schemeClr val="bg1"/>
                </a:solidFill>
              </a:rPr>
              <a:t>       E-mail: mnkusi@nust.na</a:t>
            </a:r>
          </a:p>
        </p:txBody>
      </p:sp>
    </p:spTree>
    <p:extLst>
      <p:ext uri="{BB962C8B-B14F-4D97-AF65-F5344CB8AC3E}">
        <p14:creationId xmlns:p14="http://schemas.microsoft.com/office/powerpoint/2010/main" val="11295910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0" y="764780"/>
            <a:ext cx="9144000" cy="523220"/>
          </a:xfrm>
          <a:prstGeom prst="rect">
            <a:avLst/>
          </a:prstGeom>
          <a:noFill/>
        </p:spPr>
        <p:txBody>
          <a:bodyPr wrap="square" rtlCol="0">
            <a:spAutoFit/>
          </a:bodyPr>
          <a:lstStyle/>
          <a:p>
            <a:r>
              <a:rPr lang="en-ZA" sz="2800" b="1" dirty="0" smtClean="0">
                <a:solidFill>
                  <a:srgbClr val="FFFF00"/>
                </a:solidFill>
              </a:rPr>
              <a:t>Strategic Questioning Leading to Reflective Thinking   </a:t>
            </a:r>
            <a:r>
              <a:rPr lang="en-ZA" sz="2000" b="1" dirty="0" smtClean="0">
                <a:solidFill>
                  <a:srgbClr val="FF0000"/>
                </a:solidFill>
              </a:rPr>
              <a:t>cont.</a:t>
            </a:r>
            <a:endParaRPr lang="en-ZA" sz="2000" b="1" dirty="0">
              <a:solidFill>
                <a:srgbClr val="FF0000"/>
              </a:solidFill>
            </a:endParaRPr>
          </a:p>
        </p:txBody>
      </p:sp>
      <p:sp>
        <p:nvSpPr>
          <p:cNvPr id="4" name="TextBox 3"/>
          <p:cNvSpPr txBox="1"/>
          <p:nvPr/>
        </p:nvSpPr>
        <p:spPr>
          <a:xfrm>
            <a:off x="19930" y="1412776"/>
            <a:ext cx="9144000" cy="1200329"/>
          </a:xfrm>
          <a:prstGeom prst="rect">
            <a:avLst/>
          </a:prstGeom>
          <a:noFill/>
        </p:spPr>
        <p:txBody>
          <a:bodyPr wrap="square" rtlCol="0">
            <a:spAutoFit/>
          </a:bodyPr>
          <a:lstStyle/>
          <a:p>
            <a:pPr marL="285750" indent="-285750">
              <a:buFont typeface="Arial" panose="020B0604020202020204" pitchFamily="34" charset="0"/>
              <a:buChar char="•"/>
            </a:pPr>
            <a:r>
              <a:rPr lang="en-ZA" sz="2400" dirty="0">
                <a:solidFill>
                  <a:schemeClr val="bg1"/>
                </a:solidFill>
              </a:rPr>
              <a:t>Lessons, units, and topics are more motivating when they begin with a question </a:t>
            </a:r>
            <a:r>
              <a:rPr lang="en-ZA" sz="2400" dirty="0" smtClean="0">
                <a:solidFill>
                  <a:schemeClr val="bg1"/>
                </a:solidFill>
              </a:rPr>
              <a:t>that challenges students and instil them to be curious and want answers.  </a:t>
            </a:r>
          </a:p>
        </p:txBody>
      </p:sp>
      <p:sp>
        <p:nvSpPr>
          <p:cNvPr id="5" name="TextBox 4"/>
          <p:cNvSpPr txBox="1"/>
          <p:nvPr/>
        </p:nvSpPr>
        <p:spPr>
          <a:xfrm>
            <a:off x="19930" y="2878531"/>
            <a:ext cx="9144000" cy="1200329"/>
          </a:xfrm>
          <a:prstGeom prst="rect">
            <a:avLst/>
          </a:prstGeom>
          <a:noFill/>
        </p:spPr>
        <p:txBody>
          <a:bodyPr wrap="square" rtlCol="0">
            <a:spAutoFit/>
          </a:bodyPr>
          <a:lstStyle/>
          <a:p>
            <a:pPr marL="285750" indent="-285750">
              <a:buFont typeface="Arial" panose="020B0604020202020204" pitchFamily="34" charset="0"/>
              <a:buChar char="•"/>
            </a:pPr>
            <a:r>
              <a:rPr lang="en-ZA" sz="2400" dirty="0">
                <a:solidFill>
                  <a:schemeClr val="bg1"/>
                </a:solidFill>
              </a:rPr>
              <a:t>Not only do great questions generate interest, they also answer the question that so many students wonder about: "Why do I have to learn this?" </a:t>
            </a:r>
          </a:p>
        </p:txBody>
      </p:sp>
      <p:sp>
        <p:nvSpPr>
          <p:cNvPr id="6" name="TextBox 5"/>
          <p:cNvSpPr txBox="1"/>
          <p:nvPr/>
        </p:nvSpPr>
        <p:spPr>
          <a:xfrm>
            <a:off x="107504" y="4221088"/>
            <a:ext cx="8856984" cy="1200329"/>
          </a:xfrm>
          <a:prstGeom prst="rect">
            <a:avLst/>
          </a:prstGeom>
          <a:noFill/>
        </p:spPr>
        <p:txBody>
          <a:bodyPr wrap="square" rtlCol="0">
            <a:spAutoFit/>
          </a:bodyPr>
          <a:lstStyle/>
          <a:p>
            <a:pPr marL="285750" indent="-285750">
              <a:buFont typeface="Arial" panose="020B0604020202020204" pitchFamily="34" charset="0"/>
              <a:buChar char="•"/>
            </a:pPr>
            <a:r>
              <a:rPr lang="en-ZA" sz="2400" dirty="0">
                <a:solidFill>
                  <a:schemeClr val="bg1"/>
                </a:solidFill>
              </a:rPr>
              <a:t>Finally, great questions increase cognitive organization of the content by framing it into a meaningful answer to the opening question</a:t>
            </a:r>
            <a:r>
              <a:rPr lang="en-ZA" sz="2400" dirty="0" smtClean="0">
                <a:solidFill>
                  <a:schemeClr val="bg1"/>
                </a:solidFill>
              </a:rPr>
              <a:t>.</a:t>
            </a:r>
            <a:endParaRPr lang="en-ZA" sz="2400" dirty="0">
              <a:solidFill>
                <a:schemeClr val="bg1"/>
              </a:solidFill>
            </a:endParaRPr>
          </a:p>
        </p:txBody>
      </p:sp>
      <p:sp>
        <p:nvSpPr>
          <p:cNvPr id="7" name="TextBox 6"/>
          <p:cNvSpPr txBox="1"/>
          <p:nvPr/>
        </p:nvSpPr>
        <p:spPr>
          <a:xfrm>
            <a:off x="150852" y="5589240"/>
            <a:ext cx="8712968" cy="830997"/>
          </a:xfrm>
          <a:prstGeom prst="rect">
            <a:avLst/>
          </a:prstGeom>
          <a:noFill/>
        </p:spPr>
        <p:txBody>
          <a:bodyPr wrap="square" rtlCol="0">
            <a:spAutoFit/>
          </a:bodyPr>
          <a:lstStyle/>
          <a:p>
            <a:pPr marL="342900" indent="-342900">
              <a:buFont typeface="Arial" panose="020B0604020202020204" pitchFamily="34" charset="0"/>
              <a:buChar char="•"/>
            </a:pPr>
            <a:r>
              <a:rPr lang="en-ZA" sz="2400" dirty="0">
                <a:solidFill>
                  <a:schemeClr val="bg1"/>
                </a:solidFill>
              </a:rPr>
              <a:t>Doing so, introducing student to critical and creative thinking become more relevant from the start</a:t>
            </a:r>
            <a:r>
              <a:rPr lang="en-ZA" sz="2400" dirty="0" smtClean="0">
                <a:solidFill>
                  <a:schemeClr val="bg1"/>
                </a:solidFill>
              </a:rPr>
              <a:t>.</a:t>
            </a:r>
            <a:endParaRPr lang="en-ZA" sz="2400" dirty="0">
              <a:solidFill>
                <a:schemeClr val="bg1"/>
              </a:solidFill>
            </a:endParaRPr>
          </a:p>
        </p:txBody>
      </p:sp>
    </p:spTree>
    <p:extLst>
      <p:ext uri="{BB962C8B-B14F-4D97-AF65-F5344CB8AC3E}">
        <p14:creationId xmlns:p14="http://schemas.microsoft.com/office/powerpoint/2010/main" val="268671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0" y="764780"/>
            <a:ext cx="9144000" cy="523220"/>
          </a:xfrm>
          <a:prstGeom prst="rect">
            <a:avLst/>
          </a:prstGeom>
          <a:noFill/>
        </p:spPr>
        <p:txBody>
          <a:bodyPr wrap="square" rtlCol="0">
            <a:spAutoFit/>
          </a:bodyPr>
          <a:lstStyle/>
          <a:p>
            <a:r>
              <a:rPr lang="en-ZA" sz="2800" b="1" dirty="0" smtClean="0">
                <a:solidFill>
                  <a:srgbClr val="FFFF00"/>
                </a:solidFill>
              </a:rPr>
              <a:t>Strategic Questioning Leading to Reflective Thinking   </a:t>
            </a:r>
            <a:r>
              <a:rPr lang="en-ZA" sz="2000" b="1" dirty="0" smtClean="0">
                <a:solidFill>
                  <a:srgbClr val="FF0000"/>
                </a:solidFill>
              </a:rPr>
              <a:t>cont.</a:t>
            </a:r>
            <a:endParaRPr lang="en-ZA" sz="2000" b="1" dirty="0">
              <a:solidFill>
                <a:srgbClr val="FF0000"/>
              </a:solidFill>
            </a:endParaRPr>
          </a:p>
        </p:txBody>
      </p:sp>
      <p:sp>
        <p:nvSpPr>
          <p:cNvPr id="4" name="TextBox 3"/>
          <p:cNvSpPr txBox="1"/>
          <p:nvPr/>
        </p:nvSpPr>
        <p:spPr>
          <a:xfrm>
            <a:off x="179512" y="1314665"/>
            <a:ext cx="8640960" cy="523220"/>
          </a:xfrm>
          <a:prstGeom prst="rect">
            <a:avLst/>
          </a:prstGeom>
          <a:noFill/>
        </p:spPr>
        <p:txBody>
          <a:bodyPr wrap="square" rtlCol="0">
            <a:spAutoFit/>
          </a:bodyPr>
          <a:lstStyle/>
          <a:p>
            <a:r>
              <a:rPr lang="en-ZA" sz="2800" b="1" dirty="0" smtClean="0">
                <a:solidFill>
                  <a:schemeClr val="bg1"/>
                </a:solidFill>
              </a:rPr>
              <a:t>What is Reflective Thinking?</a:t>
            </a:r>
            <a:endParaRPr lang="en-ZA" sz="2800" b="1" dirty="0">
              <a:solidFill>
                <a:schemeClr val="bg1"/>
              </a:solidFill>
            </a:endParaRPr>
          </a:p>
        </p:txBody>
      </p:sp>
      <p:sp>
        <p:nvSpPr>
          <p:cNvPr id="5" name="TextBox 4"/>
          <p:cNvSpPr txBox="1"/>
          <p:nvPr/>
        </p:nvSpPr>
        <p:spPr>
          <a:xfrm>
            <a:off x="179512" y="2027179"/>
            <a:ext cx="8856984" cy="1200329"/>
          </a:xfrm>
          <a:prstGeom prst="rect">
            <a:avLst/>
          </a:prstGeom>
          <a:noFill/>
        </p:spPr>
        <p:txBody>
          <a:bodyPr wrap="square" rtlCol="0">
            <a:spAutoFit/>
          </a:bodyPr>
          <a:lstStyle/>
          <a:p>
            <a:pPr marL="342900" indent="-342900" algn="just">
              <a:buFont typeface="Arial" panose="020B0604020202020204" pitchFamily="34" charset="0"/>
              <a:buChar char="•"/>
            </a:pPr>
            <a:r>
              <a:rPr lang="en-ZA" sz="2400" dirty="0" smtClean="0">
                <a:solidFill>
                  <a:schemeClr val="bg1"/>
                </a:solidFill>
              </a:rPr>
              <a:t>RT is </a:t>
            </a:r>
            <a:r>
              <a:rPr lang="en-ZA" sz="2400" dirty="0">
                <a:solidFill>
                  <a:schemeClr val="bg1"/>
                </a:solidFill>
              </a:rPr>
              <a:t>a part of the critical thinking process referring specifically to the processes of </a:t>
            </a:r>
            <a:r>
              <a:rPr lang="en-ZA" sz="2400" dirty="0" smtClean="0">
                <a:solidFill>
                  <a:schemeClr val="bg1"/>
                </a:solidFill>
              </a:rPr>
              <a:t>analysing </a:t>
            </a:r>
            <a:r>
              <a:rPr lang="en-ZA" sz="2400" dirty="0">
                <a:solidFill>
                  <a:schemeClr val="bg1"/>
                </a:solidFill>
              </a:rPr>
              <a:t>and making judgments about what has happened. </a:t>
            </a:r>
            <a:endParaRPr lang="en-ZA" sz="2400" dirty="0" smtClean="0">
              <a:solidFill>
                <a:schemeClr val="bg1"/>
              </a:solidFill>
            </a:endParaRPr>
          </a:p>
        </p:txBody>
      </p:sp>
      <p:sp>
        <p:nvSpPr>
          <p:cNvPr id="6" name="TextBox 5"/>
          <p:cNvSpPr txBox="1"/>
          <p:nvPr/>
        </p:nvSpPr>
        <p:spPr>
          <a:xfrm>
            <a:off x="179512" y="3356992"/>
            <a:ext cx="8856984" cy="1569660"/>
          </a:xfrm>
          <a:prstGeom prst="rect">
            <a:avLst/>
          </a:prstGeom>
          <a:noFill/>
        </p:spPr>
        <p:txBody>
          <a:bodyPr wrap="square" rtlCol="0">
            <a:spAutoFit/>
          </a:bodyPr>
          <a:lstStyle/>
          <a:p>
            <a:pPr marL="342900" indent="-342900" algn="just">
              <a:buFont typeface="Arial" panose="020B0604020202020204" pitchFamily="34" charset="0"/>
              <a:buChar char="•"/>
            </a:pPr>
            <a:r>
              <a:rPr lang="en-ZA" sz="2400" dirty="0">
                <a:solidFill>
                  <a:schemeClr val="bg1"/>
                </a:solidFill>
              </a:rPr>
              <a:t>Dewey (1933) suggests that reflective thinking is an active, persistent, and careful consideration of a belief or supposed form of knowledge, of the grounds that support that knowledge, and the further conclusions to which that knowledge leads. </a:t>
            </a:r>
          </a:p>
        </p:txBody>
      </p:sp>
      <p:sp>
        <p:nvSpPr>
          <p:cNvPr id="7" name="TextBox 6"/>
          <p:cNvSpPr txBox="1"/>
          <p:nvPr/>
        </p:nvSpPr>
        <p:spPr>
          <a:xfrm>
            <a:off x="179512" y="5157192"/>
            <a:ext cx="8712968" cy="1569660"/>
          </a:xfrm>
          <a:prstGeom prst="rect">
            <a:avLst/>
          </a:prstGeom>
          <a:noFill/>
        </p:spPr>
        <p:txBody>
          <a:bodyPr wrap="square" rtlCol="0">
            <a:spAutoFit/>
          </a:bodyPr>
          <a:lstStyle/>
          <a:p>
            <a:pPr marL="342900" indent="-342900">
              <a:buFont typeface="Arial" panose="020B0604020202020204" pitchFamily="34" charset="0"/>
              <a:buChar char="•"/>
            </a:pPr>
            <a:r>
              <a:rPr lang="en-ZA" sz="2400" dirty="0">
                <a:solidFill>
                  <a:schemeClr val="bg1"/>
                </a:solidFill>
              </a:rPr>
              <a:t>Learners are aware of and control their learning if they actively participate in reflective thinking – assessing what they know, what they need to know, and how they bridge that gap – during learning situations</a:t>
            </a:r>
            <a:r>
              <a:rPr lang="en-ZA" sz="2400" dirty="0" smtClean="0">
                <a:solidFill>
                  <a:schemeClr val="bg1"/>
                </a:solidFill>
              </a:rPr>
              <a:t>.</a:t>
            </a:r>
            <a:endParaRPr lang="en-ZA" sz="2400" dirty="0">
              <a:solidFill>
                <a:schemeClr val="bg1"/>
              </a:solidFill>
            </a:endParaRPr>
          </a:p>
        </p:txBody>
      </p:sp>
    </p:spTree>
    <p:extLst>
      <p:ext uri="{BB962C8B-B14F-4D97-AF65-F5344CB8AC3E}">
        <p14:creationId xmlns:p14="http://schemas.microsoft.com/office/powerpoint/2010/main" val="384308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0" y="764780"/>
            <a:ext cx="9144000" cy="523220"/>
          </a:xfrm>
          <a:prstGeom prst="rect">
            <a:avLst/>
          </a:prstGeom>
          <a:noFill/>
        </p:spPr>
        <p:txBody>
          <a:bodyPr wrap="square" rtlCol="0">
            <a:spAutoFit/>
          </a:bodyPr>
          <a:lstStyle/>
          <a:p>
            <a:r>
              <a:rPr lang="en-ZA" sz="2800" b="1" dirty="0" smtClean="0">
                <a:solidFill>
                  <a:srgbClr val="FFFF00"/>
                </a:solidFill>
              </a:rPr>
              <a:t>Strategic Questioning Leading to Reflective Thinking   </a:t>
            </a:r>
            <a:r>
              <a:rPr lang="en-ZA" sz="2000" b="1" dirty="0" smtClean="0">
                <a:solidFill>
                  <a:srgbClr val="FF0000"/>
                </a:solidFill>
              </a:rPr>
              <a:t>cont.</a:t>
            </a:r>
            <a:endParaRPr lang="en-ZA" sz="2000" b="1" dirty="0">
              <a:solidFill>
                <a:srgbClr val="FF0000"/>
              </a:solidFill>
            </a:endParaRPr>
          </a:p>
        </p:txBody>
      </p:sp>
      <p:sp>
        <p:nvSpPr>
          <p:cNvPr id="4" name="TextBox 3"/>
          <p:cNvSpPr txBox="1"/>
          <p:nvPr/>
        </p:nvSpPr>
        <p:spPr>
          <a:xfrm>
            <a:off x="179512" y="1484784"/>
            <a:ext cx="8640960" cy="523220"/>
          </a:xfrm>
          <a:prstGeom prst="rect">
            <a:avLst/>
          </a:prstGeom>
          <a:noFill/>
        </p:spPr>
        <p:txBody>
          <a:bodyPr wrap="square" rtlCol="0">
            <a:spAutoFit/>
          </a:bodyPr>
          <a:lstStyle/>
          <a:p>
            <a:r>
              <a:rPr lang="en-ZA" sz="2800" b="1" dirty="0" smtClean="0">
                <a:solidFill>
                  <a:schemeClr val="bg1"/>
                </a:solidFill>
              </a:rPr>
              <a:t>What is Critical Thinking?  </a:t>
            </a:r>
            <a:r>
              <a:rPr lang="en-ZA" sz="2000" b="1" dirty="0" smtClean="0">
                <a:solidFill>
                  <a:srgbClr val="FF0000"/>
                </a:solidFill>
              </a:rPr>
              <a:t>Cont</a:t>
            </a:r>
            <a:r>
              <a:rPr lang="en-ZA" sz="2400" b="1" dirty="0" smtClean="0">
                <a:solidFill>
                  <a:srgbClr val="FF0000"/>
                </a:solidFill>
              </a:rPr>
              <a:t>.</a:t>
            </a:r>
            <a:endParaRPr lang="en-ZA" sz="2400" b="1" dirty="0">
              <a:solidFill>
                <a:srgbClr val="FF0000"/>
              </a:solidFill>
            </a:endParaRPr>
          </a:p>
        </p:txBody>
      </p:sp>
      <p:sp>
        <p:nvSpPr>
          <p:cNvPr id="5" name="TextBox 4"/>
          <p:cNvSpPr txBox="1"/>
          <p:nvPr/>
        </p:nvSpPr>
        <p:spPr>
          <a:xfrm>
            <a:off x="323528" y="2013624"/>
            <a:ext cx="8712968" cy="830997"/>
          </a:xfrm>
          <a:prstGeom prst="rect">
            <a:avLst/>
          </a:prstGeom>
          <a:noFill/>
        </p:spPr>
        <p:txBody>
          <a:bodyPr wrap="square" rtlCol="0">
            <a:spAutoFit/>
          </a:bodyPr>
          <a:lstStyle/>
          <a:p>
            <a:pPr marL="342900" indent="-342900">
              <a:buFont typeface="Arial" panose="020B0604020202020204" pitchFamily="34" charset="0"/>
              <a:buChar char="•"/>
            </a:pPr>
            <a:r>
              <a:rPr lang="en-ZA" sz="2400" dirty="0" smtClean="0">
                <a:solidFill>
                  <a:schemeClr val="bg1"/>
                </a:solidFill>
              </a:rPr>
              <a:t>CT is the </a:t>
            </a:r>
            <a:r>
              <a:rPr lang="en-ZA" sz="2400" dirty="0">
                <a:solidFill>
                  <a:schemeClr val="bg1"/>
                </a:solidFill>
              </a:rPr>
              <a:t>use of </a:t>
            </a:r>
            <a:r>
              <a:rPr lang="en-ZA" sz="2400" dirty="0" smtClean="0">
                <a:solidFill>
                  <a:schemeClr val="bg1"/>
                </a:solidFill>
              </a:rPr>
              <a:t>cognitive </a:t>
            </a:r>
            <a:r>
              <a:rPr lang="en-ZA" sz="2400" dirty="0">
                <a:solidFill>
                  <a:schemeClr val="bg1"/>
                </a:solidFill>
              </a:rPr>
              <a:t>skills or strategies that increase the probability of a desirable outcome</a:t>
            </a:r>
            <a:r>
              <a:rPr lang="en-ZA" sz="2400" dirty="0" smtClean="0">
                <a:solidFill>
                  <a:schemeClr val="bg1"/>
                </a:solidFill>
              </a:rPr>
              <a:t>.</a:t>
            </a:r>
          </a:p>
        </p:txBody>
      </p:sp>
      <p:sp>
        <p:nvSpPr>
          <p:cNvPr id="6" name="TextBox 5"/>
          <p:cNvSpPr txBox="1"/>
          <p:nvPr/>
        </p:nvSpPr>
        <p:spPr>
          <a:xfrm>
            <a:off x="323528" y="2862399"/>
            <a:ext cx="8712968" cy="461665"/>
          </a:xfrm>
          <a:prstGeom prst="rect">
            <a:avLst/>
          </a:prstGeom>
          <a:noFill/>
        </p:spPr>
        <p:txBody>
          <a:bodyPr wrap="square" rtlCol="0">
            <a:spAutoFit/>
          </a:bodyPr>
          <a:lstStyle/>
          <a:p>
            <a:pPr marL="342900" indent="-342900">
              <a:buFont typeface="Arial" panose="020B0604020202020204" pitchFamily="34" charset="0"/>
              <a:buChar char="•"/>
            </a:pPr>
            <a:r>
              <a:rPr lang="en-ZA" sz="2400" dirty="0">
                <a:solidFill>
                  <a:schemeClr val="bg1"/>
                </a:solidFill>
              </a:rPr>
              <a:t>CT is the thinking that is purposeful, reasoned and goal directed</a:t>
            </a:r>
            <a:r>
              <a:rPr lang="en-ZA" sz="2400" dirty="0" smtClean="0">
                <a:solidFill>
                  <a:schemeClr val="bg1"/>
                </a:solidFill>
              </a:rPr>
              <a:t>.</a:t>
            </a:r>
            <a:endParaRPr lang="en-ZA" sz="2400" dirty="0">
              <a:solidFill>
                <a:schemeClr val="bg1"/>
              </a:solidFill>
            </a:endParaRPr>
          </a:p>
        </p:txBody>
      </p:sp>
      <p:sp>
        <p:nvSpPr>
          <p:cNvPr id="7" name="TextBox 6"/>
          <p:cNvSpPr txBox="1"/>
          <p:nvPr/>
        </p:nvSpPr>
        <p:spPr>
          <a:xfrm>
            <a:off x="323528" y="3478696"/>
            <a:ext cx="8856984" cy="1569660"/>
          </a:xfrm>
          <a:prstGeom prst="rect">
            <a:avLst/>
          </a:prstGeom>
          <a:noFill/>
        </p:spPr>
        <p:txBody>
          <a:bodyPr wrap="square" rtlCol="0">
            <a:spAutoFit/>
          </a:bodyPr>
          <a:lstStyle/>
          <a:p>
            <a:pPr marL="342900" indent="-342900">
              <a:buFont typeface="Arial" panose="020B0604020202020204" pitchFamily="34" charset="0"/>
              <a:buChar char="•"/>
            </a:pPr>
            <a:r>
              <a:rPr lang="en-ZA" sz="2400" dirty="0">
                <a:solidFill>
                  <a:schemeClr val="bg1"/>
                </a:solidFill>
              </a:rPr>
              <a:t>CT is the kind of thinking involved in solving problems, formulating inferences, calculating likelihoods, and making decisions when the thinker is using skills that are thoughtful and effective for the particular context and type of thinking task. </a:t>
            </a:r>
          </a:p>
        </p:txBody>
      </p:sp>
      <p:sp>
        <p:nvSpPr>
          <p:cNvPr id="8" name="TextBox 7"/>
          <p:cNvSpPr txBox="1"/>
          <p:nvPr/>
        </p:nvSpPr>
        <p:spPr>
          <a:xfrm>
            <a:off x="323528" y="5229200"/>
            <a:ext cx="8712968" cy="830997"/>
          </a:xfrm>
          <a:prstGeom prst="rect">
            <a:avLst/>
          </a:prstGeom>
          <a:noFill/>
        </p:spPr>
        <p:txBody>
          <a:bodyPr wrap="square" rtlCol="0">
            <a:spAutoFit/>
          </a:bodyPr>
          <a:lstStyle/>
          <a:p>
            <a:pPr marL="342900" indent="-342900">
              <a:buFont typeface="Arial" panose="020B0604020202020204" pitchFamily="34" charset="0"/>
              <a:buChar char="•"/>
            </a:pPr>
            <a:r>
              <a:rPr lang="en-ZA" sz="2400" dirty="0" smtClean="0">
                <a:solidFill>
                  <a:schemeClr val="bg1"/>
                </a:solidFill>
              </a:rPr>
              <a:t>CT </a:t>
            </a:r>
            <a:r>
              <a:rPr lang="en-ZA" sz="2400" dirty="0">
                <a:solidFill>
                  <a:schemeClr val="bg1"/>
                </a:solidFill>
              </a:rPr>
              <a:t>is sometimes called directed thinking because it focuses on a desired outcome</a:t>
            </a:r>
            <a:r>
              <a:rPr lang="en-ZA" sz="2400" dirty="0" smtClean="0">
                <a:solidFill>
                  <a:schemeClr val="bg1"/>
                </a:solidFill>
              </a:rPr>
              <a:t>.  (Halpern, 1996)</a:t>
            </a:r>
            <a:endParaRPr lang="en-ZA" sz="2400" dirty="0">
              <a:solidFill>
                <a:schemeClr val="bg1"/>
              </a:solidFill>
            </a:endParaRPr>
          </a:p>
        </p:txBody>
      </p:sp>
    </p:spTree>
    <p:extLst>
      <p:ext uri="{BB962C8B-B14F-4D97-AF65-F5344CB8AC3E}">
        <p14:creationId xmlns:p14="http://schemas.microsoft.com/office/powerpoint/2010/main" val="3768703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0" y="764780"/>
            <a:ext cx="9144000" cy="523220"/>
          </a:xfrm>
          <a:prstGeom prst="rect">
            <a:avLst/>
          </a:prstGeom>
          <a:noFill/>
        </p:spPr>
        <p:txBody>
          <a:bodyPr wrap="square" rtlCol="0">
            <a:spAutoFit/>
          </a:bodyPr>
          <a:lstStyle/>
          <a:p>
            <a:r>
              <a:rPr lang="en-ZA" sz="2800" b="1" dirty="0" smtClean="0">
                <a:solidFill>
                  <a:srgbClr val="FFFF00"/>
                </a:solidFill>
              </a:rPr>
              <a:t>Strategic Questioning Leading to Reflective Thinking   </a:t>
            </a:r>
            <a:r>
              <a:rPr lang="en-ZA" sz="2000" b="1" dirty="0" smtClean="0">
                <a:solidFill>
                  <a:srgbClr val="FF0000"/>
                </a:solidFill>
              </a:rPr>
              <a:t>cont.</a:t>
            </a:r>
            <a:endParaRPr lang="en-ZA" sz="2000" b="1" dirty="0">
              <a:solidFill>
                <a:srgbClr val="FF0000"/>
              </a:solidFill>
            </a:endParaRPr>
          </a:p>
        </p:txBody>
      </p:sp>
      <p:sp>
        <p:nvSpPr>
          <p:cNvPr id="4" name="TextBox 3"/>
          <p:cNvSpPr txBox="1"/>
          <p:nvPr/>
        </p:nvSpPr>
        <p:spPr>
          <a:xfrm>
            <a:off x="179512" y="1484784"/>
            <a:ext cx="8640960" cy="523220"/>
          </a:xfrm>
          <a:prstGeom prst="rect">
            <a:avLst/>
          </a:prstGeom>
          <a:noFill/>
        </p:spPr>
        <p:txBody>
          <a:bodyPr wrap="square" rtlCol="0">
            <a:spAutoFit/>
          </a:bodyPr>
          <a:lstStyle/>
          <a:p>
            <a:r>
              <a:rPr lang="en-ZA" sz="2800" b="1" dirty="0" smtClean="0">
                <a:solidFill>
                  <a:schemeClr val="bg1"/>
                </a:solidFill>
              </a:rPr>
              <a:t>Thinking About our Thinking</a:t>
            </a:r>
            <a:r>
              <a:rPr lang="en-ZA" sz="2800" b="1" dirty="0">
                <a:solidFill>
                  <a:schemeClr val="bg1"/>
                </a:solidFill>
              </a:rPr>
              <a:t> </a:t>
            </a:r>
            <a:r>
              <a:rPr lang="en-ZA" sz="2800" b="1" dirty="0" smtClean="0">
                <a:solidFill>
                  <a:schemeClr val="bg1"/>
                </a:solidFill>
              </a:rPr>
              <a:t>- Metacognition</a:t>
            </a:r>
            <a:endParaRPr lang="en-ZA" sz="2800" b="1" dirty="0">
              <a:solidFill>
                <a:schemeClr val="bg1"/>
              </a:solidFill>
            </a:endParaRPr>
          </a:p>
        </p:txBody>
      </p:sp>
      <p:sp>
        <p:nvSpPr>
          <p:cNvPr id="5" name="TextBox 4"/>
          <p:cNvSpPr txBox="1"/>
          <p:nvPr/>
        </p:nvSpPr>
        <p:spPr>
          <a:xfrm>
            <a:off x="323528" y="2276872"/>
            <a:ext cx="8640960" cy="1938992"/>
          </a:xfrm>
          <a:prstGeom prst="rect">
            <a:avLst/>
          </a:prstGeom>
          <a:noFill/>
        </p:spPr>
        <p:txBody>
          <a:bodyPr wrap="square" rtlCol="0">
            <a:spAutoFit/>
          </a:bodyPr>
          <a:lstStyle/>
          <a:p>
            <a:pPr marL="285750" indent="-285750">
              <a:buFont typeface="Arial" panose="020B0604020202020204" pitchFamily="34" charset="0"/>
              <a:buChar char="•"/>
            </a:pPr>
            <a:r>
              <a:rPr lang="en-ZA" sz="2400" dirty="0">
                <a:solidFill>
                  <a:schemeClr val="bg1"/>
                </a:solidFill>
              </a:rPr>
              <a:t>Metacognition is about knowing more about our own thinking processes and being able to monitor and control them. Critical thinking must involve some amount of metacognition, because we need to become aware of our own reasoning, and find ways to improve them</a:t>
            </a:r>
            <a:r>
              <a:rPr lang="en-ZA" sz="2400" dirty="0" smtClean="0">
                <a:solidFill>
                  <a:schemeClr val="bg1"/>
                </a:solidFill>
              </a:rPr>
              <a:t>.</a:t>
            </a:r>
          </a:p>
        </p:txBody>
      </p:sp>
      <p:sp>
        <p:nvSpPr>
          <p:cNvPr id="6" name="TextBox 5"/>
          <p:cNvSpPr txBox="1"/>
          <p:nvPr/>
        </p:nvSpPr>
        <p:spPr>
          <a:xfrm>
            <a:off x="287933" y="4364685"/>
            <a:ext cx="8640960" cy="2308324"/>
          </a:xfrm>
          <a:prstGeom prst="rect">
            <a:avLst/>
          </a:prstGeom>
          <a:noFill/>
        </p:spPr>
        <p:txBody>
          <a:bodyPr wrap="square" rtlCol="0">
            <a:spAutoFit/>
          </a:bodyPr>
          <a:lstStyle/>
          <a:p>
            <a:pPr marL="342900" indent="-342900">
              <a:buFont typeface="Arial" panose="020B0604020202020204" pitchFamily="34" charset="0"/>
              <a:buChar char="•"/>
            </a:pPr>
            <a:r>
              <a:rPr lang="en-ZA" sz="2400" dirty="0">
                <a:solidFill>
                  <a:schemeClr val="bg1"/>
                </a:solidFill>
              </a:rPr>
              <a:t>Becoming a good and effective thinker is not just a matter of learning logic or other principles of reasoning. It also requires insight into our own minds, understanding our strengths and weaknesses. It is also important to obtain some understanding of human psychology, such as the typical cognitive biases that might influence our decisions</a:t>
            </a:r>
            <a:r>
              <a:rPr lang="en-ZA" sz="2400" dirty="0" smtClean="0">
                <a:solidFill>
                  <a:schemeClr val="bg1"/>
                </a:solidFill>
              </a:rPr>
              <a:t>.</a:t>
            </a:r>
            <a:endParaRPr lang="en-ZA" sz="2400" dirty="0">
              <a:solidFill>
                <a:schemeClr val="bg1"/>
              </a:solidFill>
            </a:endParaRPr>
          </a:p>
        </p:txBody>
      </p:sp>
    </p:spTree>
    <p:extLst>
      <p:ext uri="{BB962C8B-B14F-4D97-AF65-F5344CB8AC3E}">
        <p14:creationId xmlns:p14="http://schemas.microsoft.com/office/powerpoint/2010/main" val="237126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0" y="764780"/>
            <a:ext cx="9144000" cy="523220"/>
          </a:xfrm>
          <a:prstGeom prst="rect">
            <a:avLst/>
          </a:prstGeom>
          <a:noFill/>
        </p:spPr>
        <p:txBody>
          <a:bodyPr wrap="square" rtlCol="0">
            <a:spAutoFit/>
          </a:bodyPr>
          <a:lstStyle/>
          <a:p>
            <a:r>
              <a:rPr lang="en-ZA" sz="2800" b="1" dirty="0" smtClean="0">
                <a:solidFill>
                  <a:srgbClr val="FFFF00"/>
                </a:solidFill>
              </a:rPr>
              <a:t>Strategic Questioning Leading to Reflective Thinking   </a:t>
            </a:r>
            <a:r>
              <a:rPr lang="en-ZA" sz="2000" b="1" dirty="0" smtClean="0">
                <a:solidFill>
                  <a:srgbClr val="FF0000"/>
                </a:solidFill>
              </a:rPr>
              <a:t>cont.</a:t>
            </a:r>
            <a:endParaRPr lang="en-ZA" sz="2000" b="1" dirty="0">
              <a:solidFill>
                <a:srgbClr val="FF0000"/>
              </a:solidFill>
            </a:endParaRPr>
          </a:p>
        </p:txBody>
      </p:sp>
      <p:sp>
        <p:nvSpPr>
          <p:cNvPr id="4" name="TextBox 3"/>
          <p:cNvSpPr txBox="1"/>
          <p:nvPr/>
        </p:nvSpPr>
        <p:spPr>
          <a:xfrm>
            <a:off x="179512" y="1484784"/>
            <a:ext cx="8640960" cy="523220"/>
          </a:xfrm>
          <a:prstGeom prst="rect">
            <a:avLst/>
          </a:prstGeom>
          <a:noFill/>
        </p:spPr>
        <p:txBody>
          <a:bodyPr wrap="square" rtlCol="0">
            <a:spAutoFit/>
          </a:bodyPr>
          <a:lstStyle/>
          <a:p>
            <a:r>
              <a:rPr lang="en-ZA" sz="2800" b="1" dirty="0" smtClean="0">
                <a:solidFill>
                  <a:schemeClr val="bg1"/>
                </a:solidFill>
              </a:rPr>
              <a:t>Thinking About our Thinking</a:t>
            </a:r>
            <a:r>
              <a:rPr lang="en-ZA" sz="2800" b="1" dirty="0">
                <a:solidFill>
                  <a:schemeClr val="bg1"/>
                </a:solidFill>
              </a:rPr>
              <a:t> </a:t>
            </a:r>
            <a:r>
              <a:rPr lang="en-ZA" sz="2800" b="1" dirty="0" smtClean="0">
                <a:solidFill>
                  <a:schemeClr val="bg1"/>
                </a:solidFill>
              </a:rPr>
              <a:t>– Metacognition   </a:t>
            </a:r>
            <a:r>
              <a:rPr lang="en-ZA" sz="2000" b="1" dirty="0" smtClean="0">
                <a:solidFill>
                  <a:srgbClr val="FF0000"/>
                </a:solidFill>
              </a:rPr>
              <a:t>cont.</a:t>
            </a:r>
            <a:endParaRPr lang="en-ZA" sz="2000" b="1" dirty="0">
              <a:solidFill>
                <a:srgbClr val="FF0000"/>
              </a:solidFill>
            </a:endParaRPr>
          </a:p>
        </p:txBody>
      </p:sp>
      <p:sp>
        <p:nvSpPr>
          <p:cNvPr id="5" name="TextBox 4"/>
          <p:cNvSpPr txBox="1"/>
          <p:nvPr/>
        </p:nvSpPr>
        <p:spPr>
          <a:xfrm>
            <a:off x="323528" y="2204864"/>
            <a:ext cx="8820472" cy="830997"/>
          </a:xfrm>
          <a:prstGeom prst="rect">
            <a:avLst/>
          </a:prstGeom>
          <a:noFill/>
        </p:spPr>
        <p:txBody>
          <a:bodyPr wrap="square" rtlCol="0">
            <a:spAutoFit/>
          </a:bodyPr>
          <a:lstStyle/>
          <a:p>
            <a:pPr marL="285750" indent="-285750">
              <a:buFont typeface="Arial" panose="020B0604020202020204" pitchFamily="34" charset="0"/>
              <a:buChar char="•"/>
            </a:pPr>
            <a:r>
              <a:rPr lang="en-ZA" sz="2400" dirty="0" smtClean="0">
                <a:solidFill>
                  <a:schemeClr val="bg1"/>
                </a:solidFill>
              </a:rPr>
              <a:t>Therefore </a:t>
            </a:r>
            <a:r>
              <a:rPr lang="en-ZA" sz="2400" dirty="0">
                <a:solidFill>
                  <a:schemeClr val="bg1"/>
                </a:solidFill>
              </a:rPr>
              <a:t>a disciplined and reflective </a:t>
            </a:r>
            <a:r>
              <a:rPr lang="en-ZA" sz="2400" dirty="0" err="1">
                <a:solidFill>
                  <a:schemeClr val="bg1"/>
                </a:solidFill>
              </a:rPr>
              <a:t>mindset</a:t>
            </a:r>
            <a:r>
              <a:rPr lang="en-ZA" sz="2400" dirty="0">
                <a:solidFill>
                  <a:schemeClr val="bg1"/>
                </a:solidFill>
              </a:rPr>
              <a:t> is very important for improving thinking. </a:t>
            </a:r>
            <a:endParaRPr lang="en-ZA" sz="2400" dirty="0" smtClean="0">
              <a:solidFill>
                <a:schemeClr val="bg1"/>
              </a:solidFill>
            </a:endParaRPr>
          </a:p>
        </p:txBody>
      </p:sp>
      <p:sp>
        <p:nvSpPr>
          <p:cNvPr id="6" name="TextBox 5"/>
          <p:cNvSpPr txBox="1"/>
          <p:nvPr/>
        </p:nvSpPr>
        <p:spPr>
          <a:xfrm>
            <a:off x="323528" y="3356992"/>
            <a:ext cx="8640960" cy="1200329"/>
          </a:xfrm>
          <a:prstGeom prst="rect">
            <a:avLst/>
          </a:prstGeom>
          <a:noFill/>
        </p:spPr>
        <p:txBody>
          <a:bodyPr wrap="square" rtlCol="0">
            <a:spAutoFit/>
          </a:bodyPr>
          <a:lstStyle/>
          <a:p>
            <a:pPr marL="285750" indent="-285750">
              <a:buFont typeface="Arial" panose="020B0604020202020204" pitchFamily="34" charset="0"/>
              <a:buChar char="•"/>
            </a:pPr>
            <a:r>
              <a:rPr lang="en-ZA" sz="2400" dirty="0">
                <a:solidFill>
                  <a:schemeClr val="bg1"/>
                </a:solidFill>
              </a:rPr>
              <a:t>The development of this kind of metacognitive thinking is very often given very little emphasis in the teaching and learning of critical thinking. </a:t>
            </a:r>
          </a:p>
        </p:txBody>
      </p:sp>
      <p:sp>
        <p:nvSpPr>
          <p:cNvPr id="7" name="TextBox 6"/>
          <p:cNvSpPr txBox="1"/>
          <p:nvPr/>
        </p:nvSpPr>
        <p:spPr>
          <a:xfrm>
            <a:off x="323528" y="5013176"/>
            <a:ext cx="8496944" cy="1200329"/>
          </a:xfrm>
          <a:prstGeom prst="rect">
            <a:avLst/>
          </a:prstGeom>
          <a:noFill/>
        </p:spPr>
        <p:txBody>
          <a:bodyPr wrap="square" rtlCol="0">
            <a:spAutoFit/>
          </a:bodyPr>
          <a:lstStyle/>
          <a:p>
            <a:pPr marL="342900" indent="-342900">
              <a:buFont typeface="Arial" panose="020B0604020202020204" pitchFamily="34" charset="0"/>
              <a:buChar char="•"/>
            </a:pPr>
            <a:r>
              <a:rPr lang="en-ZA" sz="2400" dirty="0">
                <a:solidFill>
                  <a:schemeClr val="bg1"/>
                </a:solidFill>
              </a:rPr>
              <a:t>We suggest that the study of critical thinking should be understood as one aspect of the enhancement of metacognition</a:t>
            </a:r>
            <a:r>
              <a:rPr lang="en-ZA" sz="2400" dirty="0" smtClean="0">
                <a:solidFill>
                  <a:schemeClr val="bg1"/>
                </a:solidFill>
              </a:rPr>
              <a:t>.</a:t>
            </a:r>
            <a:endParaRPr lang="en-ZA" sz="2400" dirty="0">
              <a:solidFill>
                <a:schemeClr val="bg1"/>
              </a:solidFill>
            </a:endParaRPr>
          </a:p>
        </p:txBody>
      </p:sp>
    </p:spTree>
    <p:extLst>
      <p:ext uri="{BB962C8B-B14F-4D97-AF65-F5344CB8AC3E}">
        <p14:creationId xmlns:p14="http://schemas.microsoft.com/office/powerpoint/2010/main" val="407450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0" y="764780"/>
            <a:ext cx="9144000" cy="523220"/>
          </a:xfrm>
          <a:prstGeom prst="rect">
            <a:avLst/>
          </a:prstGeom>
          <a:noFill/>
        </p:spPr>
        <p:txBody>
          <a:bodyPr wrap="square" rtlCol="0">
            <a:spAutoFit/>
          </a:bodyPr>
          <a:lstStyle/>
          <a:p>
            <a:r>
              <a:rPr lang="en-ZA" sz="2800" b="1" dirty="0" smtClean="0">
                <a:solidFill>
                  <a:srgbClr val="FFFF00"/>
                </a:solidFill>
              </a:rPr>
              <a:t>Strategic Questioning Leading to Reflective Thinking   </a:t>
            </a:r>
            <a:r>
              <a:rPr lang="en-ZA" sz="2000" b="1" dirty="0" smtClean="0">
                <a:solidFill>
                  <a:srgbClr val="FF0000"/>
                </a:solidFill>
              </a:rPr>
              <a:t>cont.</a:t>
            </a:r>
            <a:endParaRPr lang="en-ZA" sz="2000" b="1" dirty="0">
              <a:solidFill>
                <a:srgbClr val="FF0000"/>
              </a:solidFill>
            </a:endParaRPr>
          </a:p>
        </p:txBody>
      </p:sp>
      <p:sp>
        <p:nvSpPr>
          <p:cNvPr id="4" name="TextBox 3"/>
          <p:cNvSpPr txBox="1"/>
          <p:nvPr/>
        </p:nvSpPr>
        <p:spPr>
          <a:xfrm>
            <a:off x="179512" y="1484784"/>
            <a:ext cx="8640960" cy="523220"/>
          </a:xfrm>
          <a:prstGeom prst="rect">
            <a:avLst/>
          </a:prstGeom>
          <a:noFill/>
        </p:spPr>
        <p:txBody>
          <a:bodyPr wrap="square" rtlCol="0">
            <a:spAutoFit/>
          </a:bodyPr>
          <a:lstStyle/>
          <a:p>
            <a:r>
              <a:rPr lang="en-ZA" sz="2800" b="1" dirty="0" smtClean="0">
                <a:solidFill>
                  <a:schemeClr val="bg1"/>
                </a:solidFill>
              </a:rPr>
              <a:t>Thinking About our Thinking</a:t>
            </a:r>
            <a:r>
              <a:rPr lang="en-ZA" sz="2800" b="1" dirty="0">
                <a:solidFill>
                  <a:schemeClr val="bg1"/>
                </a:solidFill>
              </a:rPr>
              <a:t> </a:t>
            </a:r>
            <a:r>
              <a:rPr lang="en-ZA" sz="2800" b="1" dirty="0" smtClean="0">
                <a:solidFill>
                  <a:schemeClr val="bg1"/>
                </a:solidFill>
              </a:rPr>
              <a:t>– Metacognition   </a:t>
            </a:r>
            <a:r>
              <a:rPr lang="en-ZA" sz="2000" b="1" dirty="0" smtClean="0">
                <a:solidFill>
                  <a:srgbClr val="FF0000"/>
                </a:solidFill>
              </a:rPr>
              <a:t>cont.</a:t>
            </a:r>
            <a:endParaRPr lang="en-ZA" sz="2000" b="1" dirty="0">
              <a:solidFill>
                <a:srgbClr val="FF0000"/>
              </a:solidFill>
            </a:endParaRPr>
          </a:p>
        </p:txBody>
      </p:sp>
      <p:sp>
        <p:nvSpPr>
          <p:cNvPr id="5" name="TextBox 4"/>
          <p:cNvSpPr txBox="1"/>
          <p:nvPr/>
        </p:nvSpPr>
        <p:spPr>
          <a:xfrm>
            <a:off x="323528" y="2204864"/>
            <a:ext cx="8820472" cy="830997"/>
          </a:xfrm>
          <a:prstGeom prst="rect">
            <a:avLst/>
          </a:prstGeom>
          <a:noFill/>
        </p:spPr>
        <p:txBody>
          <a:bodyPr wrap="square" rtlCol="0">
            <a:spAutoFit/>
          </a:bodyPr>
          <a:lstStyle/>
          <a:p>
            <a:pPr marL="285750" indent="-285750">
              <a:buFont typeface="Arial" panose="020B0604020202020204" pitchFamily="34" charset="0"/>
              <a:buChar char="•"/>
            </a:pPr>
            <a:r>
              <a:rPr lang="en-ZA" sz="2400" dirty="0" smtClean="0">
                <a:solidFill>
                  <a:schemeClr val="bg1"/>
                </a:solidFill>
              </a:rPr>
              <a:t>Therefore </a:t>
            </a:r>
            <a:r>
              <a:rPr lang="en-ZA" sz="2400" dirty="0">
                <a:solidFill>
                  <a:schemeClr val="bg1"/>
                </a:solidFill>
              </a:rPr>
              <a:t>a disciplined and reflective </a:t>
            </a:r>
            <a:r>
              <a:rPr lang="en-ZA" sz="2400" dirty="0" err="1">
                <a:solidFill>
                  <a:schemeClr val="bg1"/>
                </a:solidFill>
              </a:rPr>
              <a:t>mindset</a:t>
            </a:r>
            <a:r>
              <a:rPr lang="en-ZA" sz="2400" dirty="0">
                <a:solidFill>
                  <a:schemeClr val="bg1"/>
                </a:solidFill>
              </a:rPr>
              <a:t> is very important for improving thinking. </a:t>
            </a:r>
            <a:endParaRPr lang="en-ZA" sz="2400" dirty="0" smtClean="0">
              <a:solidFill>
                <a:schemeClr val="bg1"/>
              </a:solidFill>
            </a:endParaRPr>
          </a:p>
        </p:txBody>
      </p:sp>
      <p:sp>
        <p:nvSpPr>
          <p:cNvPr id="6" name="TextBox 5"/>
          <p:cNvSpPr txBox="1"/>
          <p:nvPr/>
        </p:nvSpPr>
        <p:spPr>
          <a:xfrm>
            <a:off x="323528" y="3284984"/>
            <a:ext cx="8640960" cy="1200329"/>
          </a:xfrm>
          <a:prstGeom prst="rect">
            <a:avLst/>
          </a:prstGeom>
          <a:noFill/>
        </p:spPr>
        <p:txBody>
          <a:bodyPr wrap="square" rtlCol="0">
            <a:spAutoFit/>
          </a:bodyPr>
          <a:lstStyle/>
          <a:p>
            <a:pPr marL="285750" indent="-285750">
              <a:buFont typeface="Arial" panose="020B0604020202020204" pitchFamily="34" charset="0"/>
              <a:buChar char="•"/>
            </a:pPr>
            <a:r>
              <a:rPr lang="en-ZA" sz="2400" dirty="0">
                <a:solidFill>
                  <a:schemeClr val="bg1"/>
                </a:solidFill>
              </a:rPr>
              <a:t>The development of this kind of metacognitive thinking is very often given very little emphasis in the teaching and learning of critical thinking. </a:t>
            </a:r>
          </a:p>
        </p:txBody>
      </p:sp>
      <p:sp>
        <p:nvSpPr>
          <p:cNvPr id="7" name="TextBox 6"/>
          <p:cNvSpPr txBox="1"/>
          <p:nvPr/>
        </p:nvSpPr>
        <p:spPr>
          <a:xfrm>
            <a:off x="323528" y="4869159"/>
            <a:ext cx="8496944" cy="830997"/>
          </a:xfrm>
          <a:prstGeom prst="rect">
            <a:avLst/>
          </a:prstGeom>
          <a:noFill/>
        </p:spPr>
        <p:txBody>
          <a:bodyPr wrap="square" rtlCol="0">
            <a:spAutoFit/>
          </a:bodyPr>
          <a:lstStyle/>
          <a:p>
            <a:pPr marL="285750" indent="-285750">
              <a:buFont typeface="Arial" panose="020B0604020202020204" pitchFamily="34" charset="0"/>
              <a:buChar char="•"/>
            </a:pPr>
            <a:r>
              <a:rPr lang="en-ZA" sz="2400" dirty="0">
                <a:solidFill>
                  <a:schemeClr val="bg1"/>
                </a:solidFill>
              </a:rPr>
              <a:t>We suggest that the study of critical thinking should be understood as one aspect of the enhancement of metacognition</a:t>
            </a:r>
            <a:r>
              <a:rPr lang="en-ZA" sz="2400" dirty="0" smtClean="0">
                <a:solidFill>
                  <a:schemeClr val="bg1"/>
                </a:solidFill>
              </a:rPr>
              <a:t>.</a:t>
            </a:r>
            <a:endParaRPr lang="en-ZA" sz="2400" dirty="0">
              <a:solidFill>
                <a:schemeClr val="bg1"/>
              </a:solidFill>
            </a:endParaRPr>
          </a:p>
        </p:txBody>
      </p:sp>
    </p:spTree>
    <p:extLst>
      <p:ext uri="{BB962C8B-B14F-4D97-AF65-F5344CB8AC3E}">
        <p14:creationId xmlns:p14="http://schemas.microsoft.com/office/powerpoint/2010/main" val="422015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0" y="620688"/>
            <a:ext cx="9144000" cy="523220"/>
          </a:xfrm>
          <a:prstGeom prst="rect">
            <a:avLst/>
          </a:prstGeom>
          <a:noFill/>
        </p:spPr>
        <p:txBody>
          <a:bodyPr wrap="square" rtlCol="0">
            <a:spAutoFit/>
          </a:bodyPr>
          <a:lstStyle/>
          <a:p>
            <a:r>
              <a:rPr lang="en-ZA" sz="2800" b="1" dirty="0" smtClean="0">
                <a:solidFill>
                  <a:srgbClr val="FFFF00"/>
                </a:solidFill>
              </a:rPr>
              <a:t>Strategic Questioning Leading to Reflective Thinking   </a:t>
            </a:r>
            <a:r>
              <a:rPr lang="en-ZA" sz="2000" b="1" dirty="0" smtClean="0">
                <a:solidFill>
                  <a:srgbClr val="FF0000"/>
                </a:solidFill>
              </a:rPr>
              <a:t>cont.</a:t>
            </a:r>
            <a:endParaRPr lang="en-ZA" sz="2000" b="1" dirty="0">
              <a:solidFill>
                <a:srgbClr val="FF0000"/>
              </a:solidFill>
            </a:endParaRPr>
          </a:p>
        </p:txBody>
      </p:sp>
      <p:sp>
        <p:nvSpPr>
          <p:cNvPr id="4" name="TextBox 3"/>
          <p:cNvSpPr txBox="1"/>
          <p:nvPr/>
        </p:nvSpPr>
        <p:spPr>
          <a:xfrm>
            <a:off x="179512" y="1223174"/>
            <a:ext cx="8640960" cy="523220"/>
          </a:xfrm>
          <a:prstGeom prst="rect">
            <a:avLst/>
          </a:prstGeom>
          <a:noFill/>
        </p:spPr>
        <p:txBody>
          <a:bodyPr wrap="square" rtlCol="0">
            <a:spAutoFit/>
          </a:bodyPr>
          <a:lstStyle/>
          <a:p>
            <a:r>
              <a:rPr lang="en-ZA" sz="2800" b="1" dirty="0" smtClean="0">
                <a:solidFill>
                  <a:schemeClr val="bg1"/>
                </a:solidFill>
              </a:rPr>
              <a:t>Thinking About our Thinking</a:t>
            </a:r>
            <a:r>
              <a:rPr lang="en-ZA" sz="2800" b="1" dirty="0">
                <a:solidFill>
                  <a:schemeClr val="bg1"/>
                </a:solidFill>
              </a:rPr>
              <a:t> </a:t>
            </a:r>
            <a:r>
              <a:rPr lang="en-ZA" sz="2800" b="1" dirty="0" smtClean="0">
                <a:solidFill>
                  <a:schemeClr val="bg1"/>
                </a:solidFill>
              </a:rPr>
              <a:t>– Metacognition   </a:t>
            </a:r>
            <a:r>
              <a:rPr lang="en-ZA" sz="2000" b="1" dirty="0" smtClean="0">
                <a:solidFill>
                  <a:srgbClr val="FF0000"/>
                </a:solidFill>
              </a:rPr>
              <a:t>cont.</a:t>
            </a:r>
            <a:endParaRPr lang="en-ZA" sz="2000" b="1" dirty="0">
              <a:solidFill>
                <a:srgbClr val="FF0000"/>
              </a:solidFill>
            </a:endParaRPr>
          </a:p>
        </p:txBody>
      </p:sp>
      <p:sp>
        <p:nvSpPr>
          <p:cNvPr id="5" name="TextBox 4"/>
          <p:cNvSpPr txBox="1"/>
          <p:nvPr/>
        </p:nvSpPr>
        <p:spPr>
          <a:xfrm>
            <a:off x="395536" y="2348880"/>
            <a:ext cx="8640960" cy="830997"/>
          </a:xfrm>
          <a:prstGeom prst="rect">
            <a:avLst/>
          </a:prstGeom>
          <a:noFill/>
        </p:spPr>
        <p:txBody>
          <a:bodyPr wrap="square" rtlCol="0">
            <a:spAutoFit/>
          </a:bodyPr>
          <a:lstStyle/>
          <a:p>
            <a:r>
              <a:rPr lang="en-ZA" sz="2400" dirty="0">
                <a:solidFill>
                  <a:schemeClr val="bg1"/>
                </a:solidFill>
              </a:rPr>
              <a:t>1. A bat and a ball cost </a:t>
            </a:r>
            <a:r>
              <a:rPr lang="en-ZA" sz="2400" dirty="0" smtClean="0">
                <a:solidFill>
                  <a:schemeClr val="bg1"/>
                </a:solidFill>
              </a:rPr>
              <a:t>N$15.00 </a:t>
            </a:r>
            <a:r>
              <a:rPr lang="en-ZA" sz="2400" dirty="0">
                <a:solidFill>
                  <a:schemeClr val="bg1"/>
                </a:solidFill>
              </a:rPr>
              <a:t>in total. The bat costs </a:t>
            </a:r>
            <a:r>
              <a:rPr lang="en-ZA" sz="2400" dirty="0" smtClean="0">
                <a:solidFill>
                  <a:schemeClr val="bg1"/>
                </a:solidFill>
              </a:rPr>
              <a:t>N$10.00 </a:t>
            </a:r>
            <a:r>
              <a:rPr lang="en-ZA" sz="2400" dirty="0">
                <a:solidFill>
                  <a:schemeClr val="bg1"/>
                </a:solidFill>
              </a:rPr>
              <a:t>more than the ball. How much does the ball cost</a:t>
            </a:r>
            <a:r>
              <a:rPr lang="en-ZA" sz="2400" dirty="0" smtClean="0">
                <a:solidFill>
                  <a:schemeClr val="bg1"/>
                </a:solidFill>
              </a:rPr>
              <a:t>?</a:t>
            </a:r>
            <a:endParaRPr lang="en-ZA" sz="2400" dirty="0">
              <a:solidFill>
                <a:schemeClr val="bg1"/>
              </a:solidFill>
            </a:endParaRPr>
          </a:p>
        </p:txBody>
      </p:sp>
      <p:sp>
        <p:nvSpPr>
          <p:cNvPr id="6" name="TextBox 5"/>
          <p:cNvSpPr txBox="1"/>
          <p:nvPr/>
        </p:nvSpPr>
        <p:spPr>
          <a:xfrm>
            <a:off x="395536" y="3717032"/>
            <a:ext cx="8640960" cy="830997"/>
          </a:xfrm>
          <a:prstGeom prst="rect">
            <a:avLst/>
          </a:prstGeom>
          <a:noFill/>
        </p:spPr>
        <p:txBody>
          <a:bodyPr wrap="square" rtlCol="0">
            <a:spAutoFit/>
          </a:bodyPr>
          <a:lstStyle/>
          <a:p>
            <a:r>
              <a:rPr lang="en-ZA" sz="2400" dirty="0" smtClean="0">
                <a:solidFill>
                  <a:schemeClr val="bg1"/>
                </a:solidFill>
              </a:rPr>
              <a:t>2. If it takes 5 machines 5 minutes to make 5 widgets, how long would it take 100 machines to make 100 widgets?</a:t>
            </a:r>
          </a:p>
        </p:txBody>
      </p:sp>
      <p:sp>
        <p:nvSpPr>
          <p:cNvPr id="7" name="TextBox 6"/>
          <p:cNvSpPr txBox="1"/>
          <p:nvPr/>
        </p:nvSpPr>
        <p:spPr>
          <a:xfrm>
            <a:off x="395536" y="5031243"/>
            <a:ext cx="8640960" cy="1200329"/>
          </a:xfrm>
          <a:prstGeom prst="rect">
            <a:avLst/>
          </a:prstGeom>
          <a:noFill/>
        </p:spPr>
        <p:txBody>
          <a:bodyPr wrap="square" rtlCol="0">
            <a:spAutoFit/>
          </a:bodyPr>
          <a:lstStyle/>
          <a:p>
            <a:r>
              <a:rPr lang="en-ZA" sz="2400" dirty="0" smtClean="0">
                <a:solidFill>
                  <a:schemeClr val="bg1"/>
                </a:solidFill>
              </a:rPr>
              <a:t>3. In a lake, there is a patch of lily pads. Every day, the patch doubles in size. If it takes 48 days for the patch to cover the entire lake, how long would it take for the patch to cover half of the lake?</a:t>
            </a:r>
          </a:p>
        </p:txBody>
      </p:sp>
      <p:sp>
        <p:nvSpPr>
          <p:cNvPr id="9" name="TextBox 8"/>
          <p:cNvSpPr txBox="1"/>
          <p:nvPr/>
        </p:nvSpPr>
        <p:spPr>
          <a:xfrm>
            <a:off x="6024357" y="3017031"/>
            <a:ext cx="2808312" cy="461665"/>
          </a:xfrm>
          <a:prstGeom prst="rect">
            <a:avLst/>
          </a:prstGeom>
          <a:noFill/>
        </p:spPr>
        <p:txBody>
          <a:bodyPr wrap="square" rtlCol="0">
            <a:spAutoFit/>
          </a:bodyPr>
          <a:lstStyle/>
          <a:p>
            <a:r>
              <a:rPr lang="en-ZA" sz="2400" b="1" dirty="0" smtClean="0">
                <a:solidFill>
                  <a:srgbClr val="FFFF00"/>
                </a:solidFill>
              </a:rPr>
              <a:t>Answer:   N$ 2.50</a:t>
            </a:r>
            <a:endParaRPr lang="en-ZA" sz="2400" b="1" dirty="0">
              <a:solidFill>
                <a:srgbClr val="FFFF00"/>
              </a:solidFill>
            </a:endParaRPr>
          </a:p>
        </p:txBody>
      </p:sp>
      <p:sp>
        <p:nvSpPr>
          <p:cNvPr id="10" name="TextBox 9"/>
          <p:cNvSpPr txBox="1"/>
          <p:nvPr/>
        </p:nvSpPr>
        <p:spPr>
          <a:xfrm>
            <a:off x="6228184" y="4548028"/>
            <a:ext cx="2808312" cy="461665"/>
          </a:xfrm>
          <a:prstGeom prst="rect">
            <a:avLst/>
          </a:prstGeom>
          <a:noFill/>
        </p:spPr>
        <p:txBody>
          <a:bodyPr wrap="square" rtlCol="0">
            <a:spAutoFit/>
          </a:bodyPr>
          <a:lstStyle/>
          <a:p>
            <a:r>
              <a:rPr lang="en-ZA" sz="2400" b="1" dirty="0" smtClean="0">
                <a:solidFill>
                  <a:srgbClr val="FFFF00"/>
                </a:solidFill>
              </a:rPr>
              <a:t>Answer:   5 minutes</a:t>
            </a:r>
            <a:endParaRPr lang="en-ZA" sz="2400" b="1" dirty="0">
              <a:solidFill>
                <a:srgbClr val="FFFF00"/>
              </a:solidFill>
            </a:endParaRPr>
          </a:p>
        </p:txBody>
      </p:sp>
      <p:sp>
        <p:nvSpPr>
          <p:cNvPr id="11" name="TextBox 10"/>
          <p:cNvSpPr txBox="1"/>
          <p:nvPr/>
        </p:nvSpPr>
        <p:spPr>
          <a:xfrm>
            <a:off x="6176757" y="6396335"/>
            <a:ext cx="2808312" cy="461665"/>
          </a:xfrm>
          <a:prstGeom prst="rect">
            <a:avLst/>
          </a:prstGeom>
          <a:noFill/>
        </p:spPr>
        <p:txBody>
          <a:bodyPr wrap="square" rtlCol="0">
            <a:spAutoFit/>
          </a:bodyPr>
          <a:lstStyle/>
          <a:p>
            <a:r>
              <a:rPr lang="en-ZA" sz="2400" b="1" dirty="0" smtClean="0">
                <a:solidFill>
                  <a:srgbClr val="FFFF00"/>
                </a:solidFill>
              </a:rPr>
              <a:t>Answer:   47 days</a:t>
            </a:r>
            <a:endParaRPr lang="en-ZA" sz="2400" b="1" dirty="0">
              <a:solidFill>
                <a:srgbClr val="FFFF00"/>
              </a:solidFill>
            </a:endParaRPr>
          </a:p>
        </p:txBody>
      </p:sp>
      <p:sp>
        <p:nvSpPr>
          <p:cNvPr id="12" name="TextBox 11"/>
          <p:cNvSpPr txBox="1"/>
          <p:nvPr/>
        </p:nvSpPr>
        <p:spPr>
          <a:xfrm>
            <a:off x="2195736" y="1746394"/>
            <a:ext cx="3828621" cy="523220"/>
          </a:xfrm>
          <a:prstGeom prst="rect">
            <a:avLst/>
          </a:prstGeom>
          <a:noFill/>
        </p:spPr>
        <p:txBody>
          <a:bodyPr wrap="square" rtlCol="0">
            <a:spAutoFit/>
          </a:bodyPr>
          <a:lstStyle/>
          <a:p>
            <a:r>
              <a:rPr lang="en-ZA" sz="2800" b="1" dirty="0" smtClean="0">
                <a:solidFill>
                  <a:srgbClr val="FFC000"/>
                </a:solidFill>
              </a:rPr>
              <a:t>Exercise</a:t>
            </a:r>
            <a:endParaRPr lang="en-ZA" sz="2800" b="1" dirty="0">
              <a:solidFill>
                <a:srgbClr val="FFC000"/>
              </a:solidFill>
            </a:endParaRPr>
          </a:p>
        </p:txBody>
      </p:sp>
    </p:spTree>
    <p:extLst>
      <p:ext uri="{BB962C8B-B14F-4D97-AF65-F5344CB8AC3E}">
        <p14:creationId xmlns:p14="http://schemas.microsoft.com/office/powerpoint/2010/main" val="206079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287946"/>
            <a:ext cx="6624736" cy="5540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0" y="620688"/>
            <a:ext cx="9144000" cy="523220"/>
          </a:xfrm>
          <a:prstGeom prst="rect">
            <a:avLst/>
          </a:prstGeom>
          <a:noFill/>
        </p:spPr>
        <p:txBody>
          <a:bodyPr wrap="square" rtlCol="0">
            <a:spAutoFit/>
          </a:bodyPr>
          <a:lstStyle/>
          <a:p>
            <a:r>
              <a:rPr lang="en-ZA" sz="2800" b="1" dirty="0" smtClean="0">
                <a:solidFill>
                  <a:srgbClr val="FFFF00"/>
                </a:solidFill>
              </a:rPr>
              <a:t>Strategic Questioning Leading to Reflective Thinking   </a:t>
            </a:r>
            <a:r>
              <a:rPr lang="en-ZA" sz="2000" b="1" dirty="0" smtClean="0">
                <a:solidFill>
                  <a:srgbClr val="FF0000"/>
                </a:solidFill>
              </a:rPr>
              <a:t>cont.</a:t>
            </a:r>
            <a:endParaRPr lang="en-ZA" sz="2000" b="1" dirty="0">
              <a:solidFill>
                <a:srgbClr val="FF0000"/>
              </a:solidFill>
            </a:endParaRPr>
          </a:p>
        </p:txBody>
      </p:sp>
    </p:spTree>
    <p:extLst>
      <p:ext uri="{BB962C8B-B14F-4D97-AF65-F5344CB8AC3E}">
        <p14:creationId xmlns:p14="http://schemas.microsoft.com/office/powerpoint/2010/main" val="20785907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 y="1323974"/>
            <a:ext cx="9177359" cy="5129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2975" y="800754"/>
            <a:ext cx="9144000" cy="523220"/>
          </a:xfrm>
          <a:prstGeom prst="rect">
            <a:avLst/>
          </a:prstGeom>
          <a:noFill/>
        </p:spPr>
        <p:txBody>
          <a:bodyPr wrap="square" rtlCol="0">
            <a:spAutoFit/>
          </a:bodyPr>
          <a:lstStyle/>
          <a:p>
            <a:pPr algn="ctr"/>
            <a:r>
              <a:rPr lang="en-ZA" sz="2800" b="1" dirty="0" smtClean="0">
                <a:solidFill>
                  <a:srgbClr val="FFFF00"/>
                </a:solidFill>
              </a:rPr>
              <a:t>ePortfolio to Reinforce Reflective Thinking</a:t>
            </a:r>
            <a:endParaRPr lang="en-ZA" sz="2000" b="1" dirty="0">
              <a:solidFill>
                <a:srgbClr val="FF0000"/>
              </a:solidFill>
            </a:endParaRPr>
          </a:p>
        </p:txBody>
      </p:sp>
    </p:spTree>
    <p:extLst>
      <p:ext uri="{BB962C8B-B14F-4D97-AF65-F5344CB8AC3E}">
        <p14:creationId xmlns:p14="http://schemas.microsoft.com/office/powerpoint/2010/main" val="1012088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313" y="828675"/>
            <a:ext cx="8715375" cy="5200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9728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0" y="0"/>
            <a:ext cx="9136048" cy="1446550"/>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defPPr>
              <a:defRPr lang="en-US"/>
            </a:defPPr>
            <a:lvl1pPr>
              <a:defRPr sz="3200">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ZA" dirty="0" smtClean="0"/>
              <a:t>Do what you can with what you have and where you are.</a:t>
            </a:r>
          </a:p>
          <a:p>
            <a:pPr algn="r"/>
            <a:r>
              <a:rPr lang="en-ZA" sz="2400" b="1" i="1" dirty="0" smtClean="0">
                <a:solidFill>
                  <a:srgbClr val="FFC000"/>
                </a:solidFill>
              </a:rPr>
              <a:t>Theodore Roosevelt</a:t>
            </a:r>
            <a:endParaRPr lang="en-ZA" sz="2400" b="1" i="1" dirty="0">
              <a:solidFill>
                <a:srgbClr val="FFC000"/>
              </a:solidFill>
            </a:endParaRPr>
          </a:p>
        </p:txBody>
      </p:sp>
      <p:sp>
        <p:nvSpPr>
          <p:cNvPr id="4" name="TextBox 3"/>
          <p:cNvSpPr txBox="1"/>
          <p:nvPr/>
        </p:nvSpPr>
        <p:spPr>
          <a:xfrm>
            <a:off x="24110" y="1690803"/>
            <a:ext cx="9136048" cy="1508105"/>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defPPr>
              <a:defRPr lang="en-US"/>
            </a:defPPr>
            <a:lvl1pPr>
              <a:defRPr sz="3200">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ZA" dirty="0"/>
              <a:t>Education is what remains after one has forgotten what one has learned in school</a:t>
            </a:r>
            <a:r>
              <a:rPr lang="en-ZA" sz="2800" dirty="0" smtClean="0"/>
              <a:t>.</a:t>
            </a:r>
          </a:p>
          <a:p>
            <a:pPr algn="r"/>
            <a:r>
              <a:rPr lang="en-ZA" sz="2800" i="1" dirty="0" smtClean="0">
                <a:solidFill>
                  <a:srgbClr val="FFC000"/>
                </a:solidFill>
              </a:rPr>
              <a:t>Albert Einstein</a:t>
            </a:r>
            <a:endParaRPr lang="en-ZA" sz="2800" i="1" dirty="0">
              <a:solidFill>
                <a:srgbClr val="FFC000"/>
              </a:solidFill>
            </a:endParaRPr>
          </a:p>
        </p:txBody>
      </p:sp>
      <p:sp>
        <p:nvSpPr>
          <p:cNvPr id="5" name="TextBox 4"/>
          <p:cNvSpPr txBox="1"/>
          <p:nvPr/>
        </p:nvSpPr>
        <p:spPr>
          <a:xfrm>
            <a:off x="34534" y="3492149"/>
            <a:ext cx="9125624" cy="1446550"/>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defPPr>
              <a:defRPr lang="en-US"/>
            </a:defPPr>
            <a:lvl1pPr>
              <a:defRPr sz="3200">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ZA" dirty="0"/>
              <a:t>Tell me and I forget. Teach me and I remember. Involve me and I learn. </a:t>
            </a:r>
          </a:p>
          <a:p>
            <a:pPr algn="r"/>
            <a:r>
              <a:rPr lang="en-ZA" sz="2400" i="1" dirty="0">
                <a:solidFill>
                  <a:srgbClr val="FFC000"/>
                </a:solidFill>
              </a:rPr>
              <a:t>Benjamin Franklin</a:t>
            </a:r>
          </a:p>
        </p:txBody>
      </p:sp>
      <p:sp>
        <p:nvSpPr>
          <p:cNvPr id="6" name="TextBox 5"/>
          <p:cNvSpPr txBox="1"/>
          <p:nvPr/>
        </p:nvSpPr>
        <p:spPr>
          <a:xfrm>
            <a:off x="0" y="5209182"/>
            <a:ext cx="9095779" cy="1446550"/>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r>
              <a:rPr lang="en-ZA" sz="3200" dirty="0">
                <a:solidFill>
                  <a:schemeClr val="bg1"/>
                </a:solidFill>
              </a:rPr>
              <a:t>He who learns but does not think, is lost! He who thinks but does not learn is in great danger. </a:t>
            </a:r>
            <a:endParaRPr lang="en-ZA" sz="3200" dirty="0" smtClean="0">
              <a:solidFill>
                <a:schemeClr val="bg1"/>
              </a:solidFill>
            </a:endParaRPr>
          </a:p>
          <a:p>
            <a:pPr algn="r"/>
            <a:r>
              <a:rPr lang="en-ZA" sz="2400" b="1" i="1" dirty="0" smtClean="0">
                <a:solidFill>
                  <a:srgbClr val="FFC000"/>
                </a:solidFill>
              </a:rPr>
              <a:t>Confucius</a:t>
            </a:r>
            <a:endParaRPr lang="en-ZA" sz="3200" dirty="0">
              <a:solidFill>
                <a:schemeClr val="bg1"/>
              </a:solidFill>
            </a:endParaRPr>
          </a:p>
        </p:txBody>
      </p:sp>
    </p:spTree>
    <p:extLst>
      <p:ext uri="{BB962C8B-B14F-4D97-AF65-F5344CB8AC3E}">
        <p14:creationId xmlns:p14="http://schemas.microsoft.com/office/powerpoint/2010/main" val="4129690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536" y="51618"/>
            <a:ext cx="9540552" cy="5681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96605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7952" y="1408871"/>
            <a:ext cx="9144000" cy="523220"/>
          </a:xfrm>
          <a:prstGeom prst="rect">
            <a:avLst/>
          </a:prstGeom>
          <a:noFill/>
        </p:spPr>
        <p:txBody>
          <a:bodyPr wrap="square" rtlCol="0">
            <a:spAutoFit/>
          </a:bodyPr>
          <a:lstStyle/>
          <a:p>
            <a:pPr algn="ctr"/>
            <a:r>
              <a:rPr lang="en-ZA" sz="2800" b="1" dirty="0" smtClean="0">
                <a:solidFill>
                  <a:schemeClr val="bg1"/>
                </a:solidFill>
              </a:rPr>
              <a:t>Questions and Answers</a:t>
            </a:r>
            <a:endParaRPr lang="en-ZA" sz="2800" b="1" dirty="0">
              <a:solidFill>
                <a:schemeClr val="bg1"/>
              </a:solidFill>
            </a:endParaRPr>
          </a:p>
        </p:txBody>
      </p:sp>
      <p:sp>
        <p:nvSpPr>
          <p:cNvPr id="4" name="TextBox 3"/>
          <p:cNvSpPr txBox="1"/>
          <p:nvPr/>
        </p:nvSpPr>
        <p:spPr>
          <a:xfrm>
            <a:off x="7952" y="2814477"/>
            <a:ext cx="9144000" cy="3170099"/>
          </a:xfrm>
          <a:prstGeom prst="rect">
            <a:avLst/>
          </a:prstGeom>
          <a:noFill/>
        </p:spPr>
        <p:txBody>
          <a:bodyPr wrap="square" rtlCol="0">
            <a:spAutoFit/>
          </a:bodyPr>
          <a:lstStyle/>
          <a:p>
            <a:pPr algn="ctr"/>
            <a:r>
              <a:rPr lang="en-ZA" sz="20000" b="1" dirty="0" smtClean="0">
                <a:solidFill>
                  <a:schemeClr val="bg1"/>
                </a:solidFill>
              </a:rPr>
              <a:t>END</a:t>
            </a:r>
            <a:endParaRPr lang="en-ZA" sz="20000" b="1" dirty="0">
              <a:solidFill>
                <a:schemeClr val="bg1"/>
              </a:solidFill>
            </a:endParaRPr>
          </a:p>
        </p:txBody>
      </p:sp>
    </p:spTree>
    <p:extLst>
      <p:ext uri="{BB962C8B-B14F-4D97-AF65-F5344CB8AC3E}">
        <p14:creationId xmlns:p14="http://schemas.microsoft.com/office/powerpoint/2010/main" val="2755316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 name="Diagram 2"/>
          <p:cNvGraphicFramePr/>
          <p:nvPr>
            <p:extLst>
              <p:ext uri="{D42A27DB-BD31-4B8C-83A1-F6EECF244321}">
                <p14:modId xmlns:p14="http://schemas.microsoft.com/office/powerpoint/2010/main" val="4120975864"/>
              </p:ext>
            </p:extLst>
          </p:nvPr>
        </p:nvGraphicFramePr>
        <p:xfrm>
          <a:off x="0" y="857232"/>
          <a:ext cx="9144000" cy="5500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68224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827584" y="1196752"/>
            <a:ext cx="7272808" cy="584775"/>
          </a:xfrm>
          <a:prstGeom prst="rect">
            <a:avLst/>
          </a:prstGeom>
          <a:noFill/>
        </p:spPr>
        <p:txBody>
          <a:bodyPr wrap="square" rtlCol="0">
            <a:spAutoFit/>
          </a:bodyPr>
          <a:lstStyle/>
          <a:p>
            <a:pPr algn="ctr"/>
            <a:r>
              <a:rPr lang="en-ZA" sz="3200" b="1" dirty="0" smtClean="0">
                <a:solidFill>
                  <a:schemeClr val="bg1"/>
                </a:solidFill>
              </a:rPr>
              <a:t>Questions</a:t>
            </a:r>
            <a:endParaRPr lang="en-ZA" sz="3200" b="1" dirty="0">
              <a:solidFill>
                <a:schemeClr val="bg1"/>
              </a:solidFill>
            </a:endParaRPr>
          </a:p>
        </p:txBody>
      </p:sp>
      <p:sp>
        <p:nvSpPr>
          <p:cNvPr id="6" name="TextBox 5"/>
          <p:cNvSpPr txBox="1"/>
          <p:nvPr/>
        </p:nvSpPr>
        <p:spPr>
          <a:xfrm>
            <a:off x="539552" y="2276872"/>
            <a:ext cx="8424936" cy="461665"/>
          </a:xfrm>
          <a:prstGeom prst="rect">
            <a:avLst/>
          </a:prstGeom>
          <a:noFill/>
        </p:spPr>
        <p:txBody>
          <a:bodyPr wrap="square" rtlCol="0">
            <a:spAutoFit/>
          </a:bodyPr>
          <a:lstStyle/>
          <a:p>
            <a:r>
              <a:rPr lang="en-ZA" sz="2400" b="1" dirty="0" smtClean="0">
                <a:solidFill>
                  <a:schemeClr val="bg1"/>
                </a:solidFill>
              </a:rPr>
              <a:t>What is learning?</a:t>
            </a:r>
            <a:endParaRPr lang="en-ZA" sz="2400" b="1" dirty="0">
              <a:solidFill>
                <a:schemeClr val="bg1"/>
              </a:solidFill>
            </a:endParaRPr>
          </a:p>
        </p:txBody>
      </p:sp>
      <p:sp>
        <p:nvSpPr>
          <p:cNvPr id="7" name="TextBox 6"/>
          <p:cNvSpPr txBox="1"/>
          <p:nvPr/>
        </p:nvSpPr>
        <p:spPr>
          <a:xfrm>
            <a:off x="539552" y="3247863"/>
            <a:ext cx="8424936" cy="461665"/>
          </a:xfrm>
          <a:prstGeom prst="rect">
            <a:avLst/>
          </a:prstGeom>
          <a:noFill/>
        </p:spPr>
        <p:txBody>
          <a:bodyPr wrap="square" rtlCol="0">
            <a:spAutoFit/>
          </a:bodyPr>
          <a:lstStyle/>
          <a:p>
            <a:r>
              <a:rPr lang="en-ZA" sz="2400" b="1" dirty="0" smtClean="0">
                <a:solidFill>
                  <a:schemeClr val="bg1"/>
                </a:solidFill>
              </a:rPr>
              <a:t>When teaching, are students </a:t>
            </a:r>
            <a:r>
              <a:rPr lang="en-ZA" sz="2400" b="1" dirty="0">
                <a:solidFill>
                  <a:schemeClr val="bg1"/>
                </a:solidFill>
              </a:rPr>
              <a:t>really </a:t>
            </a:r>
            <a:r>
              <a:rPr lang="en-ZA" sz="2400" b="1" dirty="0" smtClean="0">
                <a:solidFill>
                  <a:schemeClr val="bg1"/>
                </a:solidFill>
              </a:rPr>
              <a:t>learning?</a:t>
            </a:r>
            <a:endParaRPr lang="en-ZA" sz="2400" b="1" dirty="0">
              <a:solidFill>
                <a:schemeClr val="bg1"/>
              </a:solidFill>
            </a:endParaRPr>
          </a:p>
        </p:txBody>
      </p:sp>
      <p:sp>
        <p:nvSpPr>
          <p:cNvPr id="8" name="TextBox 7"/>
          <p:cNvSpPr txBox="1"/>
          <p:nvPr/>
        </p:nvSpPr>
        <p:spPr>
          <a:xfrm>
            <a:off x="539552" y="4149080"/>
            <a:ext cx="8424936" cy="461665"/>
          </a:xfrm>
          <a:prstGeom prst="rect">
            <a:avLst/>
          </a:prstGeom>
          <a:noFill/>
        </p:spPr>
        <p:txBody>
          <a:bodyPr wrap="square" rtlCol="0">
            <a:spAutoFit/>
          </a:bodyPr>
          <a:lstStyle/>
          <a:p>
            <a:r>
              <a:rPr lang="en-ZA" sz="2400" b="1" dirty="0" smtClean="0">
                <a:solidFill>
                  <a:schemeClr val="bg1"/>
                </a:solidFill>
              </a:rPr>
              <a:t>What is the technology in facilitating learning</a:t>
            </a:r>
            <a:endParaRPr lang="en-ZA" sz="2400" b="1" dirty="0">
              <a:solidFill>
                <a:schemeClr val="bg1"/>
              </a:solidFill>
            </a:endParaRPr>
          </a:p>
        </p:txBody>
      </p:sp>
    </p:spTree>
    <p:extLst>
      <p:ext uri="{BB962C8B-B14F-4D97-AF65-F5344CB8AC3E}">
        <p14:creationId xmlns:p14="http://schemas.microsoft.com/office/powerpoint/2010/main" val="60798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20787" y="548680"/>
            <a:ext cx="9144000" cy="707886"/>
          </a:xfrm>
          <a:prstGeom prst="rect">
            <a:avLst/>
          </a:prstGeom>
          <a:noFill/>
        </p:spPr>
        <p:txBody>
          <a:bodyPr wrap="square" rtlCol="0">
            <a:spAutoFit/>
          </a:bodyPr>
          <a:lstStyle/>
          <a:p>
            <a:pPr lvl="0" algn="ctr"/>
            <a:r>
              <a:rPr lang="en-ZA" sz="4000" b="1" dirty="0" smtClean="0">
                <a:solidFill>
                  <a:srgbClr val="FFFF00"/>
                </a:solidFill>
              </a:rPr>
              <a:t>Learning at the Glance</a:t>
            </a:r>
            <a:endParaRPr lang="en-ZA" sz="4000" dirty="0" smtClean="0">
              <a:solidFill>
                <a:srgbClr val="FFFF00"/>
              </a:solidFill>
            </a:endParaRPr>
          </a:p>
        </p:txBody>
      </p:sp>
      <p:sp>
        <p:nvSpPr>
          <p:cNvPr id="4" name="TextBox 3"/>
          <p:cNvSpPr txBox="1"/>
          <p:nvPr/>
        </p:nvSpPr>
        <p:spPr>
          <a:xfrm>
            <a:off x="539552" y="1256566"/>
            <a:ext cx="7704856" cy="523220"/>
          </a:xfrm>
          <a:prstGeom prst="rect">
            <a:avLst/>
          </a:prstGeom>
          <a:noFill/>
        </p:spPr>
        <p:txBody>
          <a:bodyPr wrap="square" rtlCol="0">
            <a:spAutoFit/>
          </a:bodyPr>
          <a:lstStyle/>
          <a:p>
            <a:r>
              <a:rPr lang="en-ZA" sz="2800" b="1" dirty="0" smtClean="0">
                <a:solidFill>
                  <a:schemeClr val="bg1"/>
                </a:solidFill>
              </a:rPr>
              <a:t>1. What is learning?</a:t>
            </a:r>
            <a:endParaRPr lang="en-ZA" sz="2800" b="1" dirty="0">
              <a:solidFill>
                <a:schemeClr val="bg1"/>
              </a:solidFill>
            </a:endParaRPr>
          </a:p>
        </p:txBody>
      </p:sp>
      <p:sp>
        <p:nvSpPr>
          <p:cNvPr id="5" name="TextBox 4"/>
          <p:cNvSpPr txBox="1"/>
          <p:nvPr/>
        </p:nvSpPr>
        <p:spPr>
          <a:xfrm>
            <a:off x="683568" y="1988840"/>
            <a:ext cx="8352928" cy="3046988"/>
          </a:xfrm>
          <a:prstGeom prst="rect">
            <a:avLst/>
          </a:prstGeom>
          <a:noFill/>
        </p:spPr>
        <p:txBody>
          <a:bodyPr wrap="square" rtlCol="0">
            <a:spAutoFit/>
          </a:bodyPr>
          <a:lstStyle/>
          <a:p>
            <a:r>
              <a:rPr lang="en-ZA" sz="2400" dirty="0" smtClean="0">
                <a:solidFill>
                  <a:schemeClr val="bg1"/>
                </a:solidFill>
              </a:rPr>
              <a:t>Learning involves change where it deals with the acquisition of habits, knowledge and attitudes. Learning enables the individual to make both personal and social adjustments. </a:t>
            </a:r>
          </a:p>
          <a:p>
            <a:r>
              <a:rPr lang="en-ZA" sz="2400" dirty="0" smtClean="0">
                <a:solidFill>
                  <a:schemeClr val="bg1"/>
                </a:solidFill>
              </a:rPr>
              <a:t>Since the concept of change is inherent in the concept of learning, then any change in behaviour implies that learning is taking place or has taken place. </a:t>
            </a:r>
            <a:endParaRPr lang="en-ZA" sz="2400" dirty="0">
              <a:solidFill>
                <a:schemeClr val="bg1"/>
              </a:solidFill>
            </a:endParaRPr>
          </a:p>
          <a:p>
            <a:r>
              <a:rPr lang="en-ZA" sz="2400" dirty="0" smtClean="0">
                <a:solidFill>
                  <a:schemeClr val="bg1"/>
                </a:solidFill>
              </a:rPr>
              <a:t>Learning that occurs during the process of change can be referred to as the learning process. (Crow &amp; Crow, 1963, p.1)</a:t>
            </a:r>
            <a:endParaRPr lang="en-ZA" sz="2400" dirty="0">
              <a:solidFill>
                <a:schemeClr val="bg1"/>
              </a:solidFill>
            </a:endParaRPr>
          </a:p>
        </p:txBody>
      </p:sp>
    </p:spTree>
    <p:extLst>
      <p:ext uri="{BB962C8B-B14F-4D97-AF65-F5344CB8AC3E}">
        <p14:creationId xmlns:p14="http://schemas.microsoft.com/office/powerpoint/2010/main" val="402224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20787" y="548680"/>
            <a:ext cx="9144000" cy="707886"/>
          </a:xfrm>
          <a:prstGeom prst="rect">
            <a:avLst/>
          </a:prstGeom>
          <a:noFill/>
        </p:spPr>
        <p:txBody>
          <a:bodyPr wrap="square" rtlCol="0">
            <a:spAutoFit/>
          </a:bodyPr>
          <a:lstStyle/>
          <a:p>
            <a:pPr lvl="0" algn="ctr"/>
            <a:r>
              <a:rPr lang="en-ZA" sz="4000" b="1" dirty="0" smtClean="0">
                <a:solidFill>
                  <a:srgbClr val="FFFF00"/>
                </a:solidFill>
              </a:rPr>
              <a:t>Learning at the Glance </a:t>
            </a:r>
            <a:r>
              <a:rPr lang="en-ZA" sz="2400" b="1" dirty="0" smtClean="0">
                <a:solidFill>
                  <a:srgbClr val="FF0000"/>
                </a:solidFill>
              </a:rPr>
              <a:t>Cont.</a:t>
            </a:r>
            <a:endParaRPr lang="en-ZA" sz="2400" dirty="0" smtClean="0">
              <a:solidFill>
                <a:srgbClr val="FFFF00"/>
              </a:solidFill>
            </a:endParaRPr>
          </a:p>
        </p:txBody>
      </p:sp>
      <p:sp>
        <p:nvSpPr>
          <p:cNvPr id="4" name="TextBox 3"/>
          <p:cNvSpPr txBox="1"/>
          <p:nvPr/>
        </p:nvSpPr>
        <p:spPr>
          <a:xfrm>
            <a:off x="539552" y="1256566"/>
            <a:ext cx="7704856" cy="523220"/>
          </a:xfrm>
          <a:prstGeom prst="rect">
            <a:avLst/>
          </a:prstGeom>
          <a:noFill/>
        </p:spPr>
        <p:txBody>
          <a:bodyPr wrap="square" rtlCol="0">
            <a:spAutoFit/>
          </a:bodyPr>
          <a:lstStyle/>
          <a:p>
            <a:r>
              <a:rPr lang="en-ZA" sz="2800" b="1" dirty="0" smtClean="0">
                <a:solidFill>
                  <a:schemeClr val="bg1"/>
                </a:solidFill>
              </a:rPr>
              <a:t>2. What is learning? </a:t>
            </a:r>
            <a:r>
              <a:rPr lang="en-ZA" sz="2000" b="1" dirty="0" smtClean="0">
                <a:solidFill>
                  <a:srgbClr val="FF0000"/>
                </a:solidFill>
              </a:rPr>
              <a:t>Cont.</a:t>
            </a:r>
            <a:endParaRPr lang="en-ZA" sz="2000" b="1" dirty="0">
              <a:solidFill>
                <a:srgbClr val="FF0000"/>
              </a:solidFill>
            </a:endParaRPr>
          </a:p>
        </p:txBody>
      </p:sp>
      <p:sp>
        <p:nvSpPr>
          <p:cNvPr id="5" name="TextBox 4"/>
          <p:cNvSpPr txBox="1"/>
          <p:nvPr/>
        </p:nvSpPr>
        <p:spPr>
          <a:xfrm>
            <a:off x="683568" y="1988840"/>
            <a:ext cx="8460432" cy="1569660"/>
          </a:xfrm>
          <a:prstGeom prst="rect">
            <a:avLst/>
          </a:prstGeom>
          <a:noFill/>
        </p:spPr>
        <p:txBody>
          <a:bodyPr wrap="square" rtlCol="0">
            <a:spAutoFit/>
          </a:bodyPr>
          <a:lstStyle/>
          <a:p>
            <a:r>
              <a:rPr lang="en-ZA" sz="2400" dirty="0" smtClean="0">
                <a:solidFill>
                  <a:schemeClr val="bg1"/>
                </a:solidFill>
              </a:rPr>
              <a:t>Learning is a change in the individual, due to the interaction of that individual, and his environment, which fills a need and makes him more capable of dealing adequately with his environment. (Burton, 1963, p.7)</a:t>
            </a:r>
            <a:endParaRPr lang="en-ZA" sz="2400" dirty="0">
              <a:solidFill>
                <a:schemeClr val="bg1"/>
              </a:solidFill>
            </a:endParaRPr>
          </a:p>
        </p:txBody>
      </p:sp>
      <p:sp>
        <p:nvSpPr>
          <p:cNvPr id="6" name="TextBox 5"/>
          <p:cNvSpPr txBox="1"/>
          <p:nvPr/>
        </p:nvSpPr>
        <p:spPr>
          <a:xfrm>
            <a:off x="547936" y="3920862"/>
            <a:ext cx="7704856" cy="523220"/>
          </a:xfrm>
          <a:prstGeom prst="rect">
            <a:avLst/>
          </a:prstGeom>
          <a:noFill/>
        </p:spPr>
        <p:txBody>
          <a:bodyPr wrap="square" rtlCol="0">
            <a:spAutoFit/>
          </a:bodyPr>
          <a:lstStyle/>
          <a:p>
            <a:r>
              <a:rPr lang="en-ZA" sz="2800" b="1" dirty="0" smtClean="0">
                <a:solidFill>
                  <a:schemeClr val="bg1"/>
                </a:solidFill>
              </a:rPr>
              <a:t>3. What is learning? </a:t>
            </a:r>
            <a:r>
              <a:rPr lang="en-ZA" sz="2000" b="1" dirty="0" smtClean="0">
                <a:solidFill>
                  <a:srgbClr val="FF0000"/>
                </a:solidFill>
              </a:rPr>
              <a:t>Cont.</a:t>
            </a:r>
            <a:endParaRPr lang="en-ZA" sz="2000" b="1" dirty="0">
              <a:solidFill>
                <a:srgbClr val="FF0000"/>
              </a:solidFill>
            </a:endParaRPr>
          </a:p>
        </p:txBody>
      </p:sp>
      <p:sp>
        <p:nvSpPr>
          <p:cNvPr id="7" name="TextBox 6"/>
          <p:cNvSpPr txBox="1"/>
          <p:nvPr/>
        </p:nvSpPr>
        <p:spPr>
          <a:xfrm>
            <a:off x="691952" y="4653136"/>
            <a:ext cx="8460432" cy="1200329"/>
          </a:xfrm>
          <a:prstGeom prst="rect">
            <a:avLst/>
          </a:prstGeom>
          <a:noFill/>
        </p:spPr>
        <p:txBody>
          <a:bodyPr wrap="square" rtlCol="0">
            <a:spAutoFit/>
          </a:bodyPr>
          <a:lstStyle/>
          <a:p>
            <a:r>
              <a:rPr lang="en-ZA" sz="2400" dirty="0" smtClean="0">
                <a:solidFill>
                  <a:schemeClr val="bg1"/>
                </a:solidFill>
              </a:rPr>
              <a:t>There is a remarkable agreement upon the definition of learning as being reflected in a change in behaviour as the result of experience. (Haggard, 1963, p.20)</a:t>
            </a:r>
            <a:endParaRPr lang="en-ZA" sz="2400" dirty="0">
              <a:solidFill>
                <a:schemeClr val="bg1"/>
              </a:solidFill>
            </a:endParaRPr>
          </a:p>
        </p:txBody>
      </p:sp>
    </p:spTree>
    <p:extLst>
      <p:ext uri="{BB962C8B-B14F-4D97-AF65-F5344CB8AC3E}">
        <p14:creationId xmlns:p14="http://schemas.microsoft.com/office/powerpoint/2010/main" val="128671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20787" y="548680"/>
            <a:ext cx="9144000" cy="707886"/>
          </a:xfrm>
          <a:prstGeom prst="rect">
            <a:avLst/>
          </a:prstGeom>
          <a:noFill/>
        </p:spPr>
        <p:txBody>
          <a:bodyPr wrap="square" rtlCol="0">
            <a:spAutoFit/>
          </a:bodyPr>
          <a:lstStyle/>
          <a:p>
            <a:pPr lvl="0" algn="ctr"/>
            <a:r>
              <a:rPr lang="en-ZA" sz="4000" b="1" dirty="0" smtClean="0">
                <a:solidFill>
                  <a:srgbClr val="FFFF00"/>
                </a:solidFill>
              </a:rPr>
              <a:t>Learning at the Glance </a:t>
            </a:r>
            <a:r>
              <a:rPr lang="en-ZA" sz="2400" b="1" dirty="0" smtClean="0">
                <a:solidFill>
                  <a:srgbClr val="FF0000"/>
                </a:solidFill>
              </a:rPr>
              <a:t>Cont.</a:t>
            </a:r>
            <a:endParaRPr lang="en-ZA" sz="2400" dirty="0" smtClean="0">
              <a:solidFill>
                <a:srgbClr val="FFFF00"/>
              </a:solidFill>
            </a:endParaRPr>
          </a:p>
        </p:txBody>
      </p:sp>
      <p:sp>
        <p:nvSpPr>
          <p:cNvPr id="4" name="TextBox 3"/>
          <p:cNvSpPr txBox="1"/>
          <p:nvPr/>
        </p:nvSpPr>
        <p:spPr>
          <a:xfrm>
            <a:off x="547936" y="1518176"/>
            <a:ext cx="7704856" cy="523220"/>
          </a:xfrm>
          <a:prstGeom prst="rect">
            <a:avLst/>
          </a:prstGeom>
          <a:noFill/>
        </p:spPr>
        <p:txBody>
          <a:bodyPr wrap="square" rtlCol="0">
            <a:spAutoFit/>
          </a:bodyPr>
          <a:lstStyle/>
          <a:p>
            <a:r>
              <a:rPr lang="en-ZA" sz="2800" b="1" dirty="0" smtClean="0">
                <a:solidFill>
                  <a:schemeClr val="bg1"/>
                </a:solidFill>
              </a:rPr>
              <a:t>4. What is learning? </a:t>
            </a:r>
            <a:r>
              <a:rPr lang="en-ZA" sz="2000" b="1" dirty="0" smtClean="0">
                <a:solidFill>
                  <a:srgbClr val="FF0000"/>
                </a:solidFill>
              </a:rPr>
              <a:t>Cont.</a:t>
            </a:r>
            <a:endParaRPr lang="en-ZA" sz="2000" b="1" dirty="0">
              <a:solidFill>
                <a:srgbClr val="FF0000"/>
              </a:solidFill>
            </a:endParaRPr>
          </a:p>
        </p:txBody>
      </p:sp>
      <p:sp>
        <p:nvSpPr>
          <p:cNvPr id="5" name="TextBox 4"/>
          <p:cNvSpPr txBox="1"/>
          <p:nvPr/>
        </p:nvSpPr>
        <p:spPr>
          <a:xfrm>
            <a:off x="683568" y="2324534"/>
            <a:ext cx="8460432" cy="2308324"/>
          </a:xfrm>
          <a:prstGeom prst="rect">
            <a:avLst/>
          </a:prstGeom>
          <a:noFill/>
        </p:spPr>
        <p:txBody>
          <a:bodyPr wrap="square" rtlCol="0">
            <a:spAutoFit/>
          </a:bodyPr>
          <a:lstStyle/>
          <a:p>
            <a:r>
              <a:rPr lang="en-ZA" sz="2400" dirty="0" smtClean="0">
                <a:solidFill>
                  <a:schemeClr val="bg1"/>
                </a:solidFill>
              </a:rPr>
              <a:t>Learning is the process by which an activity originates or is changed through reacting to an encountered situation, provided that the characteristics of the change in activity cannot be explained on basis of native response tendencies, maturation, or temporary states of the organism (e.g. fatigue, drugs, etc.). (</a:t>
            </a:r>
            <a:r>
              <a:rPr lang="en-ZA" sz="2400" dirty="0" err="1" smtClean="0">
                <a:solidFill>
                  <a:schemeClr val="bg1"/>
                </a:solidFill>
              </a:rPr>
              <a:t>Hilgard</a:t>
            </a:r>
            <a:r>
              <a:rPr lang="en-ZA" sz="2400" dirty="0" smtClean="0">
                <a:solidFill>
                  <a:schemeClr val="bg1"/>
                </a:solidFill>
              </a:rPr>
              <a:t> &amp; Bower, 1966, p.2)</a:t>
            </a:r>
            <a:endParaRPr lang="en-ZA" sz="2400" dirty="0">
              <a:solidFill>
                <a:schemeClr val="bg1"/>
              </a:solidFill>
            </a:endParaRPr>
          </a:p>
        </p:txBody>
      </p:sp>
    </p:spTree>
    <p:extLst>
      <p:ext uri="{BB962C8B-B14F-4D97-AF65-F5344CB8AC3E}">
        <p14:creationId xmlns:p14="http://schemas.microsoft.com/office/powerpoint/2010/main" val="204455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67544" y="620688"/>
            <a:ext cx="8064896" cy="584775"/>
          </a:xfrm>
          <a:prstGeom prst="rect">
            <a:avLst/>
          </a:prstGeom>
          <a:noFill/>
        </p:spPr>
        <p:txBody>
          <a:bodyPr wrap="square" rtlCol="0">
            <a:spAutoFit/>
          </a:bodyPr>
          <a:lstStyle/>
          <a:p>
            <a:r>
              <a:rPr lang="en-ZA" sz="3200" b="1" dirty="0" smtClean="0">
                <a:solidFill>
                  <a:srgbClr val="FFFF00"/>
                </a:solidFill>
              </a:rPr>
              <a:t>Conclude with Defining Learning</a:t>
            </a:r>
            <a:endParaRPr lang="en-ZA" sz="3200" b="1" dirty="0">
              <a:solidFill>
                <a:srgbClr val="FFFF00"/>
              </a:solidFill>
            </a:endParaRPr>
          </a:p>
        </p:txBody>
      </p:sp>
      <p:sp>
        <p:nvSpPr>
          <p:cNvPr id="4" name="TextBox 3"/>
          <p:cNvSpPr txBox="1"/>
          <p:nvPr/>
        </p:nvSpPr>
        <p:spPr>
          <a:xfrm>
            <a:off x="179512" y="1225354"/>
            <a:ext cx="8568952" cy="830997"/>
          </a:xfrm>
          <a:prstGeom prst="rect">
            <a:avLst/>
          </a:prstGeom>
          <a:noFill/>
        </p:spPr>
        <p:txBody>
          <a:bodyPr wrap="square" rtlCol="0">
            <a:spAutoFit/>
          </a:bodyPr>
          <a:lstStyle/>
          <a:p>
            <a:pPr marL="285750" indent="-285750">
              <a:buFont typeface="Arial" panose="020B0604020202020204" pitchFamily="34" charset="0"/>
              <a:buChar char="•"/>
            </a:pPr>
            <a:r>
              <a:rPr lang="en-ZA" sz="2400" dirty="0" smtClean="0">
                <a:solidFill>
                  <a:schemeClr val="bg1"/>
                </a:solidFill>
              </a:rPr>
              <a:t>Contemporary learning theorists see learning as a process by which behaviour is changed, shaped, or controlled. </a:t>
            </a:r>
          </a:p>
        </p:txBody>
      </p:sp>
      <p:sp>
        <p:nvSpPr>
          <p:cNvPr id="5" name="TextBox 4"/>
          <p:cNvSpPr txBox="1"/>
          <p:nvPr/>
        </p:nvSpPr>
        <p:spPr>
          <a:xfrm>
            <a:off x="215516" y="2056351"/>
            <a:ext cx="8712968" cy="830997"/>
          </a:xfrm>
          <a:prstGeom prst="rect">
            <a:avLst/>
          </a:prstGeom>
          <a:noFill/>
        </p:spPr>
        <p:txBody>
          <a:bodyPr wrap="square" rtlCol="0">
            <a:spAutoFit/>
          </a:bodyPr>
          <a:lstStyle/>
          <a:p>
            <a:pPr marL="285750" indent="-285750">
              <a:buFont typeface="Arial" panose="020B0604020202020204" pitchFamily="34" charset="0"/>
              <a:buChar char="•"/>
            </a:pPr>
            <a:r>
              <a:rPr lang="en-ZA" sz="2400" dirty="0">
                <a:solidFill>
                  <a:schemeClr val="bg1"/>
                </a:solidFill>
              </a:rPr>
              <a:t>Others theorists prefer to define learning in terms of growth, development of competencies, and </a:t>
            </a:r>
            <a:r>
              <a:rPr lang="en-ZA" sz="2400" dirty="0" err="1">
                <a:solidFill>
                  <a:schemeClr val="bg1"/>
                </a:solidFill>
              </a:rPr>
              <a:t>fulfillment</a:t>
            </a:r>
            <a:r>
              <a:rPr lang="en-ZA" sz="2400" dirty="0">
                <a:solidFill>
                  <a:schemeClr val="bg1"/>
                </a:solidFill>
              </a:rPr>
              <a:t> of potentials</a:t>
            </a:r>
            <a:r>
              <a:rPr lang="en-ZA" sz="2400" dirty="0" smtClean="0">
                <a:solidFill>
                  <a:schemeClr val="bg1"/>
                </a:solidFill>
              </a:rPr>
              <a:t>.</a:t>
            </a:r>
            <a:endParaRPr lang="en-ZA" sz="2400" dirty="0">
              <a:solidFill>
                <a:schemeClr val="bg1"/>
              </a:solidFill>
            </a:endParaRPr>
          </a:p>
        </p:txBody>
      </p:sp>
      <p:sp>
        <p:nvSpPr>
          <p:cNvPr id="6" name="TextBox 5"/>
          <p:cNvSpPr txBox="1"/>
          <p:nvPr/>
        </p:nvSpPr>
        <p:spPr>
          <a:xfrm>
            <a:off x="215516" y="2898190"/>
            <a:ext cx="8964488" cy="1200329"/>
          </a:xfrm>
          <a:prstGeom prst="rect">
            <a:avLst/>
          </a:prstGeom>
          <a:noFill/>
        </p:spPr>
        <p:txBody>
          <a:bodyPr wrap="square" rtlCol="0">
            <a:spAutoFit/>
          </a:bodyPr>
          <a:lstStyle/>
          <a:p>
            <a:pPr marL="285750" indent="-285750">
              <a:buFont typeface="Arial" panose="020B0604020202020204" pitchFamily="34" charset="0"/>
              <a:buChar char="•"/>
            </a:pPr>
            <a:r>
              <a:rPr lang="en-ZA" sz="2400" dirty="0">
                <a:solidFill>
                  <a:schemeClr val="bg1"/>
                </a:solidFill>
              </a:rPr>
              <a:t>Learning relates to experience (experiential learning). It has a quality of personal involvement – the whole person in both his feeling and cognitive aspects being in the learning event; this is self-initiated</a:t>
            </a:r>
            <a:r>
              <a:rPr lang="en-ZA" sz="2400" dirty="0" smtClean="0">
                <a:solidFill>
                  <a:schemeClr val="bg1"/>
                </a:solidFill>
              </a:rPr>
              <a:t>.</a:t>
            </a:r>
            <a:endParaRPr lang="en-ZA" sz="2400" dirty="0">
              <a:solidFill>
                <a:schemeClr val="bg1"/>
              </a:solidFill>
            </a:endParaRPr>
          </a:p>
        </p:txBody>
      </p:sp>
      <p:sp>
        <p:nvSpPr>
          <p:cNvPr id="7" name="TextBox 6"/>
          <p:cNvSpPr txBox="1"/>
          <p:nvPr/>
        </p:nvSpPr>
        <p:spPr>
          <a:xfrm>
            <a:off x="218964" y="4221088"/>
            <a:ext cx="8964488" cy="1200329"/>
          </a:xfrm>
          <a:prstGeom prst="rect">
            <a:avLst/>
          </a:prstGeom>
          <a:noFill/>
        </p:spPr>
        <p:txBody>
          <a:bodyPr wrap="square" rtlCol="0">
            <a:spAutoFit/>
          </a:bodyPr>
          <a:lstStyle/>
          <a:p>
            <a:pPr marL="285750" indent="-285750">
              <a:buFont typeface="Arial" panose="020B0604020202020204" pitchFamily="34" charset="0"/>
              <a:buChar char="•"/>
            </a:pPr>
            <a:r>
              <a:rPr lang="en-ZA" sz="2400" dirty="0">
                <a:solidFill>
                  <a:schemeClr val="bg1"/>
                </a:solidFill>
              </a:rPr>
              <a:t>When learning is achieved, the learner is the first to know.  The sense of discovery, of reaching out, of grasping and comprehending come from within</a:t>
            </a:r>
            <a:r>
              <a:rPr lang="en-ZA" sz="2400" dirty="0" smtClean="0">
                <a:solidFill>
                  <a:schemeClr val="bg1"/>
                </a:solidFill>
              </a:rPr>
              <a:t>.</a:t>
            </a:r>
            <a:endParaRPr lang="en-ZA" sz="2400" dirty="0">
              <a:solidFill>
                <a:schemeClr val="bg1"/>
              </a:solidFill>
            </a:endParaRPr>
          </a:p>
        </p:txBody>
      </p:sp>
      <p:sp>
        <p:nvSpPr>
          <p:cNvPr id="8" name="TextBox 7"/>
          <p:cNvSpPr txBox="1"/>
          <p:nvPr/>
        </p:nvSpPr>
        <p:spPr>
          <a:xfrm>
            <a:off x="323528" y="5421417"/>
            <a:ext cx="8820472" cy="830997"/>
          </a:xfrm>
          <a:prstGeom prst="rect">
            <a:avLst/>
          </a:prstGeom>
          <a:noFill/>
        </p:spPr>
        <p:txBody>
          <a:bodyPr wrap="square" rtlCol="0">
            <a:spAutoFit/>
          </a:bodyPr>
          <a:lstStyle/>
          <a:p>
            <a:pPr marL="285750" indent="-285750">
              <a:buFont typeface="Arial" panose="020B0604020202020204" pitchFamily="34" charset="0"/>
              <a:buChar char="•"/>
            </a:pPr>
            <a:r>
              <a:rPr lang="en-ZA" sz="2400" dirty="0">
                <a:solidFill>
                  <a:schemeClr val="bg1"/>
                </a:solidFill>
              </a:rPr>
              <a:t>It is very critical to activate students to express what is “within” after a learning process and feeling of growth</a:t>
            </a:r>
            <a:r>
              <a:rPr lang="en-ZA" sz="2400" dirty="0" smtClean="0">
                <a:solidFill>
                  <a:schemeClr val="bg1"/>
                </a:solidFill>
              </a:rPr>
              <a:t>.</a:t>
            </a:r>
            <a:endParaRPr lang="en-ZA" sz="2400" dirty="0">
              <a:solidFill>
                <a:schemeClr val="bg1"/>
              </a:solidFill>
            </a:endParaRPr>
          </a:p>
        </p:txBody>
      </p:sp>
      <p:sp>
        <p:nvSpPr>
          <p:cNvPr id="9" name="TextBox 8"/>
          <p:cNvSpPr txBox="1"/>
          <p:nvPr/>
        </p:nvSpPr>
        <p:spPr>
          <a:xfrm>
            <a:off x="295805" y="6357227"/>
            <a:ext cx="8748972" cy="461665"/>
          </a:xfrm>
          <a:prstGeom prst="rect">
            <a:avLst/>
          </a:prstGeom>
          <a:noFill/>
        </p:spPr>
        <p:txBody>
          <a:bodyPr wrap="square" rtlCol="0">
            <a:spAutoFit/>
          </a:bodyPr>
          <a:lstStyle/>
          <a:p>
            <a:pPr marL="285750" indent="-285750">
              <a:buFont typeface="Arial" panose="020B0604020202020204" pitchFamily="34" charset="0"/>
              <a:buChar char="•"/>
            </a:pPr>
            <a:r>
              <a:rPr lang="en-ZA" sz="2400" dirty="0">
                <a:solidFill>
                  <a:schemeClr val="bg1"/>
                </a:solidFill>
              </a:rPr>
              <a:t>This is where reflective thinking comes in. </a:t>
            </a:r>
            <a:endParaRPr lang="en-ZA" sz="2400" dirty="0"/>
          </a:p>
        </p:txBody>
      </p:sp>
    </p:spTree>
    <p:extLst>
      <p:ext uri="{BB962C8B-B14F-4D97-AF65-F5344CB8AC3E}">
        <p14:creationId xmlns:p14="http://schemas.microsoft.com/office/powerpoint/2010/main" val="2214516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0" y="476672"/>
            <a:ext cx="9144000" cy="584775"/>
          </a:xfrm>
          <a:prstGeom prst="rect">
            <a:avLst/>
          </a:prstGeom>
          <a:noFill/>
        </p:spPr>
        <p:txBody>
          <a:bodyPr wrap="square" rtlCol="0">
            <a:spAutoFit/>
          </a:bodyPr>
          <a:lstStyle/>
          <a:p>
            <a:r>
              <a:rPr lang="en-ZA" sz="3200" b="1" dirty="0" smtClean="0">
                <a:solidFill>
                  <a:srgbClr val="FFFF00"/>
                </a:solidFill>
              </a:rPr>
              <a:t>Strategic Questioning Leading to Reflective Thinking </a:t>
            </a:r>
            <a:endParaRPr lang="en-ZA" sz="3200" b="1" dirty="0">
              <a:solidFill>
                <a:srgbClr val="FFFF00"/>
              </a:solidFill>
            </a:endParaRPr>
          </a:p>
        </p:txBody>
      </p:sp>
      <p:sp>
        <p:nvSpPr>
          <p:cNvPr id="4" name="TextBox 3"/>
          <p:cNvSpPr txBox="1"/>
          <p:nvPr/>
        </p:nvSpPr>
        <p:spPr>
          <a:xfrm>
            <a:off x="0" y="1067487"/>
            <a:ext cx="9036496" cy="1938992"/>
          </a:xfrm>
          <a:prstGeom prst="rect">
            <a:avLst/>
          </a:prstGeom>
          <a:noFill/>
        </p:spPr>
        <p:txBody>
          <a:bodyPr wrap="square" rtlCol="0">
            <a:spAutoFit/>
          </a:bodyPr>
          <a:lstStyle/>
          <a:p>
            <a:r>
              <a:rPr lang="en-ZA" sz="2400" b="1" dirty="0" smtClean="0">
                <a:solidFill>
                  <a:schemeClr val="bg1"/>
                </a:solidFill>
              </a:rPr>
              <a:t>Question</a:t>
            </a:r>
            <a:r>
              <a:rPr lang="en-ZA" sz="2400" dirty="0" smtClean="0">
                <a:solidFill>
                  <a:schemeClr val="bg1"/>
                </a:solidFill>
              </a:rPr>
              <a:t>: When buying an electronic device, you always get a book</a:t>
            </a:r>
          </a:p>
          <a:p>
            <a:r>
              <a:rPr lang="en-ZA" sz="2400" dirty="0">
                <a:solidFill>
                  <a:schemeClr val="bg1"/>
                </a:solidFill>
              </a:rPr>
              <a:t> </a:t>
            </a:r>
            <a:r>
              <a:rPr lang="en-ZA" sz="2400" dirty="0" smtClean="0">
                <a:solidFill>
                  <a:schemeClr val="bg1"/>
                </a:solidFill>
              </a:rPr>
              <a:t>                  containing instructions about the device. Do you read the </a:t>
            </a:r>
          </a:p>
          <a:p>
            <a:r>
              <a:rPr lang="en-ZA" sz="2400" dirty="0">
                <a:solidFill>
                  <a:schemeClr val="bg1"/>
                </a:solidFill>
              </a:rPr>
              <a:t> </a:t>
            </a:r>
            <a:r>
              <a:rPr lang="en-ZA" sz="2400" dirty="0" smtClean="0">
                <a:solidFill>
                  <a:schemeClr val="bg1"/>
                </a:solidFill>
              </a:rPr>
              <a:t>                  book before you use the  device or you start using the device </a:t>
            </a:r>
          </a:p>
          <a:p>
            <a:r>
              <a:rPr lang="en-ZA" sz="2400" dirty="0">
                <a:solidFill>
                  <a:schemeClr val="bg1"/>
                </a:solidFill>
              </a:rPr>
              <a:t> </a:t>
            </a:r>
            <a:r>
              <a:rPr lang="en-ZA" sz="2400" dirty="0" smtClean="0">
                <a:solidFill>
                  <a:schemeClr val="bg1"/>
                </a:solidFill>
              </a:rPr>
              <a:t>                  and read the book if you have a question and you need </a:t>
            </a:r>
          </a:p>
          <a:p>
            <a:r>
              <a:rPr lang="en-ZA" sz="2400" dirty="0">
                <a:solidFill>
                  <a:schemeClr val="bg1"/>
                </a:solidFill>
              </a:rPr>
              <a:t> </a:t>
            </a:r>
            <a:r>
              <a:rPr lang="en-ZA" sz="2400" dirty="0" smtClean="0">
                <a:solidFill>
                  <a:schemeClr val="bg1"/>
                </a:solidFill>
              </a:rPr>
              <a:t>                  answers?</a:t>
            </a:r>
            <a:endParaRPr lang="en-ZA" sz="2400" dirty="0">
              <a:solidFill>
                <a:schemeClr val="bg1"/>
              </a:solidFill>
            </a:endParaRPr>
          </a:p>
        </p:txBody>
      </p:sp>
      <p:sp>
        <p:nvSpPr>
          <p:cNvPr id="5" name="TextBox 4"/>
          <p:cNvSpPr txBox="1"/>
          <p:nvPr/>
        </p:nvSpPr>
        <p:spPr>
          <a:xfrm>
            <a:off x="179512" y="3022794"/>
            <a:ext cx="8640960" cy="523220"/>
          </a:xfrm>
          <a:prstGeom prst="rect">
            <a:avLst/>
          </a:prstGeom>
          <a:noFill/>
        </p:spPr>
        <p:txBody>
          <a:bodyPr wrap="square" rtlCol="0">
            <a:spAutoFit/>
          </a:bodyPr>
          <a:lstStyle/>
          <a:p>
            <a:r>
              <a:rPr lang="en-ZA" sz="2800" b="1" dirty="0" smtClean="0">
                <a:solidFill>
                  <a:schemeClr val="bg1"/>
                </a:solidFill>
              </a:rPr>
              <a:t>Teaching Method – Need to Know</a:t>
            </a:r>
            <a:endParaRPr lang="en-ZA" sz="2800" b="1" dirty="0">
              <a:solidFill>
                <a:schemeClr val="bg1"/>
              </a:solidFill>
            </a:endParaRPr>
          </a:p>
        </p:txBody>
      </p:sp>
      <p:sp>
        <p:nvSpPr>
          <p:cNvPr id="6" name="TextBox 5"/>
          <p:cNvSpPr txBox="1"/>
          <p:nvPr/>
        </p:nvSpPr>
        <p:spPr>
          <a:xfrm>
            <a:off x="179512" y="3717032"/>
            <a:ext cx="8856984" cy="1569660"/>
          </a:xfrm>
          <a:prstGeom prst="rect">
            <a:avLst/>
          </a:prstGeom>
          <a:noFill/>
        </p:spPr>
        <p:txBody>
          <a:bodyPr wrap="square" rtlCol="0">
            <a:spAutoFit/>
          </a:bodyPr>
          <a:lstStyle/>
          <a:p>
            <a:pPr marL="342900" indent="-342900">
              <a:buFont typeface="Arial" panose="020B0604020202020204" pitchFamily="34" charset="0"/>
              <a:buChar char="•"/>
            </a:pPr>
            <a:r>
              <a:rPr lang="en-ZA" sz="2400" dirty="0" smtClean="0">
                <a:solidFill>
                  <a:schemeClr val="bg1"/>
                </a:solidFill>
              </a:rPr>
              <a:t>Many educators ignore this basic learning model and spend most of class time providing information (answers) and then ask questions in the form of a quiz, test, or discussion. This is backward. </a:t>
            </a:r>
          </a:p>
        </p:txBody>
      </p:sp>
      <p:sp>
        <p:nvSpPr>
          <p:cNvPr id="7" name="TextBox 6"/>
          <p:cNvSpPr txBox="1"/>
          <p:nvPr/>
        </p:nvSpPr>
        <p:spPr>
          <a:xfrm>
            <a:off x="179512" y="5402082"/>
            <a:ext cx="8856984" cy="1569660"/>
          </a:xfrm>
          <a:prstGeom prst="rect">
            <a:avLst/>
          </a:prstGeom>
          <a:noFill/>
        </p:spPr>
        <p:txBody>
          <a:bodyPr wrap="square" rtlCol="0">
            <a:spAutoFit/>
          </a:bodyPr>
          <a:lstStyle/>
          <a:p>
            <a:pPr marL="342900" indent="-342900">
              <a:buFont typeface="Arial" panose="020B0604020202020204" pitchFamily="34" charset="0"/>
              <a:buChar char="•"/>
            </a:pPr>
            <a:r>
              <a:rPr lang="en-ZA" sz="2400" dirty="0">
                <a:solidFill>
                  <a:schemeClr val="bg1"/>
                </a:solidFill>
              </a:rPr>
              <a:t>Many students cannot learn this way. It is simply too hard to understand, organize, interpret, or make sense out of information -- or even to care about it -- unless it answers a question that students care about</a:t>
            </a:r>
            <a:r>
              <a:rPr lang="en-ZA" sz="2400" dirty="0" smtClean="0">
                <a:solidFill>
                  <a:schemeClr val="bg1"/>
                </a:solidFill>
              </a:rPr>
              <a:t>.</a:t>
            </a:r>
            <a:endParaRPr lang="en-ZA" sz="2400" dirty="0">
              <a:solidFill>
                <a:schemeClr val="bg1"/>
              </a:solidFill>
            </a:endParaRPr>
          </a:p>
        </p:txBody>
      </p:sp>
    </p:spTree>
    <p:extLst>
      <p:ext uri="{BB962C8B-B14F-4D97-AF65-F5344CB8AC3E}">
        <p14:creationId xmlns:p14="http://schemas.microsoft.com/office/powerpoint/2010/main" val="2338302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05&quot;&gt;&lt;property id=&quot;20148&quot; value=&quot;5&quot;/&gt;&lt;property id=&quot;20300&quot; value=&quot;Slide 2&quot;/&gt;&lt;property id=&quot;20307&quot; value=&quot;257&quot;/&gt;&lt;/object&gt;&lt;object type=&quot;3&quot; unique_id=&quot;10006&quot;&gt;&lt;property id=&quot;20148&quot; value=&quot;5&quot;/&gt;&lt;property id=&quot;20300&quot; value=&quot;Slide 3&quot;/&gt;&lt;property id=&quot;20307&quot; value=&quot;258&quot;/&gt;&lt;/object&gt;&lt;object type=&quot;3&quot; unique_id=&quot;10007&quot;&gt;&lt;property id=&quot;20148&quot; value=&quot;5&quot;/&gt;&lt;property id=&quot;20300&quot; value=&quot;Slide 5&quot;/&gt;&lt;property id=&quot;20307&quot; value=&quot;259&quot;/&gt;&lt;/object&gt;&lt;object type=&quot;3&quot; unique_id=&quot;10044&quot;&gt;&lt;property id=&quot;20148&quot; value=&quot;5&quot;/&gt;&lt;property id=&quot;20300&quot; value=&quot;Slide 6&quot;/&gt;&lt;property id=&quot;20307&quot; value=&quot;260&quot;/&gt;&lt;/object&gt;&lt;object type=&quot;3&quot; unique_id=&quot;10045&quot;&gt;&lt;property id=&quot;20148&quot; value=&quot;5&quot;/&gt;&lt;property id=&quot;20300&quot; value=&quot;Slide 7&quot;/&gt;&lt;property id=&quot;20307&quot; value=&quot;261&quot;/&gt;&lt;/object&gt;&lt;object type=&quot;3&quot; unique_id=&quot;10213&quot;&gt;&lt;property id=&quot;20148&quot; value=&quot;5&quot;/&gt;&lt;property id=&quot;20300&quot; value=&quot;Slide 16&quot;/&gt;&lt;property id=&quot;20307&quot; value=&quot;269&quot;/&gt;&lt;/object&gt;&lt;object type=&quot;3&quot; unique_id=&quot;10214&quot;&gt;&lt;property id=&quot;20148&quot; value=&quot;5&quot;/&gt;&lt;property id=&quot;20300&quot; value=&quot;Slide 17&quot;/&gt;&lt;property id=&quot;20307&quot; value=&quot;270&quot;/&gt;&lt;/object&gt;&lt;object type=&quot;3&quot; unique_id=&quot;10215&quot;&gt;&lt;property id=&quot;20148&quot; value=&quot;5&quot;/&gt;&lt;property id=&quot;20300&quot; value=&quot;Slide 18&quot;/&gt;&lt;property id=&quot;20307&quot; value=&quot;271&quot;/&gt;&lt;/object&gt;&lt;object type=&quot;3&quot; unique_id=&quot;10342&quot;&gt;&lt;property id=&quot;20148&quot; value=&quot;5&quot;/&gt;&lt;property id=&quot;20300&quot; value=&quot;Slide 4&quot;/&gt;&lt;property id=&quot;20307&quot; value=&quot;279&quot;/&gt;&lt;/object&gt;&lt;object type=&quot;3&quot; unique_id=&quot;10343&quot;&gt;&lt;property id=&quot;20148&quot; value=&quot;5&quot;/&gt;&lt;property id=&quot;20300&quot; value=&quot;Slide 8&quot;/&gt;&lt;property id=&quot;20307&quot; value=&quot;273&quot;/&gt;&lt;/object&gt;&lt;object type=&quot;3&quot; unique_id=&quot;10344&quot;&gt;&lt;property id=&quot;20148&quot; value=&quot;5&quot;/&gt;&lt;property id=&quot;20300&quot; value=&quot;Slide 9&quot;/&gt;&lt;property id=&quot;20307&quot; value=&quot;280&quot;/&gt;&lt;/object&gt;&lt;object type=&quot;3&quot; unique_id=&quot;10345&quot;&gt;&lt;property id=&quot;20148&quot; value=&quot;5&quot;/&gt;&lt;property id=&quot;20300&quot; value=&quot;Slide 10&quot;/&gt;&lt;property id=&quot;20307&quot; value=&quot;274&quot;/&gt;&lt;/object&gt;&lt;object type=&quot;3&quot; unique_id=&quot;10346&quot;&gt;&lt;property id=&quot;20148&quot; value=&quot;5&quot;/&gt;&lt;property id=&quot;20300&quot; value=&quot;Slide 11&quot;/&gt;&lt;property id=&quot;20307&quot; value=&quot;275&quot;/&gt;&lt;/object&gt;&lt;object type=&quot;3&quot; unique_id=&quot;10347&quot;&gt;&lt;property id=&quot;20148&quot; value=&quot;5&quot;/&gt;&lt;property id=&quot;20300&quot; value=&quot;Slide 12&quot;/&gt;&lt;property id=&quot;20307&quot; value=&quot;276&quot;/&gt;&lt;/object&gt;&lt;object type=&quot;3&quot; unique_id=&quot;10348&quot;&gt;&lt;property id=&quot;20148&quot; value=&quot;5&quot;/&gt;&lt;property id=&quot;20300&quot; value=&quot;Slide 13&quot;/&gt;&lt;property id=&quot;20307&quot; value=&quot;277&quot;/&gt;&lt;/object&gt;&lt;object type=&quot;3&quot; unique_id=&quot;10349&quot;&gt;&lt;property id=&quot;20148&quot; value=&quot;5&quot;/&gt;&lt;property id=&quot;20300&quot; value=&quot;Slide 14&quot;/&gt;&lt;property id=&quot;20307&quot; value=&quot;281&quot;/&gt;&lt;/object&gt;&lt;object type=&quot;3&quot; unique_id=&quot;10350&quot;&gt;&lt;property id=&quot;20148&quot; value=&quot;5&quot;/&gt;&lt;property id=&quot;20300&quot; value=&quot;Slide 15&quot;/&gt;&lt;property id=&quot;20307&quot; value=&quot;278&quot;/&gt;&lt;/object&gt;&lt;object type=&quot;3&quot; unique_id=&quot;10351&quot;&gt;&lt;property id=&quot;20148&quot; value=&quot;5&quot;/&gt;&lt;property id=&quot;20300&quot; value=&quot;Slide 21&quot;/&gt;&lt;property id=&quot;20307&quot; value=&quot;272&quot;/&gt;&lt;/object&gt;&lt;object type=&quot;3&quot; unique_id=&quot;10352&quot;&gt;&lt;property id=&quot;20148&quot; value=&quot;5&quot;/&gt;&lt;property id=&quot;20300&quot; value=&quot;Slide 19&quot;/&gt;&lt;property id=&quot;20307&quot; value=&quot;283&quot;/&gt;&lt;/object&gt;&lt;object type=&quot;3&quot; unique_id=&quot;10419&quot;&gt;&lt;property id=&quot;20148&quot; value=&quot;5&quot;/&gt;&lt;property id=&quot;20300&quot; value=&quot;Slide 20&quot;/&gt;&lt;property id=&quot;20307&quot; value=&quot;284&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995</TotalTime>
  <Words>1432</Words>
  <Application>Microsoft Office PowerPoint</Application>
  <PresentationFormat>On-screen Show (4:3)</PresentationFormat>
  <Paragraphs>91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dc:creator>
  <cp:lastModifiedBy>s</cp:lastModifiedBy>
  <cp:revision>38</cp:revision>
  <dcterms:created xsi:type="dcterms:W3CDTF">2016-03-22T16:58:44Z</dcterms:created>
  <dcterms:modified xsi:type="dcterms:W3CDTF">2016-05-08T01:49:13Z</dcterms:modified>
</cp:coreProperties>
</file>