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341" r:id="rId2"/>
    <p:sldId id="315" r:id="rId3"/>
    <p:sldId id="316" r:id="rId4"/>
    <p:sldId id="342" r:id="rId5"/>
    <p:sldId id="286" r:id="rId6"/>
    <p:sldId id="317" r:id="rId7"/>
    <p:sldId id="297" r:id="rId8"/>
    <p:sldId id="319" r:id="rId9"/>
    <p:sldId id="298" r:id="rId10"/>
    <p:sldId id="299" r:id="rId11"/>
    <p:sldId id="320" r:id="rId12"/>
    <p:sldId id="321" r:id="rId13"/>
    <p:sldId id="324" r:id="rId14"/>
    <p:sldId id="343" r:id="rId15"/>
    <p:sldId id="326" r:id="rId16"/>
    <p:sldId id="325" r:id="rId17"/>
    <p:sldId id="334" r:id="rId18"/>
    <p:sldId id="327" r:id="rId19"/>
    <p:sldId id="328" r:id="rId20"/>
    <p:sldId id="329" r:id="rId21"/>
    <p:sldId id="335" r:id="rId22"/>
    <p:sldId id="338" r:id="rId23"/>
    <p:sldId id="339" r:id="rId24"/>
    <p:sldId id="330" r:id="rId25"/>
    <p:sldId id="331" r:id="rId26"/>
    <p:sldId id="332" r:id="rId27"/>
    <p:sldId id="336" r:id="rId28"/>
    <p:sldId id="344" r:id="rId29"/>
    <p:sldId id="345" r:id="rId30"/>
    <p:sldId id="346" r:id="rId31"/>
    <p:sldId id="347" r:id="rId32"/>
    <p:sldId id="349" r:id="rId33"/>
    <p:sldId id="350" r:id="rId34"/>
    <p:sldId id="348" r:id="rId35"/>
    <p:sldId id="351" r:id="rId36"/>
    <p:sldId id="352" r:id="rId37"/>
    <p:sldId id="353" r:id="rId38"/>
    <p:sldId id="354" r:id="rId39"/>
    <p:sldId id="322" r:id="rId40"/>
    <p:sldId id="355"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676" autoAdjust="0"/>
  </p:normalViewPr>
  <p:slideViewPr>
    <p:cSldViewPr>
      <p:cViewPr>
        <p:scale>
          <a:sx n="62" d="100"/>
          <a:sy n="62" d="100"/>
        </p:scale>
        <p:origin x="-1512" y="-162"/>
      </p:cViewPr>
      <p:guideLst>
        <p:guide orient="horz" pos="2160"/>
        <p:guide pos="2880"/>
      </p:guideLst>
    </p:cSldViewPr>
  </p:slideViewPr>
  <p:outlineViewPr>
    <p:cViewPr>
      <p:scale>
        <a:sx n="33" d="100"/>
        <a:sy n="33" d="100"/>
      </p:scale>
      <p:origin x="42" y="4020"/>
    </p:cViewPr>
  </p:outlineViewPr>
  <p:notesTextViewPr>
    <p:cViewPr>
      <p:scale>
        <a:sx n="1" d="1"/>
        <a:sy n="1" d="1"/>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67C2B0-ABCE-4D36-A78A-8DCDE5A89204}" type="datetimeFigureOut">
              <a:rPr lang="en-US" smtClean="0"/>
              <a:t>5/5/2016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E4A48-20F6-48AF-97BF-80331B58F95A}" type="slidenum">
              <a:rPr lang="en-US" smtClean="0"/>
              <a:t>‹#›</a:t>
            </a:fld>
            <a:endParaRPr lang="en-US" dirty="0"/>
          </a:p>
        </p:txBody>
      </p:sp>
    </p:spTree>
    <p:extLst>
      <p:ext uri="{BB962C8B-B14F-4D97-AF65-F5344CB8AC3E}">
        <p14:creationId xmlns:p14="http://schemas.microsoft.com/office/powerpoint/2010/main" val="186933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1BDEF6A-A1CE-4D30-9550-F79AA02FF5AF}" type="datetimeFigureOut">
              <a:rPr lang="en-US" smtClean="0"/>
              <a:t>5/5/2016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1DB6B44-856F-4532-9F14-428EB721132A}"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DEF6A-A1CE-4D30-9550-F79AA02FF5AF}"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B6B44-856F-4532-9F14-428EB721132A}"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DEF6A-A1CE-4D30-9550-F79AA02FF5AF}"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B6B44-856F-4532-9F14-428EB721132A}"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DEF6A-A1CE-4D30-9550-F79AA02FF5AF}"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B6B44-856F-4532-9F14-428EB721132A}" type="slidenum">
              <a:rPr lang="en-US" smtClean="0"/>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BDEF6A-A1CE-4D30-9550-F79AA02FF5AF}"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DB6B44-856F-4532-9F14-428EB721132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BDEF6A-A1CE-4D30-9550-F79AA02FF5AF}" type="datetimeFigureOut">
              <a:rPr lang="en-US" smtClean="0"/>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B6B44-856F-4532-9F14-428EB721132A}"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BDEF6A-A1CE-4D30-9550-F79AA02FF5AF}" type="datetimeFigureOut">
              <a:rPr lang="en-US" smtClean="0"/>
              <a:t>5/5/2016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DB6B44-856F-4532-9F14-428EB721132A}"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BDEF6A-A1CE-4D30-9550-F79AA02FF5AF}" type="datetimeFigureOut">
              <a:rPr lang="en-US" smtClean="0"/>
              <a:t>5/5/2016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DB6B44-856F-4532-9F14-428EB721132A}"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DEF6A-A1CE-4D30-9550-F79AA02FF5AF}" type="datetimeFigureOut">
              <a:rPr lang="en-US" smtClean="0"/>
              <a:t>5/5/2016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DB6B44-856F-4532-9F14-428EB721132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BDEF6A-A1CE-4D30-9550-F79AA02FF5AF}" type="datetimeFigureOut">
              <a:rPr lang="en-US" smtClean="0"/>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B6B44-856F-4532-9F14-428EB721132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BDEF6A-A1CE-4D30-9550-F79AA02FF5AF}" type="datetimeFigureOut">
              <a:rPr lang="en-US" smtClean="0"/>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DB6B44-856F-4532-9F14-428EB721132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BDEF6A-A1CE-4D30-9550-F79AA02FF5AF}" type="datetimeFigureOut">
              <a:rPr lang="en-US" smtClean="0"/>
              <a:t>5/5/2016</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1DB6B44-856F-4532-9F14-428EB721132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1183341" y="1143000"/>
            <a:ext cx="6777318" cy="1731982"/>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chemeClr val="bg1"/>
                </a:solidFill>
              </a:rPr>
              <a:t>Post-Graduate Certificate in Higher Education (PGCHE)</a:t>
            </a:r>
            <a:endParaRPr lang="en-US" sz="4400" b="1" dirty="0">
              <a:solidFill>
                <a:schemeClr val="bg1"/>
              </a:solidFill>
            </a:endParaRPr>
          </a:p>
        </p:txBody>
      </p:sp>
      <p:sp>
        <p:nvSpPr>
          <p:cNvPr id="4" name="Subtitle 2"/>
          <p:cNvSpPr txBox="1">
            <a:spLocks/>
          </p:cNvSpPr>
          <p:nvPr/>
        </p:nvSpPr>
        <p:spPr>
          <a:xfrm>
            <a:off x="1371600" y="3810000"/>
            <a:ext cx="6400800" cy="2895600"/>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2800" dirty="0" smtClean="0">
                <a:solidFill>
                  <a:srgbClr val="FFC000"/>
                </a:solidFill>
              </a:rPr>
              <a:t>Mr</a:t>
            </a:r>
            <a:r>
              <a:rPr lang="en-GB" sz="2800" dirty="0">
                <a:solidFill>
                  <a:srgbClr val="FFC000"/>
                </a:solidFill>
              </a:rPr>
              <a:t> </a:t>
            </a:r>
            <a:r>
              <a:rPr lang="en-GB" sz="2800" dirty="0" smtClean="0">
                <a:solidFill>
                  <a:srgbClr val="FFC000"/>
                </a:solidFill>
              </a:rPr>
              <a:t> Geoffrey </a:t>
            </a:r>
            <a:r>
              <a:rPr lang="en-GB" sz="2800" dirty="0" err="1" smtClean="0">
                <a:solidFill>
                  <a:srgbClr val="FFC000"/>
                </a:solidFill>
              </a:rPr>
              <a:t>Shakwa</a:t>
            </a:r>
            <a:endParaRPr lang="en-US" sz="2800" dirty="0" smtClean="0">
              <a:solidFill>
                <a:srgbClr val="FFC000"/>
              </a:solidFill>
            </a:endParaRPr>
          </a:p>
          <a:p>
            <a:pPr marL="0" indent="0">
              <a:buNone/>
            </a:pPr>
            <a:r>
              <a:rPr lang="en-US" sz="2800" dirty="0" err="1" smtClean="0">
                <a:solidFill>
                  <a:srgbClr val="FFC000"/>
                </a:solidFill>
              </a:rPr>
              <a:t>Dr</a:t>
            </a:r>
            <a:r>
              <a:rPr lang="en-US" sz="2800" dirty="0" smtClean="0">
                <a:solidFill>
                  <a:srgbClr val="FFC000"/>
                </a:solidFill>
              </a:rPr>
              <a:t>   Katherine Carter</a:t>
            </a:r>
          </a:p>
          <a:p>
            <a:pPr marL="0" indent="0">
              <a:buNone/>
            </a:pPr>
            <a:r>
              <a:rPr lang="en-US" sz="2800" dirty="0" smtClean="0">
                <a:solidFill>
                  <a:srgbClr val="FFC000"/>
                </a:solidFill>
              </a:rPr>
              <a:t>Mr   Maurice </a:t>
            </a:r>
            <a:r>
              <a:rPr lang="en-GB" sz="2800" dirty="0" smtClean="0">
                <a:solidFill>
                  <a:srgbClr val="FFC000"/>
                </a:solidFill>
              </a:rPr>
              <a:t>Nkusi</a:t>
            </a:r>
          </a:p>
          <a:p>
            <a:pPr marL="0" indent="0">
              <a:buNone/>
            </a:pPr>
            <a:r>
              <a:rPr lang="en-US" sz="2800" dirty="0" err="1" smtClean="0">
                <a:solidFill>
                  <a:srgbClr val="FFC000"/>
                </a:solidFill>
              </a:rPr>
              <a:t>Ms</a:t>
            </a:r>
            <a:r>
              <a:rPr lang="en-US" sz="2800" dirty="0" smtClean="0">
                <a:solidFill>
                  <a:srgbClr val="FFC000"/>
                </a:solidFill>
              </a:rPr>
              <a:t> </a:t>
            </a:r>
            <a:r>
              <a:rPr lang="en-US" sz="2800" dirty="0" err="1" smtClean="0">
                <a:solidFill>
                  <a:srgbClr val="FFC000"/>
                </a:solidFill>
              </a:rPr>
              <a:t>Helvi</a:t>
            </a:r>
            <a:r>
              <a:rPr lang="en-US" sz="2800" dirty="0" smtClean="0">
                <a:solidFill>
                  <a:srgbClr val="FFC000"/>
                </a:solidFill>
              </a:rPr>
              <a:t> Wheeler</a:t>
            </a:r>
          </a:p>
          <a:p>
            <a:pPr marL="0" indent="0">
              <a:buNone/>
            </a:pPr>
            <a:r>
              <a:rPr lang="en-US" sz="2800" dirty="0" smtClean="0">
                <a:solidFill>
                  <a:srgbClr val="FFC000"/>
                </a:solidFill>
              </a:rPr>
              <a:t>Mr Joseph </a:t>
            </a:r>
            <a:r>
              <a:rPr lang="en-US" sz="2800" dirty="0" err="1" smtClean="0">
                <a:solidFill>
                  <a:srgbClr val="FFC000"/>
                </a:solidFill>
              </a:rPr>
              <a:t>Gandanhamo</a:t>
            </a:r>
            <a:endParaRPr lang="en-US" sz="2800" dirty="0" smtClean="0">
              <a:solidFill>
                <a:srgbClr val="FFC000"/>
              </a:solidFill>
            </a:endParaRPr>
          </a:p>
          <a:p>
            <a:pPr marL="0" indent="0">
              <a:buNone/>
            </a:pPr>
            <a:endParaRPr lang="en-US" sz="2800" dirty="0">
              <a:solidFill>
                <a:srgbClr val="FFC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195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119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7745505" cy="3877815"/>
          </a:xfrm>
        </p:spPr>
        <p:txBody>
          <a:bodyPr>
            <a:normAutofit fontScale="55000" lnSpcReduction="20000"/>
          </a:bodyPr>
          <a:lstStyle/>
          <a:p>
            <a:pPr>
              <a:buFont typeface="Wingdings" panose="05000000000000000000" pitchFamily="2" charset="2"/>
              <a:buChar char="ü"/>
            </a:pPr>
            <a:r>
              <a:rPr lang="en-US" sz="4000" dirty="0" smtClean="0"/>
              <a:t>How </a:t>
            </a:r>
            <a:r>
              <a:rPr lang="en-US" sz="4000" dirty="0"/>
              <a:t>do students learn? </a:t>
            </a:r>
            <a:endParaRPr lang="en-US" sz="4000" dirty="0" smtClean="0"/>
          </a:p>
          <a:p>
            <a:pPr>
              <a:buFont typeface="Wingdings" panose="05000000000000000000" pitchFamily="2" charset="2"/>
              <a:buChar char="ü"/>
            </a:pPr>
            <a:endParaRPr lang="en-US" sz="4000" dirty="0" smtClean="0"/>
          </a:p>
          <a:p>
            <a:pPr>
              <a:buFont typeface="Wingdings" panose="05000000000000000000" pitchFamily="2" charset="2"/>
              <a:buChar char="ü"/>
            </a:pPr>
            <a:r>
              <a:rPr lang="en-US" sz="4000" dirty="0" smtClean="0"/>
              <a:t>How </a:t>
            </a:r>
            <a:r>
              <a:rPr lang="en-US" sz="4000" dirty="0"/>
              <a:t>do I know my students are learning</a:t>
            </a:r>
            <a:r>
              <a:rPr lang="en-US" sz="4000" dirty="0" smtClean="0"/>
              <a:t>?</a:t>
            </a:r>
          </a:p>
          <a:p>
            <a:pPr>
              <a:buFont typeface="Wingdings" panose="05000000000000000000" pitchFamily="2" charset="2"/>
              <a:buChar char="ü"/>
            </a:pPr>
            <a:endParaRPr lang="en-US" sz="4000" dirty="0" smtClean="0"/>
          </a:p>
          <a:p>
            <a:pPr>
              <a:buFont typeface="Wingdings" panose="05000000000000000000" pitchFamily="2" charset="2"/>
              <a:buChar char="ü"/>
            </a:pPr>
            <a:r>
              <a:rPr lang="en-US" sz="4000" dirty="0" smtClean="0"/>
              <a:t>How </a:t>
            </a:r>
            <a:r>
              <a:rPr lang="en-US" sz="4000" dirty="0"/>
              <a:t>do I create an environment for learning</a:t>
            </a:r>
            <a:r>
              <a:rPr lang="en-US" sz="4000" dirty="0" smtClean="0"/>
              <a:t>?</a:t>
            </a:r>
          </a:p>
          <a:p>
            <a:pPr>
              <a:buFont typeface="Wingdings" panose="05000000000000000000" pitchFamily="2" charset="2"/>
              <a:buChar char="ü"/>
            </a:pPr>
            <a:endParaRPr lang="en-US" sz="4000" dirty="0" smtClean="0"/>
          </a:p>
          <a:p>
            <a:pPr>
              <a:buFont typeface="Wingdings" panose="05000000000000000000" pitchFamily="2" charset="2"/>
              <a:buChar char="ü"/>
            </a:pPr>
            <a:r>
              <a:rPr lang="en-US" sz="4000" dirty="0" smtClean="0"/>
              <a:t>How </a:t>
            </a:r>
            <a:r>
              <a:rPr lang="en-US" sz="4000" dirty="0"/>
              <a:t>can I be certain that I have clarified misconceptions?  </a:t>
            </a:r>
            <a:endParaRPr lang="en-US" sz="4000" dirty="0" smtClean="0"/>
          </a:p>
          <a:p>
            <a:pPr>
              <a:buFont typeface="Wingdings" panose="05000000000000000000" pitchFamily="2" charset="2"/>
              <a:buChar char="ü"/>
            </a:pPr>
            <a:r>
              <a:rPr lang="en-US" sz="4000" dirty="0" smtClean="0"/>
              <a:t>What </a:t>
            </a:r>
            <a:r>
              <a:rPr lang="en-US" sz="4000" dirty="0"/>
              <a:t>must students understand and take away from my course?  </a:t>
            </a:r>
            <a:endParaRPr lang="en-US" sz="4000" dirty="0" smtClean="0"/>
          </a:p>
          <a:p>
            <a:pPr>
              <a:buFont typeface="Wingdings" panose="05000000000000000000" pitchFamily="2" charset="2"/>
              <a:buChar char="ü"/>
            </a:pPr>
            <a:r>
              <a:rPr lang="en-US" sz="4000" dirty="0" smtClean="0"/>
              <a:t>Are </a:t>
            </a:r>
            <a:r>
              <a:rPr lang="en-US" sz="4000" dirty="0"/>
              <a:t>my students actually learning what I proposed in the learning outcomes? </a:t>
            </a:r>
            <a:br>
              <a:rPr lang="en-US" sz="4000" dirty="0"/>
            </a:br>
            <a:endParaRPr lang="en-US" sz="3800" dirty="0" smtClean="0"/>
          </a:p>
          <a:p>
            <a:endParaRPr lang="en-US" dirty="0" smtClean="0"/>
          </a:p>
        </p:txBody>
      </p:sp>
      <p:sp>
        <p:nvSpPr>
          <p:cNvPr id="2" name="Title 1"/>
          <p:cNvSpPr>
            <a:spLocks noGrp="1"/>
          </p:cNvSpPr>
          <p:nvPr>
            <p:ph type="title"/>
          </p:nvPr>
        </p:nvSpPr>
        <p:spPr/>
        <p:txBody>
          <a:bodyPr>
            <a:normAutofit fontScale="90000"/>
          </a:bodyPr>
          <a:lstStyle/>
          <a:p>
            <a:r>
              <a:rPr lang="en-US" sz="4000" b="1" dirty="0"/>
              <a:t>Throughout our course, you will critically reflect on these questions:</a:t>
            </a:r>
            <a:r>
              <a:rPr lang="en-US" b="1" dirty="0"/>
              <a:t/>
            </a:r>
            <a:br>
              <a:rPr lang="en-US" b="1" dirty="0"/>
            </a:br>
            <a:endParaRPr lang="en-US" b="1" dirty="0"/>
          </a:p>
        </p:txBody>
      </p:sp>
    </p:spTree>
    <p:extLst>
      <p:ext uri="{BB962C8B-B14F-4D97-AF65-F5344CB8AC3E}">
        <p14:creationId xmlns:p14="http://schemas.microsoft.com/office/powerpoint/2010/main" val="4283952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ü"/>
            </a:pPr>
            <a:r>
              <a:rPr lang="en-US" dirty="0" smtClean="0"/>
              <a:t>What </a:t>
            </a:r>
            <a:r>
              <a:rPr lang="en-US" dirty="0"/>
              <a:t>are the active engagements in learning that help students master your material</a:t>
            </a:r>
            <a:r>
              <a:rPr lang="en-US" dirty="0" smtClean="0"/>
              <a:t>?</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What </a:t>
            </a:r>
            <a:r>
              <a:rPr lang="en-US" dirty="0"/>
              <a:t>do you expect students to find particularly fascinating about your course? </a:t>
            </a:r>
            <a:endParaRPr lang="en-US" dirty="0" smtClean="0"/>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Where </a:t>
            </a:r>
            <a:r>
              <a:rPr lang="en-US" dirty="0"/>
              <a:t>will they encounter the greatest </a:t>
            </a:r>
            <a:r>
              <a:rPr lang="en-US" dirty="0" smtClean="0"/>
              <a:t>difficulties?</a:t>
            </a:r>
            <a:endParaRPr lang="en-US" dirty="0"/>
          </a:p>
        </p:txBody>
      </p:sp>
      <p:sp>
        <p:nvSpPr>
          <p:cNvPr id="3" name="Title 2"/>
          <p:cNvSpPr>
            <a:spLocks noGrp="1"/>
          </p:cNvSpPr>
          <p:nvPr>
            <p:ph type="title"/>
          </p:nvPr>
        </p:nvSpPr>
        <p:spPr/>
        <p:txBody>
          <a:bodyPr/>
          <a:lstStyle/>
          <a:p>
            <a:r>
              <a:rPr lang="en-US" sz="3600" b="1" dirty="0" smtClean="0"/>
              <a:t/>
            </a:r>
            <a:br>
              <a:rPr lang="en-US" sz="3600" b="1" dirty="0" smtClean="0"/>
            </a:br>
            <a:r>
              <a:rPr lang="en-US" sz="3600" b="1" dirty="0" smtClean="0"/>
              <a:t>Throughout </a:t>
            </a:r>
            <a:r>
              <a:rPr lang="en-US" sz="3600" b="1" dirty="0"/>
              <a:t>our course, you will critically reflect on these questions:</a:t>
            </a:r>
            <a:r>
              <a:rPr lang="en-US" b="1" dirty="0"/>
              <a:t/>
            </a:r>
            <a:br>
              <a:rPr lang="en-US" b="1" dirty="0"/>
            </a:br>
            <a:endParaRPr lang="en-US" dirty="0"/>
          </a:p>
        </p:txBody>
      </p:sp>
    </p:spTree>
    <p:extLst>
      <p:ext uri="{BB962C8B-B14F-4D97-AF65-F5344CB8AC3E}">
        <p14:creationId xmlns:p14="http://schemas.microsoft.com/office/powerpoint/2010/main" val="238694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i="1" dirty="0"/>
              <a:t>This means I will focus on the information, tools, </a:t>
            </a:r>
            <a:r>
              <a:rPr lang="en-US" i="1" dirty="0" smtClean="0"/>
              <a:t>assignments </a:t>
            </a:r>
            <a:r>
              <a:rPr lang="en-US" i="1" dirty="0"/>
              <a:t>and activities I can provide to promote your learning and intellectual development.</a:t>
            </a:r>
            <a:r>
              <a:rPr lang="en-US" dirty="0"/>
              <a:t> </a:t>
            </a:r>
            <a:endParaRPr lang="en-US" dirty="0" smtClean="0"/>
          </a:p>
          <a:p>
            <a:endParaRPr lang="en-US" altLang="en-US" dirty="0"/>
          </a:p>
          <a:p>
            <a:r>
              <a:rPr lang="en-US" altLang="en-US" dirty="0"/>
              <a:t>Research </a:t>
            </a:r>
            <a:r>
              <a:rPr lang="en-US" altLang="en-US" dirty="0" smtClean="0"/>
              <a:t>shows that student </a:t>
            </a:r>
            <a:r>
              <a:rPr lang="en-US" altLang="en-US" dirty="0"/>
              <a:t>concentration during lectures begins to decline after </a:t>
            </a:r>
            <a:r>
              <a:rPr lang="en-US" altLang="en-US" dirty="0" smtClean="0"/>
              <a:t>15 minutes.</a:t>
            </a:r>
          </a:p>
          <a:p>
            <a:endParaRPr lang="en-US" altLang="en-US" dirty="0"/>
          </a:p>
          <a:p>
            <a:r>
              <a:rPr lang="en-US" altLang="en-US" dirty="0" smtClean="0"/>
              <a:t>Research shows that </a:t>
            </a:r>
            <a:r>
              <a:rPr lang="en-US" altLang="en-US" dirty="0"/>
              <a:t>peer teaching, discussion, role-play and group work </a:t>
            </a:r>
            <a:r>
              <a:rPr lang="en-US" altLang="en-US" dirty="0" smtClean="0"/>
              <a:t>result </a:t>
            </a:r>
            <a:r>
              <a:rPr lang="en-US" altLang="en-US" dirty="0"/>
              <a:t>in greater student involvement with critical thinking and higher order reasoning skills.  </a:t>
            </a:r>
          </a:p>
          <a:p>
            <a:endParaRPr lang="en-US" dirty="0"/>
          </a:p>
        </p:txBody>
      </p:sp>
      <p:sp>
        <p:nvSpPr>
          <p:cNvPr id="3" name="Title 2"/>
          <p:cNvSpPr>
            <a:spLocks noGrp="1"/>
          </p:cNvSpPr>
          <p:nvPr>
            <p:ph type="title"/>
          </p:nvPr>
        </p:nvSpPr>
        <p:spPr/>
        <p:txBody>
          <a:bodyPr/>
          <a:lstStyle/>
          <a:p>
            <a:r>
              <a:rPr lang="en-US" dirty="0" smtClean="0"/>
              <a:t>PGCHE is learner-centered:</a:t>
            </a:r>
            <a:endParaRPr lang="en-US" dirty="0"/>
          </a:p>
        </p:txBody>
      </p:sp>
    </p:spTree>
    <p:extLst>
      <p:ext uri="{BB962C8B-B14F-4D97-AF65-F5344CB8AC3E}">
        <p14:creationId xmlns:p14="http://schemas.microsoft.com/office/powerpoint/2010/main" val="87623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600" dirty="0" smtClean="0"/>
              <a:t>Learner centered </a:t>
            </a:r>
            <a:r>
              <a:rPr lang="en-US" sz="3600" dirty="0"/>
              <a:t>teaching leads </a:t>
            </a:r>
            <a:r>
              <a:rPr lang="en-US" sz="3600" dirty="0" smtClean="0"/>
              <a:t>to increased </a:t>
            </a:r>
            <a:r>
              <a:rPr lang="en-US" sz="3600" dirty="0"/>
              <a:t>student engagement with the </a:t>
            </a:r>
            <a:r>
              <a:rPr lang="en-US" sz="3600" dirty="0" smtClean="0"/>
              <a:t>content and </a:t>
            </a:r>
            <a:r>
              <a:rPr lang="en-US" sz="3600" dirty="0"/>
              <a:t>long term </a:t>
            </a:r>
            <a:r>
              <a:rPr lang="en-US" sz="3600" dirty="0" smtClean="0"/>
              <a:t>retention. </a:t>
            </a:r>
          </a:p>
          <a:p>
            <a:endParaRPr lang="en-US" sz="3600" dirty="0"/>
          </a:p>
          <a:p>
            <a:r>
              <a:rPr lang="en-US" sz="3600" dirty="0" smtClean="0"/>
              <a:t>The PGCHE is learner-centered. In the same way, as you proceed through the programme, we expect the courses you teach to be learner-centered.</a:t>
            </a:r>
            <a:endParaRPr lang="en-US" sz="3600" dirty="0"/>
          </a:p>
        </p:txBody>
      </p:sp>
      <p:sp>
        <p:nvSpPr>
          <p:cNvPr id="3" name="Title 2"/>
          <p:cNvSpPr>
            <a:spLocks noGrp="1"/>
          </p:cNvSpPr>
          <p:nvPr>
            <p:ph type="title"/>
          </p:nvPr>
        </p:nvSpPr>
        <p:spPr/>
        <p:txBody>
          <a:bodyPr/>
          <a:lstStyle/>
          <a:p>
            <a:r>
              <a:rPr lang="en-US" dirty="0" smtClean="0"/>
              <a:t>PGCHE is learner-</a:t>
            </a:r>
            <a:br>
              <a:rPr lang="en-US" dirty="0" smtClean="0"/>
            </a:br>
            <a:r>
              <a:rPr lang="en-US" dirty="0" smtClean="0"/>
              <a:t>centered</a:t>
            </a:r>
            <a:endParaRPr lang="en-US" dirty="0"/>
          </a:p>
        </p:txBody>
      </p:sp>
    </p:spTree>
    <p:extLst>
      <p:ext uri="{BB962C8B-B14F-4D97-AF65-F5344CB8AC3E}">
        <p14:creationId xmlns:p14="http://schemas.microsoft.com/office/powerpoint/2010/main" val="1204723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1183341" y="1447800"/>
            <a:ext cx="6777318" cy="2586319"/>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mtClean="0">
                <a:solidFill>
                  <a:schemeClr val="bg1"/>
                </a:solidFill>
              </a:rPr>
              <a:t>Course 2:</a:t>
            </a:r>
            <a:r>
              <a:rPr lang="en-GB" b="1" smtClean="0">
                <a:solidFill>
                  <a:schemeClr val="bg1"/>
                </a:solidFill>
              </a:rPr>
              <a:t> Curriculum Design and Development </a:t>
            </a:r>
            <a:endParaRPr lang="en-GB" dirty="0">
              <a:solidFill>
                <a:schemeClr val="bg1"/>
              </a:solidFill>
            </a:endParaRPr>
          </a:p>
        </p:txBody>
      </p:sp>
    </p:spTree>
    <p:extLst>
      <p:ext uri="{BB962C8B-B14F-4D97-AF65-F5344CB8AC3E}">
        <p14:creationId xmlns:p14="http://schemas.microsoft.com/office/powerpoint/2010/main" val="1920973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305799" cy="3535362"/>
          </a:xfrm>
        </p:spPr>
        <p:txBody>
          <a:bodyPr>
            <a:normAutofit/>
          </a:bodyPr>
          <a:lstStyle/>
          <a:p>
            <a:endParaRPr lang="en-US" dirty="0"/>
          </a:p>
          <a:p>
            <a:pPr marL="0" indent="0">
              <a:buNone/>
            </a:pPr>
            <a:r>
              <a:rPr lang="en-US" sz="2800" dirty="0" smtClean="0"/>
              <a:t>The </a:t>
            </a:r>
            <a:r>
              <a:rPr lang="en-US" sz="2800" dirty="0"/>
              <a:t>course aims to enable students to develop the knowledge and skills to </a:t>
            </a:r>
            <a:r>
              <a:rPr lang="en-US" sz="2800" b="1" dirty="0"/>
              <a:t>critique </a:t>
            </a:r>
            <a:r>
              <a:rPr lang="en-US" sz="2800" dirty="0"/>
              <a:t>and </a:t>
            </a:r>
            <a:r>
              <a:rPr lang="en-US" sz="2800" b="1" dirty="0"/>
              <a:t>enhance course design and materials </a:t>
            </a:r>
            <a:r>
              <a:rPr lang="en-US" sz="2800" b="1" dirty="0" smtClean="0"/>
              <a:t>development</a:t>
            </a:r>
            <a:r>
              <a:rPr lang="en-US" sz="2800" dirty="0"/>
              <a:t>.</a:t>
            </a:r>
          </a:p>
        </p:txBody>
      </p:sp>
      <p:sp>
        <p:nvSpPr>
          <p:cNvPr id="3" name="Title 2"/>
          <p:cNvSpPr>
            <a:spLocks noGrp="1"/>
          </p:cNvSpPr>
          <p:nvPr>
            <p:ph type="title"/>
          </p:nvPr>
        </p:nvSpPr>
        <p:spPr>
          <a:xfrm>
            <a:off x="609600" y="381000"/>
            <a:ext cx="7756263" cy="1054250"/>
          </a:xfrm>
        </p:spPr>
        <p:txBody>
          <a:bodyPr/>
          <a:lstStyle/>
          <a:p>
            <a:pPr lvl="1" algn="ctr"/>
            <a:r>
              <a:rPr lang="en-US" sz="4800" b="1" dirty="0"/>
              <a:t>Course </a:t>
            </a:r>
            <a:r>
              <a:rPr lang="en-US" sz="4800" b="1" dirty="0" smtClean="0"/>
              <a:t>Aim</a:t>
            </a:r>
            <a:endParaRPr lang="en-GB" sz="4800" b="1" dirty="0"/>
          </a:p>
        </p:txBody>
      </p:sp>
    </p:spTree>
    <p:extLst>
      <p:ext uri="{BB962C8B-B14F-4D97-AF65-F5344CB8AC3E}">
        <p14:creationId xmlns:p14="http://schemas.microsoft.com/office/powerpoint/2010/main" val="2450762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48347"/>
            <a:ext cx="8534400" cy="4381053"/>
          </a:xfrm>
        </p:spPr>
        <p:txBody>
          <a:bodyPr>
            <a:normAutofit fontScale="70000" lnSpcReduction="20000"/>
          </a:bodyPr>
          <a:lstStyle/>
          <a:p>
            <a:pPr marL="0" indent="0">
              <a:buNone/>
            </a:pPr>
            <a:r>
              <a:rPr lang="en-US" dirty="0"/>
              <a:t>On successful completion of the course students will, through </a:t>
            </a:r>
            <a:r>
              <a:rPr lang="en-US" b="1" dirty="0">
                <a:solidFill>
                  <a:schemeClr val="tx2"/>
                </a:solidFill>
              </a:rPr>
              <a:t>assessment activities show evidence </a:t>
            </a:r>
            <a:r>
              <a:rPr lang="en-US" dirty="0"/>
              <a:t>of their ability to:</a:t>
            </a:r>
            <a:endParaRPr lang="en-GB" dirty="0"/>
          </a:p>
          <a:p>
            <a:pPr marL="0" lvl="0" indent="0">
              <a:buNone/>
            </a:pPr>
            <a:endParaRPr lang="en-US" b="1" dirty="0" smtClean="0"/>
          </a:p>
          <a:p>
            <a:pPr lvl="0"/>
            <a:r>
              <a:rPr lang="en-US" b="1" dirty="0" smtClean="0"/>
              <a:t>Design </a:t>
            </a:r>
            <a:r>
              <a:rPr lang="en-US" b="1" dirty="0"/>
              <a:t>and review programmes</a:t>
            </a:r>
            <a:r>
              <a:rPr lang="en-US" dirty="0"/>
              <a:t> in light of a </a:t>
            </a:r>
            <a:r>
              <a:rPr lang="en-US" b="1" i="1" dirty="0"/>
              <a:t>critical awareness of institutional quality systems, student perspectives</a:t>
            </a:r>
            <a:r>
              <a:rPr lang="en-US" b="1" dirty="0"/>
              <a:t> </a:t>
            </a:r>
            <a:r>
              <a:rPr lang="en-US" dirty="0"/>
              <a:t>and an understanding of provision for a diverse student body.</a:t>
            </a:r>
            <a:endParaRPr lang="en-GB" dirty="0"/>
          </a:p>
          <a:p>
            <a:pPr lvl="0"/>
            <a:r>
              <a:rPr lang="en-US" dirty="0"/>
              <a:t>Demonstrate a comprehensive understanding of the application of relevant aspects of national and discipline-based frameworks within which their programmes are situated.</a:t>
            </a:r>
            <a:endParaRPr lang="en-GB" dirty="0"/>
          </a:p>
          <a:p>
            <a:pPr lvl="0"/>
            <a:r>
              <a:rPr lang="en-US" dirty="0"/>
              <a:t>Demonstrate the knowledge and </a:t>
            </a:r>
            <a:r>
              <a:rPr lang="en-US" b="1" dirty="0"/>
              <a:t>skills in planning, designing and developing of learning material</a:t>
            </a:r>
            <a:r>
              <a:rPr lang="en-US" dirty="0"/>
              <a:t>s in accordance with the </a:t>
            </a:r>
            <a:r>
              <a:rPr lang="en-US" i="1" dirty="0"/>
              <a:t>instructional design principles</a:t>
            </a:r>
            <a:r>
              <a:rPr lang="en-US" dirty="0"/>
              <a:t> </a:t>
            </a:r>
            <a:endParaRPr lang="en-GB" dirty="0"/>
          </a:p>
          <a:p>
            <a:pPr lvl="0"/>
            <a:r>
              <a:rPr lang="en-US" dirty="0"/>
              <a:t>Develop the skills to embed </a:t>
            </a:r>
            <a:r>
              <a:rPr lang="en-US" b="1" i="1" dirty="0"/>
              <a:t>open educational resources (OERs) into online learning materials</a:t>
            </a:r>
            <a:endParaRPr lang="en-GB" dirty="0"/>
          </a:p>
          <a:p>
            <a:pPr lvl="0"/>
            <a:r>
              <a:rPr lang="en-US" dirty="0"/>
              <a:t>Assess the </a:t>
            </a:r>
            <a:r>
              <a:rPr lang="en-US" b="1" dirty="0"/>
              <a:t>current impact of eLearning on their programmes and develop strategies for enhancement using eLearning</a:t>
            </a:r>
            <a:r>
              <a:rPr lang="en-US" dirty="0"/>
              <a:t>.</a:t>
            </a:r>
            <a:endParaRPr lang="en-GB" dirty="0"/>
          </a:p>
          <a:p>
            <a:r>
              <a:rPr lang="en-US" dirty="0"/>
              <a:t>Discuss </a:t>
            </a:r>
            <a:r>
              <a:rPr lang="en-US" b="1" i="1" dirty="0"/>
              <a:t>critical issues of alignment</a:t>
            </a:r>
            <a:r>
              <a:rPr lang="en-US" dirty="0"/>
              <a:t> between </a:t>
            </a:r>
            <a:r>
              <a:rPr lang="en-US" b="1" i="1" dirty="0"/>
              <a:t>intended learning outcomes, modes of teaching, and assessment methods</a:t>
            </a:r>
            <a:r>
              <a:rPr lang="en-US" dirty="0"/>
              <a:t>.</a:t>
            </a:r>
            <a:endParaRPr lang="en-GB" dirty="0"/>
          </a:p>
        </p:txBody>
      </p:sp>
      <p:sp>
        <p:nvSpPr>
          <p:cNvPr id="3" name="Title 2"/>
          <p:cNvSpPr>
            <a:spLocks noGrp="1"/>
          </p:cNvSpPr>
          <p:nvPr>
            <p:ph type="title"/>
          </p:nvPr>
        </p:nvSpPr>
        <p:spPr/>
        <p:txBody>
          <a:bodyPr/>
          <a:lstStyle/>
          <a:p>
            <a:r>
              <a:rPr lang="en-US" sz="4400" b="1" dirty="0"/>
              <a:t>Specific Learning Outcomes:</a:t>
            </a:r>
            <a:endParaRPr lang="en-GB" sz="4400" dirty="0"/>
          </a:p>
        </p:txBody>
      </p:sp>
    </p:spTree>
    <p:extLst>
      <p:ext uri="{BB962C8B-B14F-4D97-AF65-F5344CB8AC3E}">
        <p14:creationId xmlns:p14="http://schemas.microsoft.com/office/powerpoint/2010/main" val="2839577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667000"/>
            <a:ext cx="7745505" cy="3877815"/>
          </a:xfrm>
        </p:spPr>
        <p:txBody>
          <a:bodyPr/>
          <a:lstStyle/>
          <a:p>
            <a:r>
              <a:rPr lang="en-US" dirty="0"/>
              <a:t>Establish links </a:t>
            </a:r>
            <a:r>
              <a:rPr lang="en-US" dirty="0" smtClean="0"/>
              <a:t>between:</a:t>
            </a:r>
          </a:p>
          <a:p>
            <a:pPr marL="0" indent="0">
              <a:buNone/>
            </a:pPr>
            <a:endParaRPr lang="en-US" dirty="0" smtClean="0"/>
          </a:p>
          <a:p>
            <a:pPr lvl="1"/>
            <a:r>
              <a:rPr lang="en-US" dirty="0" smtClean="0"/>
              <a:t>Learning </a:t>
            </a:r>
            <a:r>
              <a:rPr lang="en-US" dirty="0"/>
              <a:t>outcomes, teaching/instructional materials and </a:t>
            </a:r>
            <a:r>
              <a:rPr lang="en-US" dirty="0" smtClean="0"/>
              <a:t>activities </a:t>
            </a:r>
          </a:p>
          <a:p>
            <a:pPr lvl="1"/>
            <a:r>
              <a:rPr lang="en-US" dirty="0" smtClean="0"/>
              <a:t>Learning, and;</a:t>
            </a:r>
          </a:p>
          <a:p>
            <a:pPr lvl="1"/>
            <a:r>
              <a:rPr lang="en-US" dirty="0"/>
              <a:t>Q</a:t>
            </a:r>
            <a:r>
              <a:rPr lang="en-US" dirty="0" smtClean="0"/>
              <a:t>uality </a:t>
            </a:r>
            <a:r>
              <a:rPr lang="en-US" dirty="0"/>
              <a:t>assurance and assessment in curriculum design.</a:t>
            </a:r>
            <a:endParaRPr lang="en-GB" dirty="0"/>
          </a:p>
        </p:txBody>
      </p:sp>
      <p:sp>
        <p:nvSpPr>
          <p:cNvPr id="3" name="Title 2"/>
          <p:cNvSpPr>
            <a:spLocks noGrp="1"/>
          </p:cNvSpPr>
          <p:nvPr>
            <p:ph type="title"/>
          </p:nvPr>
        </p:nvSpPr>
        <p:spPr/>
        <p:txBody>
          <a:bodyPr/>
          <a:lstStyle/>
          <a:p>
            <a:r>
              <a:rPr lang="en-ZA" sz="4000" b="1" dirty="0" smtClean="0"/>
              <a:t>Comprehensive Learning Outcomes</a:t>
            </a:r>
            <a:endParaRPr lang="en-GB" sz="4000" b="1" dirty="0"/>
          </a:p>
        </p:txBody>
      </p:sp>
    </p:spTree>
    <p:extLst>
      <p:ext uri="{BB962C8B-B14F-4D97-AF65-F5344CB8AC3E}">
        <p14:creationId xmlns:p14="http://schemas.microsoft.com/office/powerpoint/2010/main" val="630299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712788" indent="-712788"/>
            <a:r>
              <a:rPr lang="en-US" sz="2800" dirty="0" smtClean="0"/>
              <a:t>Creation of </a:t>
            </a:r>
            <a:r>
              <a:rPr lang="en-US" sz="2800" dirty="0"/>
              <a:t>a </a:t>
            </a:r>
            <a:r>
              <a:rPr lang="en-US" sz="2800" b="1" dirty="0" smtClean="0"/>
              <a:t>Portfolio</a:t>
            </a:r>
            <a:r>
              <a:rPr lang="en-US" sz="2800" dirty="0" smtClean="0"/>
              <a:t/>
            </a:r>
            <a:br>
              <a:rPr lang="en-US" sz="2800" dirty="0" smtClean="0"/>
            </a:br>
            <a:endParaRPr lang="en-US" sz="2800" dirty="0"/>
          </a:p>
          <a:p>
            <a:pPr marL="712788" indent="-712788"/>
            <a:r>
              <a:rPr lang="en-US" sz="2800" dirty="0" smtClean="0"/>
              <a:t>Analysis of various curriculum frameworks and elements</a:t>
            </a:r>
          </a:p>
          <a:p>
            <a:endParaRPr lang="en-US" sz="2800" dirty="0"/>
          </a:p>
          <a:p>
            <a:r>
              <a:rPr lang="en-US" sz="2800" dirty="0" smtClean="0"/>
              <a:t>  Development of course outlines</a:t>
            </a:r>
            <a:endParaRPr lang="en-US" sz="2800" b="1" dirty="0" smtClean="0"/>
          </a:p>
        </p:txBody>
      </p:sp>
      <p:sp>
        <p:nvSpPr>
          <p:cNvPr id="2" name="Title 1"/>
          <p:cNvSpPr>
            <a:spLocks noGrp="1"/>
          </p:cNvSpPr>
          <p:nvPr>
            <p:ph type="title"/>
          </p:nvPr>
        </p:nvSpPr>
        <p:spPr>
          <a:xfrm>
            <a:off x="228600" y="609600"/>
            <a:ext cx="7756263" cy="1054250"/>
          </a:xfrm>
        </p:spPr>
        <p:txBody>
          <a:bodyPr/>
          <a:lstStyle/>
          <a:p>
            <a:r>
              <a:rPr lang="en-US" sz="4400" b="1" dirty="0"/>
              <a:t>Learning activities that align with </a:t>
            </a:r>
            <a:r>
              <a:rPr lang="en-US" sz="4400" b="1" dirty="0" smtClean="0"/>
              <a:t>the learning outcomes:</a:t>
            </a:r>
            <a:r>
              <a:rPr lang="en-US" sz="4400" dirty="0"/>
              <a:t/>
            </a:r>
            <a:br>
              <a:rPr lang="en-US" sz="4400" dirty="0"/>
            </a:br>
            <a:endParaRPr lang="en-US" sz="4400" b="1" dirty="0"/>
          </a:p>
        </p:txBody>
      </p:sp>
    </p:spTree>
    <p:extLst>
      <p:ext uri="{BB962C8B-B14F-4D97-AF65-F5344CB8AC3E}">
        <p14:creationId xmlns:p14="http://schemas.microsoft.com/office/powerpoint/2010/main" val="1607135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48347"/>
            <a:ext cx="8153399" cy="4000053"/>
          </a:xfrm>
        </p:spPr>
        <p:txBody>
          <a:bodyPr>
            <a:normAutofit/>
          </a:bodyPr>
          <a:lstStyle/>
          <a:p>
            <a:pPr marL="0" indent="0">
              <a:buNone/>
            </a:pPr>
            <a:r>
              <a:rPr lang="en-US" dirty="0" smtClean="0"/>
              <a:t>The </a:t>
            </a:r>
            <a:r>
              <a:rPr lang="en-US" dirty="0"/>
              <a:t>course will include the following topics</a:t>
            </a:r>
            <a:r>
              <a:rPr lang="en-US" dirty="0" smtClean="0"/>
              <a:t>:</a:t>
            </a:r>
          </a:p>
          <a:p>
            <a:pPr marL="0" indent="0">
              <a:buNone/>
            </a:pPr>
            <a:endParaRPr lang="en-GB" dirty="0"/>
          </a:p>
          <a:p>
            <a:pPr lvl="0"/>
            <a:r>
              <a:rPr lang="en-US" dirty="0"/>
              <a:t>National frameworks: legislation, QA requirements, etc.</a:t>
            </a:r>
            <a:endParaRPr lang="en-GB" dirty="0"/>
          </a:p>
          <a:p>
            <a:pPr lvl="0"/>
            <a:r>
              <a:rPr lang="en-US" dirty="0"/>
              <a:t>Institutional requirements and quality </a:t>
            </a:r>
            <a:r>
              <a:rPr lang="en-US" dirty="0" smtClean="0"/>
              <a:t>systems</a:t>
            </a:r>
            <a:endParaRPr lang="en-GB" dirty="0"/>
          </a:p>
          <a:p>
            <a:pPr lvl="0"/>
            <a:r>
              <a:rPr lang="en-US" dirty="0"/>
              <a:t>Curriculum model(s) and </a:t>
            </a:r>
            <a:r>
              <a:rPr lang="en-US" dirty="0" smtClean="0"/>
              <a:t>alternatives</a:t>
            </a:r>
            <a:endParaRPr lang="en-GB" dirty="0"/>
          </a:p>
          <a:p>
            <a:pPr lvl="0"/>
            <a:r>
              <a:rPr lang="en-US" dirty="0"/>
              <a:t>Constructive </a:t>
            </a:r>
            <a:r>
              <a:rPr lang="en-US" dirty="0" smtClean="0"/>
              <a:t>alignment</a:t>
            </a:r>
            <a:endParaRPr lang="en-GB" dirty="0"/>
          </a:p>
          <a:p>
            <a:pPr lvl="0"/>
            <a:r>
              <a:rPr lang="en-US" dirty="0"/>
              <a:t>Learning outcomes and assessment </a:t>
            </a:r>
            <a:r>
              <a:rPr lang="en-US" dirty="0" smtClean="0"/>
              <a:t>strategies</a:t>
            </a:r>
            <a:endParaRPr lang="en-GB" dirty="0"/>
          </a:p>
          <a:p>
            <a:endParaRPr lang="en-US" dirty="0"/>
          </a:p>
        </p:txBody>
      </p:sp>
      <p:sp>
        <p:nvSpPr>
          <p:cNvPr id="3" name="Title 2"/>
          <p:cNvSpPr>
            <a:spLocks noGrp="1"/>
          </p:cNvSpPr>
          <p:nvPr>
            <p:ph type="title"/>
          </p:nvPr>
        </p:nvSpPr>
        <p:spPr>
          <a:xfrm>
            <a:off x="228600" y="381000"/>
            <a:ext cx="7756263" cy="1054250"/>
          </a:xfrm>
        </p:spPr>
        <p:txBody>
          <a:bodyPr/>
          <a:lstStyle/>
          <a:p>
            <a:r>
              <a:rPr lang="en-US" b="1" dirty="0" smtClean="0"/>
              <a:t/>
            </a:r>
            <a:br>
              <a:rPr lang="en-US" b="1" dirty="0" smtClean="0"/>
            </a:br>
            <a:r>
              <a:rPr lang="en-US" b="1" dirty="0" smtClean="0"/>
              <a:t>Course Content</a:t>
            </a:r>
            <a:r>
              <a:rPr lang="en-US" dirty="0"/>
              <a:t/>
            </a:r>
            <a:br>
              <a:rPr lang="en-US" dirty="0"/>
            </a:br>
            <a:endParaRPr lang="en-US" dirty="0"/>
          </a:p>
        </p:txBody>
      </p:sp>
    </p:spTree>
    <p:extLst>
      <p:ext uri="{BB962C8B-B14F-4D97-AF65-F5344CB8AC3E}">
        <p14:creationId xmlns:p14="http://schemas.microsoft.com/office/powerpoint/2010/main" val="2178131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200" dirty="0" smtClean="0"/>
              <a:t> Why is the PGCHE necessary?</a:t>
            </a:r>
          </a:p>
          <a:p>
            <a:r>
              <a:rPr lang="en-US" sz="3200" dirty="0" smtClean="0"/>
              <a:t> Core principles of teaching and learning.</a:t>
            </a:r>
          </a:p>
          <a:p>
            <a:r>
              <a:rPr lang="en-US" sz="3200" dirty="0" smtClean="0"/>
              <a:t> Needs of lecturers </a:t>
            </a:r>
            <a:r>
              <a:rPr lang="en-GB" sz="3200" dirty="0" smtClean="0"/>
              <a:t>pertaining </a:t>
            </a:r>
            <a:r>
              <a:rPr lang="en-GB" sz="3200" dirty="0"/>
              <a:t>to teaching, learning, assessment and </a:t>
            </a:r>
            <a:r>
              <a:rPr lang="en-GB" sz="3200" dirty="0" smtClean="0"/>
              <a:t>research.</a:t>
            </a:r>
          </a:p>
          <a:p>
            <a:r>
              <a:rPr lang="en-US" sz="3200" dirty="0" smtClean="0"/>
              <a:t> E-learning component</a:t>
            </a:r>
          </a:p>
          <a:p>
            <a:r>
              <a:rPr lang="en-US" sz="3200" dirty="0" smtClean="0"/>
              <a:t> Quality Assurance</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Brief background of the PGCHE</a:t>
            </a:r>
            <a:endParaRPr lang="en-US" sz="3200" dirty="0"/>
          </a:p>
        </p:txBody>
      </p:sp>
    </p:spTree>
    <p:extLst>
      <p:ext uri="{BB962C8B-B14F-4D97-AF65-F5344CB8AC3E}">
        <p14:creationId xmlns:p14="http://schemas.microsoft.com/office/powerpoint/2010/main" val="2353817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48347"/>
            <a:ext cx="8229599" cy="4457253"/>
          </a:xfrm>
        </p:spPr>
        <p:txBody>
          <a:bodyPr>
            <a:normAutofit/>
          </a:bodyPr>
          <a:lstStyle/>
          <a:p>
            <a:pPr lvl="0"/>
            <a:r>
              <a:rPr lang="en-US" dirty="0"/>
              <a:t>Alignment of learning outcomes and delivery mechanisms/learning opportunities (including eLearning).</a:t>
            </a:r>
            <a:endParaRPr lang="en-GB" dirty="0"/>
          </a:p>
          <a:p>
            <a:pPr lvl="0"/>
            <a:r>
              <a:rPr lang="en-US" dirty="0"/>
              <a:t>Design and develop learning materials aligned to instructional design principles based on the </a:t>
            </a:r>
            <a:r>
              <a:rPr lang="en-US" dirty="0" smtClean="0"/>
              <a:t>following 5 </a:t>
            </a:r>
            <a:r>
              <a:rPr lang="en-US" dirty="0"/>
              <a:t>criteria:</a:t>
            </a:r>
            <a:endParaRPr lang="en-GB" dirty="0"/>
          </a:p>
          <a:p>
            <a:pPr lvl="1"/>
            <a:r>
              <a:rPr lang="en-US" dirty="0"/>
              <a:t>Where do we start</a:t>
            </a:r>
            <a:endParaRPr lang="en-GB" dirty="0"/>
          </a:p>
          <a:p>
            <a:pPr lvl="1"/>
            <a:r>
              <a:rPr lang="en-US" dirty="0"/>
              <a:t>What do students need to learn</a:t>
            </a:r>
            <a:endParaRPr lang="en-GB" dirty="0"/>
          </a:p>
          <a:p>
            <a:pPr lvl="1"/>
            <a:r>
              <a:rPr lang="en-US" dirty="0"/>
              <a:t>How can we help students to learn</a:t>
            </a:r>
            <a:endParaRPr lang="en-GB" dirty="0"/>
          </a:p>
          <a:p>
            <a:pPr lvl="1"/>
            <a:r>
              <a:rPr lang="en-US" dirty="0"/>
              <a:t>How will we know that students have learned</a:t>
            </a:r>
            <a:endParaRPr lang="en-GB" dirty="0"/>
          </a:p>
          <a:p>
            <a:pPr lvl="1"/>
            <a:r>
              <a:rPr lang="en-US" dirty="0"/>
              <a:t>How can we be sure of good quality learning </a:t>
            </a:r>
            <a:endParaRPr lang="en-GB" dirty="0"/>
          </a:p>
          <a:p>
            <a:endParaRPr lang="en-US" dirty="0"/>
          </a:p>
        </p:txBody>
      </p:sp>
      <p:sp>
        <p:nvSpPr>
          <p:cNvPr id="3" name="Title 2"/>
          <p:cNvSpPr>
            <a:spLocks noGrp="1"/>
          </p:cNvSpPr>
          <p:nvPr>
            <p:ph type="title"/>
          </p:nvPr>
        </p:nvSpPr>
        <p:spPr>
          <a:xfrm>
            <a:off x="381000" y="457200"/>
            <a:ext cx="7756263" cy="1054250"/>
          </a:xfrm>
        </p:spPr>
        <p:txBody>
          <a:bodyPr/>
          <a:lstStyle/>
          <a:p>
            <a:r>
              <a:rPr lang="en-US" b="1" dirty="0" smtClean="0"/>
              <a:t/>
            </a:r>
            <a:br>
              <a:rPr lang="en-US" b="1" dirty="0" smtClean="0"/>
            </a:br>
            <a:r>
              <a:rPr lang="en-US" b="1" dirty="0" smtClean="0"/>
              <a:t>Course Content, cont.</a:t>
            </a:r>
            <a:r>
              <a:rPr lang="en-US" dirty="0"/>
              <a:t/>
            </a:r>
            <a:br>
              <a:rPr lang="en-US" dirty="0"/>
            </a:br>
            <a:endParaRPr lang="en-US" b="1" dirty="0"/>
          </a:p>
        </p:txBody>
      </p:sp>
    </p:spTree>
    <p:extLst>
      <p:ext uri="{BB962C8B-B14F-4D97-AF65-F5344CB8AC3E}">
        <p14:creationId xmlns:p14="http://schemas.microsoft.com/office/powerpoint/2010/main" val="1080756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48347"/>
            <a:ext cx="8229599" cy="4457253"/>
          </a:xfrm>
        </p:spPr>
        <p:txBody>
          <a:bodyPr>
            <a:normAutofit/>
          </a:bodyPr>
          <a:lstStyle/>
          <a:p>
            <a:pPr lvl="0"/>
            <a:r>
              <a:rPr lang="en-US" b="1" dirty="0"/>
              <a:t>I</a:t>
            </a:r>
            <a:r>
              <a:rPr lang="en-US" b="1" dirty="0" smtClean="0"/>
              <a:t>ntegration </a:t>
            </a:r>
            <a:r>
              <a:rPr lang="en-US" b="1" dirty="0"/>
              <a:t>of OERs</a:t>
            </a:r>
            <a:r>
              <a:rPr lang="en-US" dirty="0"/>
              <a:t> where relevant for different </a:t>
            </a:r>
            <a:r>
              <a:rPr lang="en-US" dirty="0" smtClean="0"/>
              <a:t>modes </a:t>
            </a:r>
            <a:r>
              <a:rPr lang="en-US" dirty="0"/>
              <a:t>of delivery</a:t>
            </a:r>
            <a:r>
              <a:rPr lang="en-US" dirty="0" smtClean="0"/>
              <a:t>:</a:t>
            </a:r>
          </a:p>
          <a:p>
            <a:pPr marL="0" lvl="0" indent="0">
              <a:buNone/>
            </a:pPr>
            <a:endParaRPr lang="en-GB" dirty="0"/>
          </a:p>
          <a:p>
            <a:pPr lvl="1"/>
            <a:r>
              <a:rPr lang="en-US" dirty="0"/>
              <a:t>Blended</a:t>
            </a:r>
            <a:endParaRPr lang="en-GB" dirty="0"/>
          </a:p>
          <a:p>
            <a:pPr lvl="1"/>
            <a:r>
              <a:rPr lang="en-US" dirty="0"/>
              <a:t>Fully-online</a:t>
            </a:r>
            <a:endParaRPr lang="en-GB" dirty="0"/>
          </a:p>
          <a:p>
            <a:pPr lvl="1"/>
            <a:r>
              <a:rPr lang="en-US" dirty="0"/>
              <a:t>Student issues: </a:t>
            </a:r>
            <a:r>
              <a:rPr lang="en-US" dirty="0" smtClean="0"/>
              <a:t>support </a:t>
            </a:r>
            <a:r>
              <a:rPr lang="en-US" dirty="0"/>
              <a:t>strategies, diversity, perspectives on curriculum design.</a:t>
            </a:r>
          </a:p>
        </p:txBody>
      </p:sp>
      <p:sp>
        <p:nvSpPr>
          <p:cNvPr id="3" name="Title 2"/>
          <p:cNvSpPr>
            <a:spLocks noGrp="1"/>
          </p:cNvSpPr>
          <p:nvPr>
            <p:ph type="title"/>
          </p:nvPr>
        </p:nvSpPr>
        <p:spPr>
          <a:xfrm>
            <a:off x="381000" y="457200"/>
            <a:ext cx="7756263" cy="1054250"/>
          </a:xfrm>
        </p:spPr>
        <p:txBody>
          <a:bodyPr/>
          <a:lstStyle/>
          <a:p>
            <a:r>
              <a:rPr lang="en-US" b="1" dirty="0" smtClean="0"/>
              <a:t/>
            </a:r>
            <a:br>
              <a:rPr lang="en-US" b="1" dirty="0" smtClean="0"/>
            </a:br>
            <a:r>
              <a:rPr lang="en-US" b="1" dirty="0" smtClean="0"/>
              <a:t>Course Content, cont.</a:t>
            </a:r>
            <a:r>
              <a:rPr lang="en-US" dirty="0"/>
              <a:t/>
            </a:r>
            <a:br>
              <a:rPr lang="en-US" dirty="0"/>
            </a:br>
            <a:endParaRPr lang="en-US" b="1" dirty="0"/>
          </a:p>
        </p:txBody>
      </p:sp>
    </p:spTree>
    <p:extLst>
      <p:ext uri="{BB962C8B-B14F-4D97-AF65-F5344CB8AC3E}">
        <p14:creationId xmlns:p14="http://schemas.microsoft.com/office/powerpoint/2010/main" val="968952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7745505" cy="3877815"/>
          </a:xfrm>
        </p:spPr>
        <p:txBody>
          <a:bodyPr>
            <a:normAutofit fontScale="55000" lnSpcReduction="20000"/>
          </a:bodyPr>
          <a:lstStyle/>
          <a:p>
            <a:pPr>
              <a:buFont typeface="Wingdings" panose="05000000000000000000" pitchFamily="2" charset="2"/>
              <a:buChar char="ü"/>
            </a:pPr>
            <a:r>
              <a:rPr lang="en-US" sz="4000" dirty="0" smtClean="0"/>
              <a:t>How </a:t>
            </a:r>
            <a:r>
              <a:rPr lang="en-US" sz="4000" dirty="0"/>
              <a:t>do students learn? </a:t>
            </a:r>
            <a:endParaRPr lang="en-US" sz="4000" dirty="0" smtClean="0"/>
          </a:p>
          <a:p>
            <a:pPr>
              <a:buFont typeface="Wingdings" panose="05000000000000000000" pitchFamily="2" charset="2"/>
              <a:buChar char="ü"/>
            </a:pPr>
            <a:endParaRPr lang="en-US" sz="4000" dirty="0" smtClean="0"/>
          </a:p>
          <a:p>
            <a:pPr>
              <a:buFont typeface="Wingdings" panose="05000000000000000000" pitchFamily="2" charset="2"/>
              <a:buChar char="ü"/>
            </a:pPr>
            <a:r>
              <a:rPr lang="en-US" sz="4000" dirty="0" smtClean="0"/>
              <a:t>How </a:t>
            </a:r>
            <a:r>
              <a:rPr lang="en-US" sz="4000" dirty="0"/>
              <a:t>do I know my students are learning</a:t>
            </a:r>
            <a:r>
              <a:rPr lang="en-US" sz="4000" dirty="0" smtClean="0"/>
              <a:t>?</a:t>
            </a:r>
          </a:p>
          <a:p>
            <a:pPr>
              <a:buFont typeface="Wingdings" panose="05000000000000000000" pitchFamily="2" charset="2"/>
              <a:buChar char="ü"/>
            </a:pPr>
            <a:endParaRPr lang="en-US" sz="4000" dirty="0" smtClean="0"/>
          </a:p>
          <a:p>
            <a:pPr>
              <a:buFont typeface="Wingdings" panose="05000000000000000000" pitchFamily="2" charset="2"/>
              <a:buChar char="ü"/>
            </a:pPr>
            <a:r>
              <a:rPr lang="en-US" sz="4000" dirty="0" smtClean="0"/>
              <a:t>How </a:t>
            </a:r>
            <a:r>
              <a:rPr lang="en-US" sz="4000" dirty="0"/>
              <a:t>do I create an environment for learning</a:t>
            </a:r>
            <a:r>
              <a:rPr lang="en-US" sz="4000" dirty="0" smtClean="0"/>
              <a:t>?</a:t>
            </a:r>
          </a:p>
          <a:p>
            <a:pPr>
              <a:buFont typeface="Wingdings" panose="05000000000000000000" pitchFamily="2" charset="2"/>
              <a:buChar char="ü"/>
            </a:pPr>
            <a:endParaRPr lang="en-US" sz="4000" dirty="0" smtClean="0"/>
          </a:p>
          <a:p>
            <a:pPr>
              <a:buFont typeface="Wingdings" panose="05000000000000000000" pitchFamily="2" charset="2"/>
              <a:buChar char="ü"/>
            </a:pPr>
            <a:r>
              <a:rPr lang="en-US" sz="4000" dirty="0" smtClean="0"/>
              <a:t>How </a:t>
            </a:r>
            <a:r>
              <a:rPr lang="en-US" sz="4000" dirty="0"/>
              <a:t>can I be certain that I have clarified misconceptions?  </a:t>
            </a:r>
            <a:endParaRPr lang="en-US" sz="4000" dirty="0" smtClean="0"/>
          </a:p>
          <a:p>
            <a:pPr>
              <a:buFont typeface="Wingdings" panose="05000000000000000000" pitchFamily="2" charset="2"/>
              <a:buChar char="ü"/>
            </a:pPr>
            <a:r>
              <a:rPr lang="en-US" sz="4000" dirty="0" smtClean="0"/>
              <a:t>What </a:t>
            </a:r>
            <a:r>
              <a:rPr lang="en-US" sz="4000" dirty="0"/>
              <a:t>must students understand and take away from my course?  </a:t>
            </a:r>
            <a:endParaRPr lang="en-US" sz="4000" dirty="0" smtClean="0"/>
          </a:p>
          <a:p>
            <a:pPr>
              <a:buFont typeface="Wingdings" panose="05000000000000000000" pitchFamily="2" charset="2"/>
              <a:buChar char="ü"/>
            </a:pPr>
            <a:r>
              <a:rPr lang="en-US" sz="4000" dirty="0" smtClean="0"/>
              <a:t>Are </a:t>
            </a:r>
            <a:r>
              <a:rPr lang="en-US" sz="4000" dirty="0"/>
              <a:t>my students actually learning what I proposed in the learning outcomes? </a:t>
            </a:r>
            <a:br>
              <a:rPr lang="en-US" sz="4000" dirty="0"/>
            </a:br>
            <a:endParaRPr lang="en-US" sz="3800" dirty="0" smtClean="0"/>
          </a:p>
          <a:p>
            <a:endParaRPr lang="en-US" dirty="0" smtClean="0"/>
          </a:p>
        </p:txBody>
      </p:sp>
      <p:sp>
        <p:nvSpPr>
          <p:cNvPr id="2" name="Title 1"/>
          <p:cNvSpPr>
            <a:spLocks noGrp="1"/>
          </p:cNvSpPr>
          <p:nvPr>
            <p:ph type="title"/>
          </p:nvPr>
        </p:nvSpPr>
        <p:spPr/>
        <p:txBody>
          <a:bodyPr>
            <a:normAutofit fontScale="90000"/>
          </a:bodyPr>
          <a:lstStyle/>
          <a:p>
            <a:r>
              <a:rPr lang="en-US" sz="4000" b="1" dirty="0"/>
              <a:t>Throughout our course, you will critically reflect on these questions:</a:t>
            </a:r>
            <a:r>
              <a:rPr lang="en-US" b="1" dirty="0"/>
              <a:t/>
            </a:r>
            <a:br>
              <a:rPr lang="en-US" b="1" dirty="0"/>
            </a:br>
            <a:endParaRPr lang="en-US" b="1" dirty="0"/>
          </a:p>
        </p:txBody>
      </p:sp>
    </p:spTree>
    <p:extLst>
      <p:ext uri="{BB962C8B-B14F-4D97-AF65-F5344CB8AC3E}">
        <p14:creationId xmlns:p14="http://schemas.microsoft.com/office/powerpoint/2010/main" val="2806284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ü"/>
            </a:pPr>
            <a:r>
              <a:rPr lang="en-US" dirty="0" smtClean="0"/>
              <a:t>What </a:t>
            </a:r>
            <a:r>
              <a:rPr lang="en-US" dirty="0"/>
              <a:t>are the active engagements in learning that help students master your material</a:t>
            </a:r>
            <a:r>
              <a:rPr lang="en-US" dirty="0" smtClean="0"/>
              <a:t>?</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What </a:t>
            </a:r>
            <a:r>
              <a:rPr lang="en-US" dirty="0"/>
              <a:t>do you expect students to find particularly fascinating about your course? </a:t>
            </a:r>
            <a:endParaRPr lang="en-US" dirty="0" smtClean="0"/>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Where </a:t>
            </a:r>
            <a:r>
              <a:rPr lang="en-US" dirty="0"/>
              <a:t>will they encounter the greatest </a:t>
            </a:r>
            <a:r>
              <a:rPr lang="en-US" dirty="0" smtClean="0"/>
              <a:t>difficulties?</a:t>
            </a:r>
            <a:endParaRPr lang="en-US" dirty="0"/>
          </a:p>
        </p:txBody>
      </p:sp>
      <p:sp>
        <p:nvSpPr>
          <p:cNvPr id="3" name="Title 2"/>
          <p:cNvSpPr>
            <a:spLocks noGrp="1"/>
          </p:cNvSpPr>
          <p:nvPr>
            <p:ph type="title"/>
          </p:nvPr>
        </p:nvSpPr>
        <p:spPr/>
        <p:txBody>
          <a:bodyPr/>
          <a:lstStyle/>
          <a:p>
            <a:r>
              <a:rPr lang="en-US" sz="3600" b="1" dirty="0" smtClean="0"/>
              <a:t/>
            </a:r>
            <a:br>
              <a:rPr lang="en-US" sz="3600" b="1" dirty="0" smtClean="0"/>
            </a:br>
            <a:r>
              <a:rPr lang="en-US" sz="3600" b="1" dirty="0" smtClean="0"/>
              <a:t>Throughout </a:t>
            </a:r>
            <a:r>
              <a:rPr lang="en-US" sz="3600" b="1" dirty="0"/>
              <a:t>our course, you will critically reflect on these questions:</a:t>
            </a:r>
            <a:r>
              <a:rPr lang="en-US" b="1" dirty="0"/>
              <a:t/>
            </a:r>
            <a:br>
              <a:rPr lang="en-US" b="1" dirty="0"/>
            </a:br>
            <a:endParaRPr lang="en-US" dirty="0"/>
          </a:p>
        </p:txBody>
      </p:sp>
    </p:spTree>
    <p:extLst>
      <p:ext uri="{BB962C8B-B14F-4D97-AF65-F5344CB8AC3E}">
        <p14:creationId xmlns:p14="http://schemas.microsoft.com/office/powerpoint/2010/main" val="2028825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7745505" cy="3877815"/>
          </a:xfrm>
        </p:spPr>
        <p:txBody>
          <a:bodyPr>
            <a:normAutofit lnSpcReduction="10000"/>
          </a:bodyPr>
          <a:lstStyle/>
          <a:p>
            <a:pPr marL="0" indent="0">
              <a:buNone/>
            </a:pPr>
            <a:r>
              <a:rPr lang="en-US" dirty="0"/>
              <a:t>The course will be facilitated through the following learning activities</a:t>
            </a:r>
            <a:r>
              <a:rPr lang="en-US" dirty="0" smtClean="0"/>
              <a:t>:</a:t>
            </a:r>
          </a:p>
          <a:p>
            <a:pPr marL="0" indent="0">
              <a:buNone/>
            </a:pPr>
            <a:endParaRPr lang="en-GB" dirty="0"/>
          </a:p>
          <a:p>
            <a:pPr lvl="0"/>
            <a:r>
              <a:rPr lang="en-US" dirty="0"/>
              <a:t>Face-to-face contact sessions.</a:t>
            </a:r>
            <a:endParaRPr lang="en-GB" dirty="0"/>
          </a:p>
          <a:p>
            <a:pPr lvl="0"/>
            <a:r>
              <a:rPr lang="en-US" dirty="0"/>
              <a:t>Online discussions via </a:t>
            </a:r>
            <a:r>
              <a:rPr lang="en-US" dirty="0" err="1" smtClean="0"/>
              <a:t>MyNUST</a:t>
            </a:r>
            <a:endParaRPr lang="en-GB" dirty="0"/>
          </a:p>
          <a:p>
            <a:pPr lvl="0"/>
            <a:r>
              <a:rPr lang="en-US" dirty="0"/>
              <a:t>Live sessions using institutional virtual classroom </a:t>
            </a:r>
            <a:r>
              <a:rPr lang="en-US" dirty="0" smtClean="0"/>
              <a:t>platform - </a:t>
            </a:r>
            <a:r>
              <a:rPr lang="en-US" dirty="0" err="1" smtClean="0"/>
              <a:t>Webex</a:t>
            </a:r>
            <a:endParaRPr lang="en-GB" dirty="0"/>
          </a:p>
          <a:p>
            <a:r>
              <a:rPr lang="en-US" dirty="0"/>
              <a:t>Critical analysis of course documentation.</a:t>
            </a:r>
            <a:r>
              <a:rPr lang="en-US" sz="4000" dirty="0"/>
              <a:t/>
            </a:r>
            <a:br>
              <a:rPr lang="en-US" sz="4000" dirty="0"/>
            </a:br>
            <a:endParaRPr lang="en-US" sz="3800" dirty="0" smtClean="0"/>
          </a:p>
          <a:p>
            <a:endParaRPr lang="en-US" dirty="0" smtClean="0"/>
          </a:p>
        </p:txBody>
      </p:sp>
      <p:sp>
        <p:nvSpPr>
          <p:cNvPr id="2" name="Title 1"/>
          <p:cNvSpPr>
            <a:spLocks noGrp="1"/>
          </p:cNvSpPr>
          <p:nvPr>
            <p:ph type="title"/>
          </p:nvPr>
        </p:nvSpPr>
        <p:spPr>
          <a:xfrm>
            <a:off x="685800" y="228600"/>
            <a:ext cx="7756263" cy="1663850"/>
          </a:xfrm>
        </p:spPr>
        <p:txBody>
          <a:bodyPr>
            <a:normAutofit fontScale="90000"/>
          </a:bodyPr>
          <a:lstStyle/>
          <a:p>
            <a:r>
              <a:rPr lang="en-US" sz="6000" b="1" dirty="0" smtClean="0"/>
              <a:t/>
            </a:r>
            <a:br>
              <a:rPr lang="en-US" sz="6000" b="1" dirty="0" smtClean="0"/>
            </a:br>
            <a:r>
              <a:rPr lang="en-US" sz="6000" b="1" dirty="0" smtClean="0"/>
              <a:t>Methods of Facilitating Learning</a:t>
            </a:r>
            <a:r>
              <a:rPr lang="en-US" b="1" dirty="0"/>
              <a:t/>
            </a:r>
            <a:br>
              <a:rPr lang="en-US" b="1" dirty="0"/>
            </a:br>
            <a:endParaRPr lang="en-US" b="1" dirty="0"/>
          </a:p>
        </p:txBody>
      </p:sp>
    </p:spTree>
    <p:extLst>
      <p:ext uri="{BB962C8B-B14F-4D97-AF65-F5344CB8AC3E}">
        <p14:creationId xmlns:p14="http://schemas.microsoft.com/office/powerpoint/2010/main" val="3688095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48347"/>
            <a:ext cx="8381999" cy="4228653"/>
          </a:xfrm>
        </p:spPr>
        <p:txBody>
          <a:bodyPr>
            <a:normAutofit/>
          </a:bodyPr>
          <a:lstStyle/>
          <a:p>
            <a:pPr marL="0" indent="0">
              <a:buNone/>
            </a:pPr>
            <a:r>
              <a:rPr lang="en-US" dirty="0"/>
              <a:t>The course will be assessed through the following:</a:t>
            </a:r>
            <a:endParaRPr lang="en-GB" dirty="0"/>
          </a:p>
          <a:p>
            <a:r>
              <a:rPr lang="en-US" dirty="0"/>
              <a:t>Submission of the </a:t>
            </a:r>
            <a:r>
              <a:rPr lang="en-US" b="1" i="1" dirty="0"/>
              <a:t>final planned course</a:t>
            </a:r>
            <a:r>
              <a:rPr lang="en-US" dirty="0"/>
              <a:t> </a:t>
            </a:r>
            <a:r>
              <a:rPr lang="en-US" dirty="0" smtClean="0"/>
              <a:t> which meets the following  requirements:</a:t>
            </a:r>
          </a:p>
          <a:p>
            <a:pPr lvl="1"/>
            <a:r>
              <a:rPr lang="en-US" dirty="0" smtClean="0"/>
              <a:t>Description of the </a:t>
            </a:r>
            <a:r>
              <a:rPr lang="en-US" b="1" i="1" dirty="0"/>
              <a:t>rationale</a:t>
            </a:r>
            <a:r>
              <a:rPr lang="en-US" dirty="0"/>
              <a:t> </a:t>
            </a:r>
            <a:r>
              <a:rPr lang="en-US" dirty="0" smtClean="0"/>
              <a:t>of the course </a:t>
            </a:r>
          </a:p>
          <a:p>
            <a:pPr lvl="1"/>
            <a:r>
              <a:rPr lang="en-US" dirty="0" smtClean="0"/>
              <a:t>Clarification of </a:t>
            </a:r>
            <a:r>
              <a:rPr lang="en-US" dirty="0"/>
              <a:t>the educational design </a:t>
            </a:r>
            <a:r>
              <a:rPr lang="en-US" dirty="0" smtClean="0"/>
              <a:t>of the course based on the student’s own </a:t>
            </a:r>
            <a:r>
              <a:rPr lang="en-US" dirty="0"/>
              <a:t>context and teaching responsibility </a:t>
            </a:r>
            <a:endParaRPr lang="en-US" dirty="0" smtClean="0"/>
          </a:p>
          <a:p>
            <a:pPr lvl="1"/>
            <a:r>
              <a:rPr lang="en-US" dirty="0" smtClean="0"/>
              <a:t>Explanation of </a:t>
            </a:r>
            <a:r>
              <a:rPr lang="en-US" dirty="0"/>
              <a:t>how the course components align </a:t>
            </a:r>
            <a:r>
              <a:rPr lang="en-US" dirty="0" smtClean="0"/>
              <a:t>to </a:t>
            </a:r>
            <a:r>
              <a:rPr lang="en-US" dirty="0"/>
              <a:t>show good </a:t>
            </a:r>
            <a:r>
              <a:rPr lang="en-US" dirty="0" smtClean="0"/>
              <a:t>practice</a:t>
            </a:r>
            <a:endParaRPr lang="en-GB" dirty="0"/>
          </a:p>
          <a:p>
            <a:r>
              <a:rPr lang="en-US" dirty="0"/>
              <a:t>Total Course Mark: 100%.  A minimum final mark of 50% is required to pass the course.</a:t>
            </a:r>
          </a:p>
        </p:txBody>
      </p:sp>
      <p:sp>
        <p:nvSpPr>
          <p:cNvPr id="3" name="Title 2"/>
          <p:cNvSpPr>
            <a:spLocks noGrp="1"/>
          </p:cNvSpPr>
          <p:nvPr>
            <p:ph type="title"/>
          </p:nvPr>
        </p:nvSpPr>
        <p:spPr>
          <a:xfrm>
            <a:off x="688490" y="570156"/>
            <a:ext cx="7756263" cy="725244"/>
          </a:xfrm>
        </p:spPr>
        <p:txBody>
          <a:bodyPr/>
          <a:lstStyle/>
          <a:p>
            <a:r>
              <a:rPr lang="en-US" b="1" dirty="0" smtClean="0"/>
              <a:t/>
            </a:r>
            <a:br>
              <a:rPr lang="en-US" b="1" dirty="0" smtClean="0"/>
            </a:br>
            <a:r>
              <a:rPr lang="en-US" b="1" dirty="0" smtClean="0"/>
              <a:t>Assessment Strategies</a:t>
            </a:r>
            <a:r>
              <a:rPr lang="en-US" b="1" dirty="0"/>
              <a:t/>
            </a:r>
            <a:br>
              <a:rPr lang="en-US" b="1" dirty="0"/>
            </a:br>
            <a:endParaRPr lang="en-US" dirty="0"/>
          </a:p>
        </p:txBody>
      </p:sp>
    </p:spTree>
    <p:extLst>
      <p:ext uri="{BB962C8B-B14F-4D97-AF65-F5344CB8AC3E}">
        <p14:creationId xmlns:p14="http://schemas.microsoft.com/office/powerpoint/2010/main" val="215165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Moderation of assessment </a:t>
            </a:r>
            <a:r>
              <a:rPr lang="en-US" dirty="0" smtClean="0"/>
              <a:t>in accordance with NUST’s general </a:t>
            </a:r>
            <a:r>
              <a:rPr lang="en-US" dirty="0"/>
              <a:t>rules and </a:t>
            </a:r>
            <a:r>
              <a:rPr lang="en-US" dirty="0" smtClean="0"/>
              <a:t>guidelines </a:t>
            </a:r>
            <a:endParaRPr lang="en-GB" dirty="0"/>
          </a:p>
          <a:p>
            <a:r>
              <a:rPr lang="en-US" dirty="0" smtClean="0"/>
              <a:t>Use of </a:t>
            </a:r>
            <a:r>
              <a:rPr lang="en-US" b="1" i="1" dirty="0" smtClean="0"/>
              <a:t>self-evaluation </a:t>
            </a:r>
            <a:r>
              <a:rPr lang="en-US" b="1" i="1" dirty="0"/>
              <a:t>outcomes</a:t>
            </a:r>
            <a:r>
              <a:rPr lang="en-US" dirty="0"/>
              <a:t> to improve the quality of learning materials and facilitation methods.</a:t>
            </a:r>
            <a:endParaRPr lang="en-GB" dirty="0"/>
          </a:p>
          <a:p>
            <a:r>
              <a:rPr lang="en-US" b="1" i="1" dirty="0"/>
              <a:t>Internal moderation</a:t>
            </a:r>
            <a:r>
              <a:rPr lang="en-US" dirty="0"/>
              <a:t> will be required to foster quality of materials </a:t>
            </a:r>
            <a:r>
              <a:rPr lang="en-US" dirty="0" smtClean="0"/>
              <a:t>and delivery</a:t>
            </a:r>
            <a:endParaRPr lang="en-US" dirty="0"/>
          </a:p>
          <a:p>
            <a:r>
              <a:rPr lang="en-US" b="1" i="1" dirty="0" smtClean="0"/>
              <a:t>Students </a:t>
            </a:r>
            <a:r>
              <a:rPr lang="en-US" b="1" i="1" dirty="0"/>
              <a:t>evaluation of course content and delivery </a:t>
            </a:r>
            <a:r>
              <a:rPr lang="en-US" b="1" i="1" dirty="0" smtClean="0"/>
              <a:t>method</a:t>
            </a:r>
            <a:endParaRPr lang="en-US" dirty="0"/>
          </a:p>
        </p:txBody>
      </p:sp>
      <p:sp>
        <p:nvSpPr>
          <p:cNvPr id="3" name="Title 2"/>
          <p:cNvSpPr>
            <a:spLocks noGrp="1"/>
          </p:cNvSpPr>
          <p:nvPr>
            <p:ph type="title"/>
          </p:nvPr>
        </p:nvSpPr>
        <p:spPr/>
        <p:txBody>
          <a:bodyPr/>
          <a:lstStyle/>
          <a:p>
            <a:r>
              <a:rPr lang="en-US" b="1" dirty="0" smtClean="0"/>
              <a:t>Quality Assurance</a:t>
            </a:r>
            <a:endParaRPr lang="en-US" b="1" dirty="0"/>
          </a:p>
        </p:txBody>
      </p:sp>
    </p:spTree>
    <p:extLst>
      <p:ext uri="{BB962C8B-B14F-4D97-AF65-F5344CB8AC3E}">
        <p14:creationId xmlns:p14="http://schemas.microsoft.com/office/powerpoint/2010/main" val="2476779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University facilities such </a:t>
            </a:r>
            <a:r>
              <a:rPr lang="en-US" dirty="0"/>
              <a:t>as the Library, Teaching and Learning Unit, and Centre for Open and Life Long Learning.  </a:t>
            </a:r>
            <a:endParaRPr lang="en-US" dirty="0" smtClean="0"/>
          </a:p>
          <a:p>
            <a:r>
              <a:rPr lang="en-US" dirty="0" smtClean="0"/>
              <a:t>Individual </a:t>
            </a:r>
            <a:r>
              <a:rPr lang="en-US" dirty="0"/>
              <a:t>or group support will be offered through different means :</a:t>
            </a:r>
            <a:endParaRPr lang="en-GB" dirty="0"/>
          </a:p>
          <a:p>
            <a:pPr lvl="1"/>
            <a:r>
              <a:rPr lang="en-US" dirty="0"/>
              <a:t>Discussion forums and chat sessions </a:t>
            </a:r>
            <a:endParaRPr lang="en-GB" dirty="0"/>
          </a:p>
          <a:p>
            <a:pPr lvl="1"/>
            <a:r>
              <a:rPr lang="en-US" dirty="0"/>
              <a:t>Virtual classroom sessions using </a:t>
            </a:r>
            <a:r>
              <a:rPr lang="en-US" dirty="0" err="1" smtClean="0"/>
              <a:t>MyNUST</a:t>
            </a:r>
            <a:r>
              <a:rPr lang="en-US" dirty="0" smtClean="0"/>
              <a:t> </a:t>
            </a:r>
            <a:r>
              <a:rPr lang="en-US" dirty="0"/>
              <a:t>platform offered by the institution</a:t>
            </a:r>
            <a:endParaRPr lang="en-GB" dirty="0"/>
          </a:p>
          <a:p>
            <a:endParaRPr lang="en-GB" dirty="0"/>
          </a:p>
        </p:txBody>
      </p:sp>
      <p:sp>
        <p:nvSpPr>
          <p:cNvPr id="3" name="Title 2"/>
          <p:cNvSpPr>
            <a:spLocks noGrp="1"/>
          </p:cNvSpPr>
          <p:nvPr>
            <p:ph type="title"/>
          </p:nvPr>
        </p:nvSpPr>
        <p:spPr>
          <a:xfrm>
            <a:off x="457200" y="381000"/>
            <a:ext cx="8063753" cy="1258644"/>
          </a:xfrm>
        </p:spPr>
        <p:txBody>
          <a:bodyPr/>
          <a:lstStyle/>
          <a:p>
            <a:r>
              <a:rPr lang="en-ZA" dirty="0" smtClean="0"/>
              <a:t>Student Support and Learning Resources</a:t>
            </a:r>
            <a:endParaRPr lang="en-GB" dirty="0"/>
          </a:p>
        </p:txBody>
      </p:sp>
    </p:spTree>
    <p:extLst>
      <p:ext uri="{BB962C8B-B14F-4D97-AF65-F5344CB8AC3E}">
        <p14:creationId xmlns:p14="http://schemas.microsoft.com/office/powerpoint/2010/main" val="4168147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0" y="1447800"/>
            <a:ext cx="9144000" cy="2586319"/>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bg1"/>
                </a:solidFill>
              </a:rPr>
              <a:t>Course 3:</a:t>
            </a:r>
            <a:r>
              <a:rPr lang="en-GB" b="1" dirty="0" smtClean="0">
                <a:solidFill>
                  <a:schemeClr val="bg1"/>
                </a:solidFill>
              </a:rPr>
              <a:t> Technology Integration in Teaching and Learning</a:t>
            </a:r>
            <a:endParaRPr lang="en-GB" dirty="0">
              <a:solidFill>
                <a:schemeClr val="bg1"/>
              </a:solidFill>
            </a:endParaRPr>
          </a:p>
        </p:txBody>
      </p:sp>
    </p:spTree>
    <p:extLst>
      <p:ext uri="{BB962C8B-B14F-4D97-AF65-F5344CB8AC3E}">
        <p14:creationId xmlns:p14="http://schemas.microsoft.com/office/powerpoint/2010/main" val="3554630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699247" y="1828800"/>
            <a:ext cx="7745505" cy="3877815"/>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endParaRPr lang="en-US" dirty="0" smtClean="0"/>
          </a:p>
          <a:p>
            <a:r>
              <a:rPr lang="en-US" sz="2800" dirty="0"/>
              <a:t>The course provides students with technical skills, knowledge of pedagogy, knowledge of integrating technology in teaching, learning and </a:t>
            </a:r>
            <a:r>
              <a:rPr lang="en-US" sz="2800" dirty="0" smtClean="0"/>
              <a:t>assessment.</a:t>
            </a:r>
            <a:r>
              <a:rPr lang="en-US" sz="2800" i="1" dirty="0" smtClean="0"/>
              <a:t> </a:t>
            </a:r>
            <a:endParaRPr lang="en-US" sz="2800" dirty="0"/>
          </a:p>
        </p:txBody>
      </p:sp>
      <p:sp>
        <p:nvSpPr>
          <p:cNvPr id="4" name="TextBox 3"/>
          <p:cNvSpPr txBox="1"/>
          <p:nvPr/>
        </p:nvSpPr>
        <p:spPr>
          <a:xfrm>
            <a:off x="0" y="13454"/>
            <a:ext cx="8229600" cy="923330"/>
          </a:xfrm>
          <a:prstGeom prst="rect">
            <a:avLst/>
          </a:prstGeom>
          <a:noFill/>
        </p:spPr>
        <p:txBody>
          <a:bodyPr wrap="square" rtlCol="0">
            <a:spAutoFit/>
          </a:bodyPr>
          <a:lstStyle/>
          <a:p>
            <a:pPr algn="ctr"/>
            <a:r>
              <a:rPr lang="en-ZA" sz="5400" b="1" dirty="0" smtClean="0">
                <a:solidFill>
                  <a:srgbClr val="0000CC"/>
                </a:solidFill>
              </a:rPr>
              <a:t>Course Aims</a:t>
            </a:r>
            <a:endParaRPr lang="en-ZA" sz="5400" b="1" dirty="0">
              <a:solidFill>
                <a:srgbClr val="0000CC"/>
              </a:solidFill>
            </a:endParaRPr>
          </a:p>
        </p:txBody>
      </p:sp>
    </p:spTree>
    <p:extLst>
      <p:ext uri="{BB962C8B-B14F-4D97-AF65-F5344CB8AC3E}">
        <p14:creationId xmlns:p14="http://schemas.microsoft.com/office/powerpoint/2010/main" val="771300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GB" sz="2400" u="sng" dirty="0" smtClean="0"/>
              <a:t>Course </a:t>
            </a:r>
            <a:r>
              <a:rPr lang="en-GB" sz="2400" u="sng" dirty="0"/>
              <a:t>1</a:t>
            </a:r>
            <a:r>
              <a:rPr lang="en-GB" sz="2400" dirty="0"/>
              <a:t>:  Teaching, Learning and </a:t>
            </a:r>
            <a:r>
              <a:rPr lang="en-GB" sz="2400" dirty="0" smtClean="0"/>
              <a:t>Assessment</a:t>
            </a:r>
            <a:r>
              <a:rPr lang="en-GB" sz="2400" dirty="0"/>
              <a:t> </a:t>
            </a:r>
            <a:r>
              <a:rPr lang="en-GB" sz="2000" dirty="0" smtClean="0"/>
              <a:t>(Katherine)</a:t>
            </a:r>
          </a:p>
          <a:p>
            <a:pPr lvl="1"/>
            <a:endParaRPr lang="en-US" sz="2400" dirty="0"/>
          </a:p>
          <a:p>
            <a:pPr lvl="1"/>
            <a:r>
              <a:rPr lang="en-GB" sz="2400" u="sng" dirty="0"/>
              <a:t>Course 2</a:t>
            </a:r>
            <a:r>
              <a:rPr lang="en-GB" sz="2400" dirty="0"/>
              <a:t>: Curriculum Design and </a:t>
            </a:r>
            <a:r>
              <a:rPr lang="en-GB" sz="2400" dirty="0" smtClean="0"/>
              <a:t>Development </a:t>
            </a:r>
          </a:p>
          <a:p>
            <a:pPr marL="411480" lvl="1" indent="0">
              <a:buNone/>
            </a:pPr>
            <a:r>
              <a:rPr lang="en-GB" sz="2000" dirty="0" smtClean="0"/>
              <a:t>    (Geoffrey) </a:t>
            </a:r>
            <a:r>
              <a:rPr lang="en-GB" sz="2400" dirty="0" smtClean="0"/>
              <a:t/>
            </a:r>
            <a:br>
              <a:rPr lang="en-GB" sz="2400" dirty="0" smtClean="0"/>
            </a:br>
            <a:endParaRPr lang="en-US" sz="2400" dirty="0"/>
          </a:p>
          <a:p>
            <a:pPr lvl="1"/>
            <a:r>
              <a:rPr lang="en-GB" sz="2400" u="sng" dirty="0"/>
              <a:t>Course 3</a:t>
            </a:r>
            <a:r>
              <a:rPr lang="en-GB" sz="2400" dirty="0"/>
              <a:t>: Technology Integration in Teaching and </a:t>
            </a:r>
            <a:r>
              <a:rPr lang="en-GB" sz="2400" dirty="0" smtClean="0"/>
              <a:t>Learning </a:t>
            </a:r>
            <a:r>
              <a:rPr lang="en-GB" sz="2000" dirty="0" smtClean="0"/>
              <a:t>(Maurice) </a:t>
            </a:r>
            <a:endParaRPr lang="en-US" sz="2000" dirty="0"/>
          </a:p>
          <a:p>
            <a:endParaRPr lang="en-US" dirty="0"/>
          </a:p>
        </p:txBody>
      </p:sp>
      <p:sp>
        <p:nvSpPr>
          <p:cNvPr id="3" name="Title 2"/>
          <p:cNvSpPr>
            <a:spLocks noGrp="1"/>
          </p:cNvSpPr>
          <p:nvPr>
            <p:ph type="title"/>
          </p:nvPr>
        </p:nvSpPr>
        <p:spPr/>
        <p:txBody>
          <a:bodyPr/>
          <a:lstStyle/>
          <a:p>
            <a:r>
              <a:rPr lang="en-US" dirty="0" smtClean="0"/>
              <a:t>Brief overview of the courses</a:t>
            </a:r>
            <a:endParaRPr lang="en-US" dirty="0"/>
          </a:p>
        </p:txBody>
      </p:sp>
    </p:spTree>
    <p:extLst>
      <p:ext uri="{BB962C8B-B14F-4D97-AF65-F5344CB8AC3E}">
        <p14:creationId xmlns:p14="http://schemas.microsoft.com/office/powerpoint/2010/main" val="2949639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668766" y="2514600"/>
            <a:ext cx="8475233" cy="3093402"/>
          </a:xfrm>
          <a:prstGeom prst="rect">
            <a:avLst/>
          </a:prstGeom>
        </p:spPr>
        <p:txBody>
          <a:bodyPr>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lvl="0"/>
            <a:r>
              <a:rPr lang="en-US" dirty="0" smtClean="0"/>
              <a:t> </a:t>
            </a:r>
            <a:r>
              <a:rPr lang="en-US" dirty="0"/>
              <a:t>Demonstrate critical awareness of, and ability to effectively utilise, the learning affordances offered by a virtual learning environment (VLE</a:t>
            </a:r>
            <a:r>
              <a:rPr lang="en-US" dirty="0" smtClean="0"/>
              <a:t>).</a:t>
            </a:r>
          </a:p>
          <a:p>
            <a:pPr marL="0" lvl="0" indent="0">
              <a:buNone/>
            </a:pPr>
            <a:endParaRPr lang="en-ZA" dirty="0"/>
          </a:p>
          <a:p>
            <a:r>
              <a:rPr lang="en-US" dirty="0"/>
              <a:t>Map intended pedagogy to its effective instantiation in a VLE of an integrated learning object using different interaction modes and features (e.g. a selection from quizzes and assignment tools, surveys, discussions, chat, podcasts, calendar, video, audio, working in group (collaboration), peer review through databases, etc.)</a:t>
            </a:r>
            <a:endParaRPr lang="en-US" dirty="0" smtClean="0"/>
          </a:p>
          <a:p>
            <a:endParaRPr lang="en-US" dirty="0"/>
          </a:p>
        </p:txBody>
      </p:sp>
      <p:sp>
        <p:nvSpPr>
          <p:cNvPr id="3" name="Title 2"/>
          <p:cNvSpPr txBox="1">
            <a:spLocks/>
          </p:cNvSpPr>
          <p:nvPr/>
        </p:nvSpPr>
        <p:spPr>
          <a:xfrm>
            <a:off x="0" y="51996"/>
            <a:ext cx="9143999" cy="1054250"/>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00CC"/>
                </a:solidFill>
              </a:rPr>
              <a:t>Specific Learning Outcomes</a:t>
            </a:r>
            <a:endParaRPr lang="en-US" dirty="0">
              <a:solidFill>
                <a:srgbClr val="0000CC"/>
              </a:solidFill>
            </a:endParaRPr>
          </a:p>
        </p:txBody>
      </p:sp>
      <p:sp>
        <p:nvSpPr>
          <p:cNvPr id="4" name="TextBox 3"/>
          <p:cNvSpPr txBox="1"/>
          <p:nvPr/>
        </p:nvSpPr>
        <p:spPr>
          <a:xfrm>
            <a:off x="381000" y="1106246"/>
            <a:ext cx="8382000" cy="1200329"/>
          </a:xfrm>
          <a:prstGeom prst="rect">
            <a:avLst/>
          </a:prstGeom>
          <a:noFill/>
        </p:spPr>
        <p:txBody>
          <a:bodyPr wrap="square" rtlCol="0">
            <a:spAutoFit/>
          </a:bodyPr>
          <a:lstStyle/>
          <a:p>
            <a:r>
              <a:rPr lang="en-US" sz="2400" dirty="0"/>
              <a:t>On successful completion of the module participants will, through assessment activities show evidence of their ability to:</a:t>
            </a:r>
            <a:endParaRPr lang="en-ZA" sz="2400" dirty="0"/>
          </a:p>
        </p:txBody>
      </p:sp>
    </p:spTree>
    <p:extLst>
      <p:ext uri="{BB962C8B-B14F-4D97-AF65-F5344CB8AC3E}">
        <p14:creationId xmlns:p14="http://schemas.microsoft.com/office/powerpoint/2010/main" val="1317593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51996"/>
            <a:ext cx="9143999" cy="1054250"/>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smtClean="0">
                <a:solidFill>
                  <a:srgbClr val="0000CC"/>
                </a:solidFill>
              </a:rPr>
              <a:t>Specific Learning Outcomes </a:t>
            </a:r>
            <a:r>
              <a:rPr lang="en-US" sz="2800" b="1" dirty="0" smtClean="0">
                <a:solidFill>
                  <a:srgbClr val="FF0000"/>
                </a:solidFill>
              </a:rPr>
              <a:t>cont.</a:t>
            </a:r>
            <a:endParaRPr lang="en-US" sz="2800" dirty="0">
              <a:solidFill>
                <a:srgbClr val="FF0000"/>
              </a:solidFill>
            </a:endParaRPr>
          </a:p>
        </p:txBody>
      </p:sp>
      <p:sp>
        <p:nvSpPr>
          <p:cNvPr id="3" name="Content Placeholder 1"/>
          <p:cNvSpPr txBox="1">
            <a:spLocks/>
          </p:cNvSpPr>
          <p:nvPr/>
        </p:nvSpPr>
        <p:spPr>
          <a:xfrm>
            <a:off x="334382" y="1295400"/>
            <a:ext cx="8809617" cy="5029200"/>
          </a:xfrm>
          <a:prstGeom prst="rect">
            <a:avLst/>
          </a:prstGeom>
        </p:spPr>
        <p:txBody>
          <a:bodyPr>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lvl="0"/>
            <a:r>
              <a:rPr lang="en-US" dirty="0" smtClean="0"/>
              <a:t> </a:t>
            </a:r>
            <a:r>
              <a:rPr lang="en-US" dirty="0"/>
              <a:t>Development of eAssessment for learning and of learning using the above </a:t>
            </a:r>
            <a:r>
              <a:rPr lang="en-US" dirty="0" smtClean="0"/>
              <a:t>tools</a:t>
            </a:r>
          </a:p>
          <a:p>
            <a:pPr marL="0" lvl="0" indent="0">
              <a:buNone/>
            </a:pPr>
            <a:endParaRPr lang="en-ZA" dirty="0"/>
          </a:p>
          <a:p>
            <a:pPr lvl="0"/>
            <a:r>
              <a:rPr lang="en-US" dirty="0"/>
              <a:t>Populate content into eLearning </a:t>
            </a:r>
            <a:r>
              <a:rPr lang="en-US" dirty="0" smtClean="0"/>
              <a:t>courses</a:t>
            </a:r>
          </a:p>
          <a:p>
            <a:pPr lvl="0"/>
            <a:endParaRPr lang="en-ZA" dirty="0"/>
          </a:p>
          <a:p>
            <a:pPr lvl="0"/>
            <a:r>
              <a:rPr lang="en-US" dirty="0"/>
              <a:t>Offer and critique evidence for the efficiency of online learning in its blended and/or distance learning forms</a:t>
            </a:r>
            <a:r>
              <a:rPr lang="en-US" dirty="0" smtClean="0"/>
              <a:t>.</a:t>
            </a:r>
          </a:p>
          <a:p>
            <a:pPr marL="0" lvl="0" indent="0">
              <a:buNone/>
            </a:pPr>
            <a:endParaRPr lang="en-ZA" dirty="0"/>
          </a:p>
          <a:p>
            <a:r>
              <a:rPr lang="en-US" dirty="0"/>
              <a:t>Better understand and cater for the provision of accessible learning opportunities for a range of students, varied by the more probable opportunity differences.</a:t>
            </a:r>
            <a:endParaRPr lang="en-US" dirty="0" smtClean="0"/>
          </a:p>
        </p:txBody>
      </p:sp>
    </p:spTree>
    <p:extLst>
      <p:ext uri="{BB962C8B-B14F-4D97-AF65-F5344CB8AC3E}">
        <p14:creationId xmlns:p14="http://schemas.microsoft.com/office/powerpoint/2010/main" val="2509364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685799" y="1447800"/>
            <a:ext cx="7745505" cy="3877815"/>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GB" dirty="0"/>
          </a:p>
        </p:txBody>
      </p:sp>
      <p:sp>
        <p:nvSpPr>
          <p:cNvPr id="3" name="Title 2"/>
          <p:cNvSpPr txBox="1">
            <a:spLocks/>
          </p:cNvSpPr>
          <p:nvPr/>
        </p:nvSpPr>
        <p:spPr>
          <a:xfrm>
            <a:off x="0" y="0"/>
            <a:ext cx="9144000" cy="1054250"/>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4000" b="1" dirty="0" smtClean="0">
                <a:solidFill>
                  <a:srgbClr val="0000CC"/>
                </a:solidFill>
              </a:rPr>
              <a:t>Comprehensive Learning Outcomes</a:t>
            </a:r>
            <a:endParaRPr lang="en-GB" sz="4000" b="1" dirty="0">
              <a:solidFill>
                <a:srgbClr val="0000CC"/>
              </a:solidFill>
            </a:endParaRPr>
          </a:p>
        </p:txBody>
      </p:sp>
      <p:sp>
        <p:nvSpPr>
          <p:cNvPr id="4" name="TextBox 3"/>
          <p:cNvSpPr txBox="1"/>
          <p:nvPr/>
        </p:nvSpPr>
        <p:spPr>
          <a:xfrm>
            <a:off x="1219200" y="2895600"/>
            <a:ext cx="7909560" cy="2554545"/>
          </a:xfrm>
          <a:prstGeom prst="rect">
            <a:avLst/>
          </a:prstGeom>
          <a:noFill/>
        </p:spPr>
        <p:txBody>
          <a:bodyPr wrap="square" rtlCol="0">
            <a:spAutoFit/>
          </a:bodyPr>
          <a:lstStyle/>
          <a:p>
            <a:r>
              <a:rPr lang="en-US" sz="3200" dirty="0"/>
              <a:t>Plan, develop, implement and evaluate educationally effective applications of digital technologies to enhance their learning, teaching and assessment practice</a:t>
            </a:r>
            <a:r>
              <a:rPr lang="en-US" sz="3200" dirty="0" smtClean="0"/>
              <a:t>.</a:t>
            </a:r>
            <a:endParaRPr lang="en-ZA" sz="3200" dirty="0"/>
          </a:p>
        </p:txBody>
      </p:sp>
      <p:sp>
        <p:nvSpPr>
          <p:cNvPr id="5" name="TextBox 4"/>
          <p:cNvSpPr txBox="1"/>
          <p:nvPr/>
        </p:nvSpPr>
        <p:spPr>
          <a:xfrm>
            <a:off x="457200" y="1054250"/>
            <a:ext cx="8458200" cy="1077218"/>
          </a:xfrm>
          <a:prstGeom prst="rect">
            <a:avLst/>
          </a:prstGeom>
          <a:noFill/>
        </p:spPr>
        <p:txBody>
          <a:bodyPr wrap="square" rtlCol="0">
            <a:spAutoFit/>
          </a:bodyPr>
          <a:lstStyle/>
          <a:p>
            <a:r>
              <a:rPr lang="en-ZA" sz="3200" dirty="0" smtClean="0"/>
              <a:t>Students in this course will be expected to demonstrate the following:</a:t>
            </a:r>
            <a:endParaRPr lang="en-ZA" sz="3200" dirty="0"/>
          </a:p>
        </p:txBody>
      </p:sp>
      <p:sp>
        <p:nvSpPr>
          <p:cNvPr id="6" name="Right Arrow 5"/>
          <p:cNvSpPr/>
          <p:nvPr/>
        </p:nvSpPr>
        <p:spPr>
          <a:xfrm>
            <a:off x="152400" y="3791872"/>
            <a:ext cx="914400" cy="762000"/>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40001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5240" y="15240"/>
            <a:ext cx="9128760" cy="1054250"/>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00CC"/>
                </a:solidFill>
              </a:rPr>
              <a:t>Course Content</a:t>
            </a:r>
            <a:br>
              <a:rPr lang="en-US" b="1" dirty="0" smtClean="0">
                <a:solidFill>
                  <a:srgbClr val="0000CC"/>
                </a:solidFill>
              </a:rPr>
            </a:br>
            <a:endParaRPr lang="en-US" b="1" dirty="0">
              <a:solidFill>
                <a:srgbClr val="0000CC"/>
              </a:solidFill>
            </a:endParaRPr>
          </a:p>
        </p:txBody>
      </p:sp>
      <p:sp>
        <p:nvSpPr>
          <p:cNvPr id="3" name="TextBox 2"/>
          <p:cNvSpPr txBox="1"/>
          <p:nvPr/>
        </p:nvSpPr>
        <p:spPr>
          <a:xfrm>
            <a:off x="609600" y="990600"/>
            <a:ext cx="8534400" cy="1569660"/>
          </a:xfrm>
          <a:prstGeom prst="rect">
            <a:avLst/>
          </a:prstGeom>
          <a:noFill/>
        </p:spPr>
        <p:txBody>
          <a:bodyPr wrap="square" rtlCol="0">
            <a:spAutoFit/>
          </a:bodyPr>
          <a:lstStyle/>
          <a:p>
            <a:r>
              <a:rPr lang="en-US" sz="2400" dirty="0"/>
              <a:t>Participants will use their own teaching as concrete examples of online learning design in a virtual learning environment</a:t>
            </a:r>
            <a:r>
              <a:rPr lang="en-US" sz="2400" dirty="0" smtClean="0"/>
              <a:t>.</a:t>
            </a:r>
          </a:p>
          <a:p>
            <a:endParaRPr lang="en-ZA" sz="2400" dirty="0"/>
          </a:p>
          <a:p>
            <a:r>
              <a:rPr lang="en-US" sz="2400" dirty="0"/>
              <a:t>The module will include the following topics:</a:t>
            </a:r>
            <a:endParaRPr lang="en-ZA" sz="2400" dirty="0"/>
          </a:p>
        </p:txBody>
      </p:sp>
      <p:sp>
        <p:nvSpPr>
          <p:cNvPr id="4" name="TextBox 3"/>
          <p:cNvSpPr txBox="1"/>
          <p:nvPr/>
        </p:nvSpPr>
        <p:spPr>
          <a:xfrm>
            <a:off x="762000" y="2819400"/>
            <a:ext cx="8382000" cy="3860096"/>
          </a:xfrm>
          <a:prstGeom prst="rect">
            <a:avLst/>
          </a:prstGeom>
          <a:noFill/>
        </p:spPr>
        <p:txBody>
          <a:bodyPr wrap="square" rtlCol="0">
            <a:spAutoFit/>
          </a:bodyPr>
          <a:lstStyle/>
          <a:p>
            <a:pPr marL="285750" lvl="0" indent="-285750">
              <a:lnSpc>
                <a:spcPct val="114000"/>
              </a:lnSpc>
              <a:buFont typeface="Arial" panose="020B0604020202020204" pitchFamily="34" charset="0"/>
              <a:buChar char="•"/>
            </a:pPr>
            <a:r>
              <a:rPr lang="en-US" sz="2400" dirty="0"/>
              <a:t>Developing collaboration and communication </a:t>
            </a:r>
            <a:r>
              <a:rPr lang="en-US" sz="2400" dirty="0" smtClean="0"/>
              <a:t>activities using </a:t>
            </a:r>
            <a:r>
              <a:rPr lang="en-US" sz="2400" dirty="0"/>
              <a:t>technology</a:t>
            </a:r>
            <a:r>
              <a:rPr lang="en-US" sz="2400" dirty="0" smtClean="0"/>
              <a:t>.</a:t>
            </a:r>
          </a:p>
          <a:p>
            <a:pPr marL="285750" lvl="0" indent="-285750">
              <a:lnSpc>
                <a:spcPct val="114000"/>
              </a:lnSpc>
              <a:buFont typeface="Arial" panose="020B0604020202020204" pitchFamily="34" charset="0"/>
              <a:buChar char="•"/>
            </a:pPr>
            <a:r>
              <a:rPr lang="en-ZA" sz="2400" dirty="0" smtClean="0"/>
              <a:t> </a:t>
            </a:r>
            <a:r>
              <a:rPr lang="en-US" sz="2400" dirty="0" smtClean="0"/>
              <a:t>eAssessment</a:t>
            </a:r>
            <a:r>
              <a:rPr lang="en-US" sz="2400" dirty="0"/>
              <a:t>.</a:t>
            </a:r>
            <a:endParaRPr lang="en-ZA" sz="2400" dirty="0"/>
          </a:p>
          <a:p>
            <a:pPr marL="285750" lvl="0" indent="-285750">
              <a:lnSpc>
                <a:spcPct val="114000"/>
              </a:lnSpc>
              <a:buFont typeface="Arial" panose="020B0604020202020204" pitchFamily="34" charset="0"/>
              <a:buChar char="•"/>
            </a:pPr>
            <a:r>
              <a:rPr lang="en-US" sz="2400" dirty="0"/>
              <a:t>Course planning and learning design.</a:t>
            </a:r>
            <a:endParaRPr lang="en-ZA" sz="2400" dirty="0"/>
          </a:p>
          <a:p>
            <a:pPr marL="285750" lvl="0" indent="-285750">
              <a:lnSpc>
                <a:spcPct val="114000"/>
              </a:lnSpc>
              <a:buFont typeface="Arial" panose="020B0604020202020204" pitchFamily="34" charset="0"/>
              <a:buChar char="•"/>
            </a:pPr>
            <a:r>
              <a:rPr lang="en-US" sz="2400" dirty="0"/>
              <a:t>Techniques to populate content, such as multimedia including videos and audio, external content through SCORM, etc. into online courses</a:t>
            </a:r>
            <a:endParaRPr lang="en-ZA" sz="2400" dirty="0"/>
          </a:p>
          <a:p>
            <a:pPr marL="285750" indent="-285750">
              <a:lnSpc>
                <a:spcPct val="114000"/>
              </a:lnSpc>
              <a:buFont typeface="Arial" panose="020B0604020202020204" pitchFamily="34" charset="0"/>
              <a:buChar char="•"/>
            </a:pPr>
            <a:r>
              <a:rPr lang="en-US" sz="2400" dirty="0"/>
              <a:t>Effective usage of institutional Digital Library facilitating access to wider resources and fostering research skills. </a:t>
            </a:r>
            <a:endParaRPr lang="en-ZA" sz="2400" dirty="0"/>
          </a:p>
        </p:txBody>
      </p:sp>
    </p:spTree>
    <p:extLst>
      <p:ext uri="{BB962C8B-B14F-4D97-AF65-F5344CB8AC3E}">
        <p14:creationId xmlns:p14="http://schemas.microsoft.com/office/powerpoint/2010/main" val="3789372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5240" y="0"/>
            <a:ext cx="9128760" cy="1054250"/>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rgbClr val="0000CC"/>
                </a:solidFill>
              </a:rPr>
              <a:t>Methods of Facilitating Learning</a:t>
            </a:r>
          </a:p>
        </p:txBody>
      </p:sp>
      <p:sp>
        <p:nvSpPr>
          <p:cNvPr id="3" name="TextBox 2"/>
          <p:cNvSpPr txBox="1"/>
          <p:nvPr/>
        </p:nvSpPr>
        <p:spPr>
          <a:xfrm>
            <a:off x="609600" y="990600"/>
            <a:ext cx="8534400" cy="461665"/>
          </a:xfrm>
          <a:prstGeom prst="rect">
            <a:avLst/>
          </a:prstGeom>
          <a:noFill/>
        </p:spPr>
        <p:txBody>
          <a:bodyPr wrap="square" rtlCol="0">
            <a:spAutoFit/>
          </a:bodyPr>
          <a:lstStyle/>
          <a:p>
            <a:r>
              <a:rPr lang="en-US" sz="2400" dirty="0"/>
              <a:t>This course will be facilitated through:</a:t>
            </a:r>
            <a:endParaRPr lang="en-ZA" sz="2400" dirty="0"/>
          </a:p>
        </p:txBody>
      </p:sp>
      <p:sp>
        <p:nvSpPr>
          <p:cNvPr id="4" name="TextBox 3"/>
          <p:cNvSpPr txBox="1"/>
          <p:nvPr/>
        </p:nvSpPr>
        <p:spPr>
          <a:xfrm>
            <a:off x="762000" y="1981200"/>
            <a:ext cx="8382000" cy="4302460"/>
          </a:xfrm>
          <a:prstGeom prst="rect">
            <a:avLst/>
          </a:prstGeom>
          <a:noFill/>
        </p:spPr>
        <p:txBody>
          <a:bodyPr wrap="square" rtlCol="0">
            <a:spAutoFit/>
          </a:bodyPr>
          <a:lstStyle/>
          <a:p>
            <a:pPr marL="285750" lvl="0" indent="-285750">
              <a:lnSpc>
                <a:spcPct val="114000"/>
              </a:lnSpc>
              <a:buFont typeface="Arial" panose="020B0604020202020204" pitchFamily="34" charset="0"/>
              <a:buChar char="•"/>
            </a:pPr>
            <a:r>
              <a:rPr lang="en-US" sz="2400" dirty="0"/>
              <a:t>An initial face-to-face contact session to be delivered in an interactive, student-</a:t>
            </a:r>
            <a:r>
              <a:rPr lang="en-US" sz="2400" dirty="0" err="1"/>
              <a:t>centred</a:t>
            </a:r>
            <a:r>
              <a:rPr lang="en-US" sz="2400" dirty="0"/>
              <a:t> style with computer and VLE access.</a:t>
            </a:r>
            <a:endParaRPr lang="en-ZA" sz="2400" dirty="0"/>
          </a:p>
          <a:p>
            <a:pPr marL="285750" lvl="0" indent="-285750">
              <a:lnSpc>
                <a:spcPct val="114000"/>
              </a:lnSpc>
              <a:buFont typeface="Arial" panose="020B0604020202020204" pitchFamily="34" charset="0"/>
              <a:buChar char="•"/>
            </a:pPr>
            <a:r>
              <a:rPr lang="en-US" sz="2400" dirty="0"/>
              <a:t>Participants discussing how actual (or representative) examples of their teaching could be delivered in a VLE with blended or distance learning. </a:t>
            </a:r>
            <a:endParaRPr lang="en-ZA" sz="2400" dirty="0"/>
          </a:p>
          <a:p>
            <a:pPr marL="285750" lvl="0" indent="-285750">
              <a:lnSpc>
                <a:spcPct val="114000"/>
              </a:lnSpc>
              <a:buFont typeface="Arial" panose="020B0604020202020204" pitchFamily="34" charset="0"/>
              <a:buChar char="•"/>
            </a:pPr>
            <a:r>
              <a:rPr lang="en-US" sz="2400" dirty="0"/>
              <a:t>The use of the VLE related to pedagogic design and intent.</a:t>
            </a:r>
            <a:endParaRPr lang="en-ZA" sz="2400" dirty="0"/>
          </a:p>
          <a:p>
            <a:pPr marL="285750" lvl="0" indent="-285750">
              <a:lnSpc>
                <a:spcPct val="114000"/>
              </a:lnSpc>
              <a:buFont typeface="Arial" panose="020B0604020202020204" pitchFamily="34" charset="0"/>
              <a:buChar char="•"/>
            </a:pPr>
            <a:r>
              <a:rPr lang="en-US" sz="2400" dirty="0"/>
              <a:t>The use of video conference style using the institutional virtual classroom platform </a:t>
            </a:r>
            <a:endParaRPr lang="en-ZA" sz="2400" dirty="0"/>
          </a:p>
          <a:p>
            <a:pPr>
              <a:lnSpc>
                <a:spcPct val="114000"/>
              </a:lnSpc>
            </a:pPr>
            <a:endParaRPr lang="en-ZA" sz="2400" dirty="0"/>
          </a:p>
        </p:txBody>
      </p:sp>
    </p:spTree>
    <p:extLst>
      <p:ext uri="{BB962C8B-B14F-4D97-AF65-F5344CB8AC3E}">
        <p14:creationId xmlns:p14="http://schemas.microsoft.com/office/powerpoint/2010/main" val="915462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0"/>
            <a:ext cx="9128760" cy="1054250"/>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rgbClr val="0000CC"/>
                </a:solidFill>
              </a:rPr>
              <a:t>Assessment Strategies</a:t>
            </a:r>
            <a:endParaRPr lang="en-US" sz="4400" b="1" dirty="0">
              <a:solidFill>
                <a:srgbClr val="0000CC"/>
              </a:solidFill>
            </a:endParaRPr>
          </a:p>
        </p:txBody>
      </p:sp>
      <p:sp>
        <p:nvSpPr>
          <p:cNvPr id="3" name="TextBox 2"/>
          <p:cNvSpPr txBox="1"/>
          <p:nvPr/>
        </p:nvSpPr>
        <p:spPr>
          <a:xfrm>
            <a:off x="228600" y="1054250"/>
            <a:ext cx="8915400" cy="523220"/>
          </a:xfrm>
          <a:prstGeom prst="rect">
            <a:avLst/>
          </a:prstGeom>
          <a:noFill/>
        </p:spPr>
        <p:txBody>
          <a:bodyPr wrap="square" rtlCol="0">
            <a:spAutoFit/>
          </a:bodyPr>
          <a:lstStyle/>
          <a:p>
            <a:r>
              <a:rPr lang="en-US" sz="2800" dirty="0"/>
              <a:t>Outcome </a:t>
            </a:r>
            <a:r>
              <a:rPr lang="en-US" sz="2800" dirty="0" smtClean="0"/>
              <a:t>Assessment, </a:t>
            </a:r>
            <a:r>
              <a:rPr lang="en-US" sz="2800" dirty="0"/>
              <a:t>including </a:t>
            </a:r>
            <a:r>
              <a:rPr lang="en-US" sz="2800" dirty="0" smtClean="0"/>
              <a:t>Practical</a:t>
            </a:r>
            <a:r>
              <a:rPr lang="en-US" sz="2800" dirty="0"/>
              <a:t>:</a:t>
            </a:r>
            <a:endParaRPr lang="en-ZA" sz="2800" dirty="0"/>
          </a:p>
        </p:txBody>
      </p:sp>
      <p:sp>
        <p:nvSpPr>
          <p:cNvPr id="4" name="TextBox 3"/>
          <p:cNvSpPr txBox="1"/>
          <p:nvPr/>
        </p:nvSpPr>
        <p:spPr>
          <a:xfrm>
            <a:off x="990600" y="2362200"/>
            <a:ext cx="8153400" cy="2246769"/>
          </a:xfrm>
          <a:prstGeom prst="rect">
            <a:avLst/>
          </a:prstGeom>
          <a:noFill/>
        </p:spPr>
        <p:txBody>
          <a:bodyPr wrap="square" rtlCol="0">
            <a:spAutoFit/>
          </a:bodyPr>
          <a:lstStyle/>
          <a:p>
            <a:r>
              <a:rPr lang="en-US" sz="2800" dirty="0"/>
              <a:t>Completing this assignment requires reflection on the participants’ actual practice and the integration of the new knowledge. Participants will demonstrate their skills in populating content into their own courses</a:t>
            </a:r>
            <a:endParaRPr lang="en-ZA" sz="2800" dirty="0"/>
          </a:p>
        </p:txBody>
      </p:sp>
      <p:sp>
        <p:nvSpPr>
          <p:cNvPr id="5" name="Right Arrow 4"/>
          <p:cNvSpPr/>
          <p:nvPr/>
        </p:nvSpPr>
        <p:spPr>
          <a:xfrm>
            <a:off x="76200" y="3104584"/>
            <a:ext cx="914400" cy="762000"/>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36615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0"/>
            <a:ext cx="9128760" cy="1054250"/>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rgbClr val="0000CC"/>
                </a:solidFill>
              </a:rPr>
              <a:t>Assessment Strategies </a:t>
            </a:r>
            <a:r>
              <a:rPr lang="en-US" sz="2800" b="1" dirty="0" smtClean="0">
                <a:solidFill>
                  <a:srgbClr val="FF0000"/>
                </a:solidFill>
              </a:rPr>
              <a:t>cont.</a:t>
            </a:r>
            <a:endParaRPr lang="en-US" sz="2800" b="1" dirty="0">
              <a:solidFill>
                <a:srgbClr val="FF0000"/>
              </a:solidFill>
            </a:endParaRPr>
          </a:p>
        </p:txBody>
      </p:sp>
      <p:sp>
        <p:nvSpPr>
          <p:cNvPr id="3" name="TextBox 2"/>
          <p:cNvSpPr txBox="1"/>
          <p:nvPr/>
        </p:nvSpPr>
        <p:spPr>
          <a:xfrm>
            <a:off x="228600" y="1054250"/>
            <a:ext cx="8915400" cy="523220"/>
          </a:xfrm>
          <a:prstGeom prst="rect">
            <a:avLst/>
          </a:prstGeom>
          <a:noFill/>
        </p:spPr>
        <p:txBody>
          <a:bodyPr wrap="square" rtlCol="0">
            <a:spAutoFit/>
          </a:bodyPr>
          <a:lstStyle/>
          <a:p>
            <a:r>
              <a:rPr lang="en-US" sz="2800" dirty="0"/>
              <a:t>Outcome </a:t>
            </a:r>
            <a:r>
              <a:rPr lang="en-US" sz="2800" dirty="0" smtClean="0"/>
              <a:t>Assessment, </a:t>
            </a:r>
            <a:r>
              <a:rPr lang="en-US" sz="2800" dirty="0"/>
              <a:t>including </a:t>
            </a:r>
            <a:r>
              <a:rPr lang="en-US" sz="2800" dirty="0" smtClean="0"/>
              <a:t>Practical</a:t>
            </a:r>
            <a:r>
              <a:rPr lang="en-US" sz="2800" dirty="0"/>
              <a:t>:</a:t>
            </a:r>
            <a:endParaRPr lang="en-ZA" sz="2800" dirty="0"/>
          </a:p>
        </p:txBody>
      </p:sp>
      <p:sp>
        <p:nvSpPr>
          <p:cNvPr id="4" name="TextBox 3"/>
          <p:cNvSpPr txBox="1"/>
          <p:nvPr/>
        </p:nvSpPr>
        <p:spPr>
          <a:xfrm>
            <a:off x="975360" y="1905000"/>
            <a:ext cx="8153400" cy="3970318"/>
          </a:xfrm>
          <a:prstGeom prst="rect">
            <a:avLst/>
          </a:prstGeom>
          <a:noFill/>
        </p:spPr>
        <p:txBody>
          <a:bodyPr wrap="square" rtlCol="0">
            <a:spAutoFit/>
          </a:bodyPr>
          <a:lstStyle/>
          <a:p>
            <a:r>
              <a:rPr lang="en-US" sz="2800" dirty="0"/>
              <a:t>Participants will be asked to submit a learning design with a referenced rationale for its use, description of how it is to be delivered, the reasoning behind any online and face-to-face components and a timeline for delivery. The learning design will include a set of documents with a pedagogic aim, learning outcomes, timetable, directed discussion, formative, and summative assessment</a:t>
            </a:r>
            <a:endParaRPr lang="en-ZA" sz="2800" dirty="0"/>
          </a:p>
        </p:txBody>
      </p:sp>
      <p:sp>
        <p:nvSpPr>
          <p:cNvPr id="5" name="Right Arrow 4"/>
          <p:cNvSpPr/>
          <p:nvPr/>
        </p:nvSpPr>
        <p:spPr>
          <a:xfrm>
            <a:off x="60960" y="3509159"/>
            <a:ext cx="914400" cy="762000"/>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81344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0"/>
            <a:ext cx="9128760" cy="1054250"/>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solidFill>
                  <a:srgbClr val="0000CC"/>
                </a:solidFill>
              </a:rPr>
              <a:t>Assessment Strategies </a:t>
            </a:r>
            <a:r>
              <a:rPr lang="en-US" sz="2800" b="1" dirty="0" smtClean="0">
                <a:solidFill>
                  <a:srgbClr val="FF0000"/>
                </a:solidFill>
              </a:rPr>
              <a:t>cont.</a:t>
            </a:r>
            <a:endParaRPr lang="en-US" sz="2800" b="1" dirty="0">
              <a:solidFill>
                <a:srgbClr val="FF0000"/>
              </a:solidFill>
            </a:endParaRPr>
          </a:p>
        </p:txBody>
      </p:sp>
      <p:sp>
        <p:nvSpPr>
          <p:cNvPr id="3" name="TextBox 2"/>
          <p:cNvSpPr txBox="1"/>
          <p:nvPr/>
        </p:nvSpPr>
        <p:spPr>
          <a:xfrm>
            <a:off x="1066800" y="3505200"/>
            <a:ext cx="8092440" cy="954107"/>
          </a:xfrm>
          <a:prstGeom prst="rect">
            <a:avLst/>
          </a:prstGeom>
          <a:noFill/>
        </p:spPr>
        <p:txBody>
          <a:bodyPr wrap="square" rtlCol="0">
            <a:spAutoFit/>
          </a:bodyPr>
          <a:lstStyle/>
          <a:p>
            <a:r>
              <a:rPr lang="en-US" sz="2800" dirty="0"/>
              <a:t>Total Course Mark: 100%.  A minimum final mark of 50% is required to pass the course.</a:t>
            </a:r>
            <a:endParaRPr lang="en-ZA" sz="2800" dirty="0"/>
          </a:p>
        </p:txBody>
      </p:sp>
      <p:sp>
        <p:nvSpPr>
          <p:cNvPr id="4" name="TextBox 3"/>
          <p:cNvSpPr txBox="1"/>
          <p:nvPr/>
        </p:nvSpPr>
        <p:spPr>
          <a:xfrm>
            <a:off x="914400" y="1295400"/>
            <a:ext cx="8260080" cy="1384995"/>
          </a:xfrm>
          <a:prstGeom prst="rect">
            <a:avLst/>
          </a:prstGeom>
          <a:noFill/>
        </p:spPr>
        <p:txBody>
          <a:bodyPr wrap="square" rtlCol="0">
            <a:spAutoFit/>
          </a:bodyPr>
          <a:lstStyle/>
          <a:p>
            <a:r>
              <a:rPr lang="en-US" sz="2800" dirty="0" smtClean="0"/>
              <a:t>The reflective thinking will be requested across the board through ePortfolio (as a module within the VLE or as a third party application</a:t>
            </a:r>
            <a:endParaRPr lang="en-ZA" sz="2800" dirty="0"/>
          </a:p>
        </p:txBody>
      </p:sp>
      <p:sp>
        <p:nvSpPr>
          <p:cNvPr id="5" name="Right Arrow 4"/>
          <p:cNvSpPr/>
          <p:nvPr/>
        </p:nvSpPr>
        <p:spPr>
          <a:xfrm>
            <a:off x="91440" y="1606897"/>
            <a:ext cx="914400" cy="762000"/>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ight Arrow 5"/>
          <p:cNvSpPr/>
          <p:nvPr/>
        </p:nvSpPr>
        <p:spPr>
          <a:xfrm>
            <a:off x="60960" y="3601253"/>
            <a:ext cx="914400" cy="762000"/>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26466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0"/>
            <a:ext cx="9128760" cy="1054250"/>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solidFill>
                  <a:srgbClr val="0000CC"/>
                </a:solidFill>
              </a:rPr>
              <a:t>Student Support and Learning Resources</a:t>
            </a:r>
            <a:endParaRPr lang="en-US" sz="3600" b="1" dirty="0">
              <a:solidFill>
                <a:srgbClr val="FF0000"/>
              </a:solidFill>
            </a:endParaRPr>
          </a:p>
        </p:txBody>
      </p:sp>
      <p:sp>
        <p:nvSpPr>
          <p:cNvPr id="3" name="TextBox 2"/>
          <p:cNvSpPr txBox="1"/>
          <p:nvPr/>
        </p:nvSpPr>
        <p:spPr>
          <a:xfrm>
            <a:off x="1143000" y="914400"/>
            <a:ext cx="7985760" cy="2246769"/>
          </a:xfrm>
          <a:prstGeom prst="rect">
            <a:avLst/>
          </a:prstGeom>
          <a:noFill/>
        </p:spPr>
        <p:txBody>
          <a:bodyPr wrap="square" rtlCol="0">
            <a:spAutoFit/>
          </a:bodyPr>
          <a:lstStyle/>
          <a:p>
            <a:r>
              <a:rPr lang="en-US" sz="2800" dirty="0"/>
              <a:t>Most learning materials will be available through the VLE </a:t>
            </a:r>
            <a:r>
              <a:rPr lang="en-US" sz="2800" dirty="0" err="1" smtClean="0"/>
              <a:t>MyNUST</a:t>
            </a:r>
            <a:r>
              <a:rPr lang="en-US" sz="2800" dirty="0" smtClean="0"/>
              <a:t>. </a:t>
            </a:r>
            <a:r>
              <a:rPr lang="en-US" sz="2800" dirty="0"/>
              <a:t>Access to external materials will be offered through links within the online course and access to the Internet is a requirement</a:t>
            </a:r>
            <a:r>
              <a:rPr lang="en-US" sz="2800" dirty="0" smtClean="0"/>
              <a:t>.</a:t>
            </a:r>
            <a:endParaRPr lang="en-ZA" sz="2800" dirty="0"/>
          </a:p>
        </p:txBody>
      </p:sp>
      <p:sp>
        <p:nvSpPr>
          <p:cNvPr id="4" name="TextBox 3"/>
          <p:cNvSpPr txBox="1"/>
          <p:nvPr/>
        </p:nvSpPr>
        <p:spPr>
          <a:xfrm>
            <a:off x="1295400" y="3276600"/>
            <a:ext cx="7680960" cy="954107"/>
          </a:xfrm>
          <a:prstGeom prst="rect">
            <a:avLst/>
          </a:prstGeom>
          <a:noFill/>
        </p:spPr>
        <p:txBody>
          <a:bodyPr wrap="square" rtlCol="0">
            <a:spAutoFit/>
          </a:bodyPr>
          <a:lstStyle/>
          <a:p>
            <a:r>
              <a:rPr lang="en-US" sz="2800" dirty="0"/>
              <a:t>Individual or group support will be offered through different means </a:t>
            </a:r>
            <a:r>
              <a:rPr lang="en-US" sz="2800" dirty="0" smtClean="0"/>
              <a:t>:</a:t>
            </a:r>
            <a:endParaRPr lang="en-ZA" sz="2800" dirty="0"/>
          </a:p>
        </p:txBody>
      </p:sp>
      <p:sp>
        <p:nvSpPr>
          <p:cNvPr id="5" name="TextBox 4"/>
          <p:cNvSpPr txBox="1"/>
          <p:nvPr/>
        </p:nvSpPr>
        <p:spPr>
          <a:xfrm>
            <a:off x="1463040" y="4876800"/>
            <a:ext cx="7680960" cy="1566006"/>
          </a:xfrm>
          <a:prstGeom prst="rect">
            <a:avLst/>
          </a:prstGeom>
          <a:noFill/>
        </p:spPr>
        <p:txBody>
          <a:bodyPr wrap="square" rtlCol="0">
            <a:spAutoFit/>
          </a:bodyPr>
          <a:lstStyle/>
          <a:p>
            <a:pPr marL="457200" lvl="0" indent="-457200">
              <a:lnSpc>
                <a:spcPct val="114000"/>
              </a:lnSpc>
              <a:buFont typeface="Wingdings" panose="05000000000000000000" pitchFamily="2" charset="2"/>
              <a:buChar char="Ø"/>
            </a:pPr>
            <a:r>
              <a:rPr lang="en-US" sz="2800" dirty="0"/>
              <a:t>Discussion forums and chat sessions </a:t>
            </a:r>
            <a:endParaRPr lang="en-ZA" sz="2800" dirty="0"/>
          </a:p>
          <a:p>
            <a:pPr marL="457200" lvl="0" indent="-457200">
              <a:lnSpc>
                <a:spcPct val="114000"/>
              </a:lnSpc>
              <a:buFont typeface="Wingdings" panose="05000000000000000000" pitchFamily="2" charset="2"/>
              <a:buChar char="Ø"/>
            </a:pPr>
            <a:r>
              <a:rPr lang="en-US" sz="2800" dirty="0"/>
              <a:t>Virtual classroom sessions using </a:t>
            </a:r>
            <a:r>
              <a:rPr lang="en-US" sz="2800" dirty="0" err="1" smtClean="0"/>
              <a:t>Webex</a:t>
            </a:r>
            <a:r>
              <a:rPr lang="en-US" sz="2800" dirty="0" smtClean="0"/>
              <a:t> system</a:t>
            </a:r>
            <a:endParaRPr lang="en-ZA" sz="2800" dirty="0"/>
          </a:p>
        </p:txBody>
      </p:sp>
      <p:sp>
        <p:nvSpPr>
          <p:cNvPr id="6" name="Right Arrow 5"/>
          <p:cNvSpPr/>
          <p:nvPr/>
        </p:nvSpPr>
        <p:spPr>
          <a:xfrm>
            <a:off x="91440" y="1606897"/>
            <a:ext cx="914400" cy="762000"/>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ight Arrow 6"/>
          <p:cNvSpPr/>
          <p:nvPr/>
        </p:nvSpPr>
        <p:spPr>
          <a:xfrm>
            <a:off x="152400" y="3372653"/>
            <a:ext cx="914400" cy="762000"/>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5424503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09601"/>
            <a:ext cx="7745505" cy="5516562"/>
          </a:xfrm>
        </p:spPr>
        <p:txBody>
          <a:bodyPr>
            <a:normAutofit/>
          </a:bodyPr>
          <a:lstStyle/>
          <a:p>
            <a:r>
              <a:rPr lang="en-US" sz="6600" dirty="0" smtClean="0"/>
              <a:t> Thank you!</a:t>
            </a:r>
            <a:endParaRPr lang="en-US" sz="6600" dirty="0"/>
          </a:p>
        </p:txBody>
      </p:sp>
      <p:sp>
        <p:nvSpPr>
          <p:cNvPr id="3" name="Title 2"/>
          <p:cNvSpPr>
            <a:spLocks noGrp="1"/>
          </p:cNvSpPr>
          <p:nvPr>
            <p:ph type="title"/>
          </p:nvPr>
        </p:nvSpPr>
        <p:spPr>
          <a:xfrm>
            <a:off x="688490" y="570156"/>
            <a:ext cx="7756263" cy="5830644"/>
          </a:xfrm>
        </p:spPr>
        <p:txBody>
          <a:bodyPr/>
          <a:lstStyle/>
          <a:p>
            <a:r>
              <a:rPr lang="en-US" sz="3200" b="1" dirty="0" smtClean="0"/>
              <a:t/>
            </a:r>
            <a:br>
              <a:rPr lang="en-US" sz="3200" b="1" dirty="0" smtClean="0"/>
            </a:br>
            <a:r>
              <a:rPr lang="en-US" sz="3200" b="1" dirty="0" smtClean="0"/>
              <a:t/>
            </a:r>
            <a:br>
              <a:rPr lang="en-US" sz="3200" b="1" dirty="0" smtClean="0"/>
            </a:br>
            <a:r>
              <a:rPr lang="en-US" sz="3200" b="1" dirty="0"/>
              <a:t/>
            </a:r>
            <a:br>
              <a:rPr lang="en-US" sz="3200" b="1" dirty="0"/>
            </a:br>
            <a:r>
              <a:rPr lang="en-US" sz="3200" b="1" dirty="0" smtClean="0"/>
              <a:t>Dr. Katherine Carter</a:t>
            </a:r>
            <a:br>
              <a:rPr lang="en-US" sz="3200" b="1" dirty="0" smtClean="0"/>
            </a:br>
            <a:r>
              <a:rPr lang="en-US" sz="3200" b="1" dirty="0"/>
              <a:t>Lecturer: Post-Graduate Certificate in Higher Education</a:t>
            </a:r>
            <a:r>
              <a:rPr lang="en-US" sz="3200" b="1" dirty="0" smtClean="0"/>
              <a:t/>
            </a:r>
            <a:br>
              <a:rPr lang="en-US" sz="3200" b="1" dirty="0" smtClean="0"/>
            </a:br>
            <a:r>
              <a:rPr lang="en-US" sz="3200" b="1" dirty="0" smtClean="0"/>
              <a:t/>
            </a:r>
            <a:br>
              <a:rPr lang="en-US" sz="3200" b="1" dirty="0" smtClean="0"/>
            </a:br>
            <a:r>
              <a:rPr lang="en-US" sz="3200" b="1" dirty="0" smtClean="0"/>
              <a:t>Geoffrey Shakwa: Head, Professional Development</a:t>
            </a:r>
            <a:br>
              <a:rPr lang="en-US" sz="3200" b="1" dirty="0" smtClean="0"/>
            </a:br>
            <a:r>
              <a:rPr lang="en-US" sz="3200" b="1" dirty="0" smtClean="0"/>
              <a:t/>
            </a:r>
            <a:br>
              <a:rPr lang="en-US" sz="3200" b="1" dirty="0" smtClean="0"/>
            </a:br>
            <a:r>
              <a:rPr lang="en-US" sz="3200" b="1" dirty="0" smtClean="0"/>
              <a:t>Maurice Nkusi </a:t>
            </a:r>
            <a:br>
              <a:rPr lang="en-US" sz="3200" b="1" dirty="0" smtClean="0"/>
            </a:br>
            <a:r>
              <a:rPr lang="en-US" sz="3200" b="1" dirty="0" smtClean="0"/>
              <a:t>Head, Educational Technology</a:t>
            </a:r>
            <a:endParaRPr lang="en-US" sz="3200" b="1" dirty="0"/>
          </a:p>
        </p:txBody>
      </p:sp>
    </p:spTree>
    <p:extLst>
      <p:ext uri="{BB962C8B-B14F-4D97-AF65-F5344CB8AC3E}">
        <p14:creationId xmlns:p14="http://schemas.microsoft.com/office/powerpoint/2010/main" val="1070390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990600" y="1524000"/>
            <a:ext cx="6777318" cy="2586319"/>
          </a:xfrm>
          <a:prstGeom prst="rect">
            <a:avLst/>
          </a:prstGeom>
        </p:spPr>
        <p:txBody>
          <a:bodyPr/>
          <a:lstStyle>
            <a:lvl1pPr algn="ctr" defTabSz="914400" rtl="0" eaLnBrk="1" latinLnBrk="0" hangingPunct="1">
              <a:spcBef>
                <a:spcPct val="0"/>
              </a:spcBef>
              <a:buNone/>
              <a:defRPr sz="5400" b="0" i="0" u="none"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bg1"/>
                </a:solidFill>
              </a:rPr>
              <a:t>Course 1:</a:t>
            </a:r>
            <a:r>
              <a:rPr lang="en-GB" b="1" dirty="0" smtClean="0">
                <a:solidFill>
                  <a:schemeClr val="bg1"/>
                </a:solidFill>
              </a:rPr>
              <a:t> Teaching, Learning and Assessment</a:t>
            </a:r>
            <a:endParaRPr lang="en-GB" dirty="0">
              <a:solidFill>
                <a:schemeClr val="bg1"/>
              </a:solidFill>
            </a:endParaRPr>
          </a:p>
        </p:txBody>
      </p:sp>
    </p:spTree>
    <p:extLst>
      <p:ext uri="{BB962C8B-B14F-4D97-AF65-F5344CB8AC3E}">
        <p14:creationId xmlns:p14="http://schemas.microsoft.com/office/powerpoint/2010/main" val="475280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aw of Primacy.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 y="228600"/>
            <a:ext cx="9128760" cy="5791200"/>
          </a:xfrm>
          <a:prstGeom prst="rect">
            <a:avLst/>
          </a:prstGeom>
        </p:spPr>
      </p:pic>
    </p:spTree>
    <p:extLst>
      <p:ext uri="{BB962C8B-B14F-4D97-AF65-F5344CB8AC3E}">
        <p14:creationId xmlns:p14="http://schemas.microsoft.com/office/powerpoint/2010/main" val="3363855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sz="2800" b="1" u="sng" dirty="0" smtClean="0"/>
              <a:t>Course </a:t>
            </a:r>
            <a:r>
              <a:rPr lang="en-US" sz="2800" b="1" u="sng" dirty="0"/>
              <a:t>Aims</a:t>
            </a:r>
            <a:r>
              <a:rPr lang="en-US" sz="2800" b="1" dirty="0"/>
              <a:t>:</a:t>
            </a:r>
            <a:r>
              <a:rPr lang="en-US" sz="2800" dirty="0"/>
              <a:t>  The course is designed to enable lecturers to become more skilled, scholarly and confident in teaching within their disciplinary or professional context. The course will also widen the repertoire of teaching, learning and assessment strategies.</a:t>
            </a:r>
            <a:r>
              <a:rPr lang="en-US" sz="2800" i="1" dirty="0"/>
              <a:t> </a:t>
            </a:r>
            <a:endParaRPr lang="en-US" sz="2800" dirty="0"/>
          </a:p>
        </p:txBody>
      </p:sp>
      <p:sp>
        <p:nvSpPr>
          <p:cNvPr id="3" name="Title 2"/>
          <p:cNvSpPr>
            <a:spLocks noGrp="1"/>
          </p:cNvSpPr>
          <p:nvPr>
            <p:ph type="title"/>
          </p:nvPr>
        </p:nvSpPr>
        <p:spPr/>
        <p:txBody>
          <a:bodyPr/>
          <a:lstStyle/>
          <a:p>
            <a:r>
              <a:rPr lang="en-US" sz="4000" b="1" u="sng" dirty="0" smtClean="0"/>
              <a:t>Course 1</a:t>
            </a:r>
            <a:r>
              <a:rPr lang="en-US" sz="4000" b="1" dirty="0" smtClean="0"/>
              <a:t>:  Teaching, Learning and Assessment</a:t>
            </a:r>
            <a:endParaRPr lang="en-US" sz="4000" b="1" dirty="0"/>
          </a:p>
        </p:txBody>
      </p:sp>
    </p:spTree>
    <p:extLst>
      <p:ext uri="{BB962C8B-B14F-4D97-AF65-F5344CB8AC3E}">
        <p14:creationId xmlns:p14="http://schemas.microsoft.com/office/powerpoint/2010/main" val="482768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On </a:t>
            </a:r>
            <a:r>
              <a:rPr lang="en-US" b="1" dirty="0"/>
              <a:t>successful completion of the course lecturers will show evidence of their ability </a:t>
            </a:r>
            <a:r>
              <a:rPr lang="en-US" b="1" dirty="0" smtClean="0"/>
              <a:t>to:</a:t>
            </a:r>
          </a:p>
          <a:p>
            <a:pPr marL="0" indent="0">
              <a:buNone/>
            </a:pPr>
            <a:r>
              <a:rPr lang="en-US" dirty="0" smtClean="0"/>
              <a:t>1</a:t>
            </a:r>
            <a:r>
              <a:rPr lang="en-US" dirty="0"/>
              <a:t>)  Reflect critically on their learning, the value of dialogue and the use of inclusive approaches to learning and teaching.  </a:t>
            </a:r>
            <a:endParaRPr lang="en-US" dirty="0" smtClean="0"/>
          </a:p>
          <a:p>
            <a:endParaRPr lang="en-US" dirty="0"/>
          </a:p>
          <a:p>
            <a:pPr marL="0" indent="0">
              <a:buNone/>
            </a:pPr>
            <a:r>
              <a:rPr lang="en-US" dirty="0"/>
              <a:t>2)  Review </a:t>
            </a:r>
            <a:r>
              <a:rPr lang="en-US" dirty="0" smtClean="0"/>
              <a:t>and present articles that have informed their teaching.  </a:t>
            </a:r>
            <a:r>
              <a:rPr lang="en-US" dirty="0"/>
              <a:t/>
            </a:r>
            <a:br>
              <a:rPr lang="en-US" dirty="0"/>
            </a:br>
            <a:r>
              <a:rPr lang="en-US" dirty="0"/>
              <a:t/>
            </a:r>
            <a:br>
              <a:rPr lang="en-US" dirty="0"/>
            </a:br>
            <a:r>
              <a:rPr lang="en-US" dirty="0"/>
              <a:t>3)  Complete two summative observations of teaching. </a:t>
            </a:r>
            <a:br>
              <a:rPr lang="en-US" dirty="0"/>
            </a:br>
            <a:r>
              <a:rPr lang="en-US" dirty="0"/>
              <a:t/>
            </a:r>
            <a:br>
              <a:rPr lang="en-US" dirty="0"/>
            </a:br>
            <a:r>
              <a:rPr lang="en-US" dirty="0"/>
              <a:t>4)  Demonstrate an understanding of teaching, learning and assessment processes, and policies.</a:t>
            </a:r>
          </a:p>
          <a:p>
            <a:endParaRPr lang="en-US" dirty="0"/>
          </a:p>
        </p:txBody>
      </p:sp>
      <p:sp>
        <p:nvSpPr>
          <p:cNvPr id="3" name="Title 2"/>
          <p:cNvSpPr>
            <a:spLocks noGrp="1"/>
          </p:cNvSpPr>
          <p:nvPr>
            <p:ph type="title"/>
          </p:nvPr>
        </p:nvSpPr>
        <p:spPr/>
        <p:txBody>
          <a:bodyPr/>
          <a:lstStyle/>
          <a:p>
            <a:r>
              <a:rPr lang="en-US" sz="4000" b="1" dirty="0"/>
              <a:t>Specific Learning Outcomes</a:t>
            </a:r>
            <a:r>
              <a:rPr lang="en-US" sz="4000" b="1" dirty="0" smtClean="0"/>
              <a:t>:</a:t>
            </a:r>
            <a:endParaRPr lang="en-US" sz="4000" dirty="0"/>
          </a:p>
        </p:txBody>
      </p:sp>
    </p:spTree>
    <p:extLst>
      <p:ext uri="{BB962C8B-B14F-4D97-AF65-F5344CB8AC3E}">
        <p14:creationId xmlns:p14="http://schemas.microsoft.com/office/powerpoint/2010/main" val="2266221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smtClean="0"/>
              <a:t>1</a:t>
            </a:r>
            <a:r>
              <a:rPr lang="en-US" sz="2800" dirty="0"/>
              <a:t>) </a:t>
            </a:r>
            <a:r>
              <a:rPr lang="en-US" sz="2800" dirty="0" smtClean="0"/>
              <a:t>Create </a:t>
            </a:r>
            <a:r>
              <a:rPr lang="en-US" sz="2800" dirty="0"/>
              <a:t>a </a:t>
            </a:r>
            <a:r>
              <a:rPr lang="en-US" sz="2800" b="1" dirty="0"/>
              <a:t>Teaching Portfolio </a:t>
            </a:r>
            <a:r>
              <a:rPr lang="en-US" sz="2800" dirty="0"/>
              <a:t>and </a:t>
            </a:r>
            <a:r>
              <a:rPr lang="en-US" sz="2800" dirty="0" smtClean="0"/>
              <a:t>write </a:t>
            </a:r>
            <a:r>
              <a:rPr lang="en-US" sz="2800" dirty="0"/>
              <a:t>a </a:t>
            </a:r>
            <a:r>
              <a:rPr lang="en-US" sz="2800" b="1" dirty="0"/>
              <a:t>Teaching Philosophy </a:t>
            </a:r>
            <a:r>
              <a:rPr lang="en-US" sz="2800" b="1" dirty="0" smtClean="0"/>
              <a:t>Statement.</a:t>
            </a:r>
            <a:r>
              <a:rPr lang="en-US" sz="2800" dirty="0" smtClean="0"/>
              <a:t/>
            </a:r>
            <a:br>
              <a:rPr lang="en-US" sz="2800" dirty="0" smtClean="0"/>
            </a:br>
            <a:endParaRPr lang="en-US" sz="2800" dirty="0"/>
          </a:p>
          <a:p>
            <a:r>
              <a:rPr lang="en-US" sz="2800" dirty="0" smtClean="0"/>
              <a:t>2) Complete </a:t>
            </a:r>
            <a:r>
              <a:rPr lang="en-US" sz="2800" dirty="0"/>
              <a:t>two </a:t>
            </a:r>
            <a:r>
              <a:rPr lang="en-US" sz="2800" b="1" dirty="0" smtClean="0"/>
              <a:t>observations</a:t>
            </a:r>
            <a:r>
              <a:rPr lang="en-US" sz="2800" dirty="0" smtClean="0"/>
              <a:t> </a:t>
            </a:r>
            <a:r>
              <a:rPr lang="en-US" sz="2800" dirty="0"/>
              <a:t>of teaching. </a:t>
            </a:r>
            <a:endParaRPr lang="en-US" sz="2800" dirty="0" smtClean="0"/>
          </a:p>
          <a:p>
            <a:endParaRPr lang="en-US" sz="2800" dirty="0"/>
          </a:p>
          <a:p>
            <a:r>
              <a:rPr lang="en-US" sz="2800" dirty="0" smtClean="0"/>
              <a:t>3) In-class </a:t>
            </a:r>
            <a:r>
              <a:rPr lang="en-US" sz="2800" b="1" dirty="0" smtClean="0"/>
              <a:t>Micro-teaching.</a:t>
            </a:r>
          </a:p>
        </p:txBody>
      </p:sp>
      <p:sp>
        <p:nvSpPr>
          <p:cNvPr id="2" name="Title 1"/>
          <p:cNvSpPr>
            <a:spLocks noGrp="1"/>
          </p:cNvSpPr>
          <p:nvPr>
            <p:ph type="title"/>
          </p:nvPr>
        </p:nvSpPr>
        <p:spPr>
          <a:xfrm>
            <a:off x="228600" y="609600"/>
            <a:ext cx="7756263" cy="1054250"/>
          </a:xfrm>
        </p:spPr>
        <p:txBody>
          <a:bodyPr/>
          <a:lstStyle/>
          <a:p>
            <a:r>
              <a:rPr lang="en-US" sz="4400" b="1" dirty="0"/>
              <a:t>Learning activities that align with </a:t>
            </a:r>
            <a:r>
              <a:rPr lang="en-US" sz="4400" b="1" dirty="0" smtClean="0"/>
              <a:t>the learning outcomes:</a:t>
            </a:r>
            <a:r>
              <a:rPr lang="en-US" sz="4400" dirty="0"/>
              <a:t/>
            </a:r>
            <a:br>
              <a:rPr lang="en-US" sz="4400" dirty="0"/>
            </a:br>
            <a:endParaRPr lang="en-US" sz="4400" b="1" dirty="0"/>
          </a:p>
        </p:txBody>
      </p:sp>
    </p:spTree>
    <p:extLst>
      <p:ext uri="{BB962C8B-B14F-4D97-AF65-F5344CB8AC3E}">
        <p14:creationId xmlns:p14="http://schemas.microsoft.com/office/powerpoint/2010/main" val="4051587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1) Understanding </a:t>
            </a:r>
            <a:r>
              <a:rPr lang="en-US" b="1" dirty="0" smtClean="0"/>
              <a:t>theories </a:t>
            </a:r>
            <a:r>
              <a:rPr lang="en-US" b="1" dirty="0"/>
              <a:t>of learning </a:t>
            </a:r>
            <a:endParaRPr lang="en-US" b="1" dirty="0" smtClean="0"/>
          </a:p>
          <a:p>
            <a:endParaRPr lang="en-US" dirty="0"/>
          </a:p>
          <a:p>
            <a:r>
              <a:rPr lang="en-US" b="1" dirty="0"/>
              <a:t>2) Effective teaching – principles and </a:t>
            </a:r>
            <a:r>
              <a:rPr lang="en-US" b="1" dirty="0" smtClean="0"/>
              <a:t>practice</a:t>
            </a:r>
          </a:p>
          <a:p>
            <a:endParaRPr lang="en-US" dirty="0"/>
          </a:p>
          <a:p>
            <a:r>
              <a:rPr lang="en-US" b="1" dirty="0"/>
              <a:t>3) Lecturing to large </a:t>
            </a:r>
            <a:r>
              <a:rPr lang="en-US" b="1" dirty="0" smtClean="0"/>
              <a:t>groups</a:t>
            </a:r>
          </a:p>
          <a:p>
            <a:endParaRPr lang="en-US" b="1" dirty="0" smtClean="0"/>
          </a:p>
          <a:p>
            <a:r>
              <a:rPr lang="en-US" b="1" dirty="0" smtClean="0"/>
              <a:t>4</a:t>
            </a:r>
            <a:r>
              <a:rPr lang="en-US" b="1" dirty="0"/>
              <a:t>) Teaching and Learning in small </a:t>
            </a:r>
            <a:r>
              <a:rPr lang="en-US" b="1" dirty="0" smtClean="0"/>
              <a:t>groups</a:t>
            </a:r>
          </a:p>
          <a:p>
            <a:endParaRPr lang="en-US" dirty="0"/>
          </a:p>
        </p:txBody>
      </p:sp>
      <p:sp>
        <p:nvSpPr>
          <p:cNvPr id="3" name="Title 2"/>
          <p:cNvSpPr>
            <a:spLocks noGrp="1"/>
          </p:cNvSpPr>
          <p:nvPr>
            <p:ph type="title"/>
          </p:nvPr>
        </p:nvSpPr>
        <p:spPr>
          <a:xfrm>
            <a:off x="228600" y="381000"/>
            <a:ext cx="7756263" cy="1054250"/>
          </a:xfrm>
        </p:spPr>
        <p:txBody>
          <a:bodyPr/>
          <a:lstStyle/>
          <a:p>
            <a:r>
              <a:rPr lang="en-US" b="1" dirty="0" smtClean="0"/>
              <a:t/>
            </a:r>
            <a:br>
              <a:rPr lang="en-US" b="1" dirty="0" smtClean="0"/>
            </a:br>
            <a:r>
              <a:rPr lang="en-US" b="1" dirty="0" smtClean="0"/>
              <a:t>Course Content</a:t>
            </a:r>
            <a:r>
              <a:rPr lang="en-US" dirty="0"/>
              <a:t/>
            </a:r>
            <a:br>
              <a:rPr lang="en-US" dirty="0"/>
            </a:br>
            <a:endParaRPr lang="en-US" dirty="0"/>
          </a:p>
        </p:txBody>
      </p:sp>
    </p:spTree>
    <p:extLst>
      <p:ext uri="{BB962C8B-B14F-4D97-AF65-F5344CB8AC3E}">
        <p14:creationId xmlns:p14="http://schemas.microsoft.com/office/powerpoint/2010/main" val="2176344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57253"/>
          </a:xfrm>
        </p:spPr>
        <p:txBody>
          <a:bodyPr>
            <a:normAutofit lnSpcReduction="10000"/>
          </a:bodyPr>
          <a:lstStyle/>
          <a:p>
            <a:r>
              <a:rPr lang="en-US" b="1" dirty="0"/>
              <a:t>5) Assessing student </a:t>
            </a:r>
            <a:r>
              <a:rPr lang="en-US" b="1" dirty="0" smtClean="0"/>
              <a:t>learning</a:t>
            </a:r>
          </a:p>
          <a:p>
            <a:endParaRPr lang="en-US" b="1" dirty="0"/>
          </a:p>
          <a:p>
            <a:r>
              <a:rPr lang="en-US" b="1" dirty="0"/>
              <a:t>6) Encouraging Student Motivation </a:t>
            </a:r>
            <a:endParaRPr lang="en-US" b="1" dirty="0" smtClean="0"/>
          </a:p>
          <a:p>
            <a:endParaRPr lang="en-US" b="1" dirty="0"/>
          </a:p>
          <a:p>
            <a:r>
              <a:rPr lang="en-US" b="1" dirty="0"/>
              <a:t>7) Feedback principles and methods </a:t>
            </a:r>
            <a:r>
              <a:rPr lang="en-US" b="1" dirty="0" smtClean="0"/>
              <a:t/>
            </a:r>
            <a:br>
              <a:rPr lang="en-US" b="1" dirty="0" smtClean="0"/>
            </a:br>
            <a:endParaRPr lang="en-US" b="1" dirty="0" smtClean="0"/>
          </a:p>
          <a:p>
            <a:r>
              <a:rPr lang="en-US" b="1" dirty="0" smtClean="0"/>
              <a:t>8</a:t>
            </a:r>
            <a:r>
              <a:rPr lang="en-US" b="1" dirty="0"/>
              <a:t>) Supervising projects and </a:t>
            </a:r>
            <a:r>
              <a:rPr lang="en-US" b="1" dirty="0" smtClean="0"/>
              <a:t>dissertations</a:t>
            </a:r>
          </a:p>
          <a:p>
            <a:endParaRPr lang="en-US" dirty="0"/>
          </a:p>
          <a:p>
            <a:r>
              <a:rPr lang="en-US" b="1" dirty="0"/>
              <a:t>9) Integrating educational technologies in teaching and learning (e-learning component)</a:t>
            </a:r>
            <a:br>
              <a:rPr lang="en-US" b="1" dirty="0"/>
            </a:br>
            <a:endParaRPr lang="en-US" dirty="0"/>
          </a:p>
          <a:p>
            <a:endParaRPr lang="en-US" dirty="0"/>
          </a:p>
        </p:txBody>
      </p:sp>
      <p:sp>
        <p:nvSpPr>
          <p:cNvPr id="3" name="Title 2"/>
          <p:cNvSpPr>
            <a:spLocks noGrp="1"/>
          </p:cNvSpPr>
          <p:nvPr>
            <p:ph type="title"/>
          </p:nvPr>
        </p:nvSpPr>
        <p:spPr>
          <a:xfrm>
            <a:off x="381000" y="457200"/>
            <a:ext cx="7756263" cy="1054250"/>
          </a:xfrm>
        </p:spPr>
        <p:txBody>
          <a:bodyPr/>
          <a:lstStyle/>
          <a:p>
            <a:r>
              <a:rPr lang="en-US" b="1" dirty="0" smtClean="0"/>
              <a:t/>
            </a:r>
            <a:br>
              <a:rPr lang="en-US" b="1" dirty="0" smtClean="0"/>
            </a:br>
            <a:r>
              <a:rPr lang="en-US" b="1" dirty="0" smtClean="0"/>
              <a:t>Course </a:t>
            </a:r>
            <a:r>
              <a:rPr lang="en-US" b="1" dirty="0"/>
              <a:t>Content</a:t>
            </a:r>
            <a:r>
              <a:rPr lang="en-US" dirty="0"/>
              <a:t/>
            </a:r>
            <a:br>
              <a:rPr lang="en-US" dirty="0"/>
            </a:br>
            <a:endParaRPr lang="en-US" b="1" dirty="0"/>
          </a:p>
        </p:txBody>
      </p:sp>
    </p:spTree>
    <p:extLst>
      <p:ext uri="{BB962C8B-B14F-4D97-AF65-F5344CB8AC3E}">
        <p14:creationId xmlns:p14="http://schemas.microsoft.com/office/powerpoint/2010/main" val="18782814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747&quot;&gt;&lt;object type=&quot;3&quot; unique_id=&quot;10749&quot;&gt;&lt;property id=&quot;20148&quot; value=&quot;5&quot;/&gt;&lt;property id=&quot;20300&quot; value=&quot;Slide 1&quot;/&gt;&lt;property id=&quot;20307&quot; value=&quot;341&quot;/&gt;&lt;/object&gt;&lt;object type=&quot;3&quot; unique_id=&quot;10750&quot;&gt;&lt;property id=&quot;20148&quot; value=&quot;5&quot;/&gt;&lt;property id=&quot;20300&quot; value=&quot;Slide 2 - &amp;quot;Brief background of the PGCHE&amp;quot;&quot;/&gt;&lt;property id=&quot;20307&quot; value=&quot;315&quot;/&gt;&lt;/object&gt;&lt;object type=&quot;3&quot; unique_id=&quot;10751&quot;&gt;&lt;property id=&quot;20148&quot; value=&quot;5&quot;/&gt;&lt;property id=&quot;20300&quot; value=&quot;Slide 3 - &amp;quot;Brief overview of the courses&amp;quot;&quot;/&gt;&lt;property id=&quot;20307&quot; value=&quot;316&quot;/&gt;&lt;/object&gt;&lt;object type=&quot;3&quot; unique_id=&quot;10752&quot;&gt;&lt;property id=&quot;20148&quot; value=&quot;5&quot;/&gt;&lt;property id=&quot;20300&quot; value=&quot;Slide 5 - &amp;quot;Course 1:  Teaching, Learning and Assessment&amp;quot;&quot;/&gt;&lt;property id=&quot;20307&quot; value=&quot;286&quot;/&gt;&lt;/object&gt;&lt;object type=&quot;3&quot; unique_id=&quot;10753&quot;&gt;&lt;property id=&quot;20148&quot; value=&quot;5&quot;/&gt;&lt;property id=&quot;20300&quot; value=&quot;Slide 6 - &amp;quot;Specific Learning Outcomes:&amp;quot;&quot;/&gt;&lt;property id=&quot;20307&quot; value=&quot;317&quot;/&gt;&lt;/object&gt;&lt;object type=&quot;3&quot; unique_id=&quot;10754&quot;&gt;&lt;property id=&quot;20148&quot; value=&quot;5&quot;/&gt;&lt;property id=&quot;20300&quot; value=&quot;Slide 7 - &amp;quot;Learning activities that align with the learning outcomes: &amp;quot;&quot;/&gt;&lt;property id=&quot;20307&quot; value=&quot;297&quot;/&gt;&lt;/object&gt;&lt;object type=&quot;3&quot; unique_id=&quot;10755&quot;&gt;&lt;property id=&quot;20148&quot; value=&quot;5&quot;/&gt;&lt;property id=&quot;20300&quot; value=&quot;Slide 8 - &amp;quot; Course Content &amp;quot;&quot;/&gt;&lt;property id=&quot;20307&quot; value=&quot;319&quot;/&gt;&lt;/object&gt;&lt;object type=&quot;3&quot; unique_id=&quot;10756&quot;&gt;&lt;property id=&quot;20148&quot; value=&quot;5&quot;/&gt;&lt;property id=&quot;20300&quot; value=&quot;Slide 9 - &amp;quot; Course Content &amp;quot;&quot;/&gt;&lt;property id=&quot;20307&quot; value=&quot;298&quot;/&gt;&lt;/object&gt;&lt;object type=&quot;3&quot; unique_id=&quot;10757&quot;&gt;&lt;property id=&quot;20148&quot; value=&quot;5&quot;/&gt;&lt;property id=&quot;20300&quot; value=&quot;Slide 10 - &amp;quot;Throughout our course, you will critically reflect on these questions: &amp;quot;&quot;/&gt;&lt;property id=&quot;20307&quot; value=&quot;299&quot;/&gt;&lt;/object&gt;&lt;object type=&quot;3&quot; unique_id=&quot;10758&quot;&gt;&lt;property id=&quot;20148&quot; value=&quot;5&quot;/&gt;&lt;property id=&quot;20300&quot; value=&quot;Slide 11 - &amp;quot; Throughout our course, you will critically reflect on these questions: &amp;quot;&quot;/&gt;&lt;property id=&quot;20307&quot; value=&quot;320&quot;/&gt;&lt;/object&gt;&lt;object type=&quot;3&quot; unique_id=&quot;10759&quot;&gt;&lt;property id=&quot;20148&quot; value=&quot;5&quot;/&gt;&lt;property id=&quot;20300&quot; value=&quot;Slide 12 - &amp;quot;PGCHE is learner-centered:&amp;quot;&quot;/&gt;&lt;property id=&quot;20307&quot; value=&quot;321&quot;/&gt;&lt;/object&gt;&lt;object type=&quot;3&quot; unique_id=&quot;10760&quot;&gt;&lt;property id=&quot;20148&quot; value=&quot;5&quot;/&gt;&lt;property id=&quot;20300&quot; value=&quot;Slide 13 - &amp;quot;PGCHE is learner- centered&amp;quot;&quot;/&gt;&lt;property id=&quot;20307&quot; value=&quot;324&quot;/&gt;&lt;/object&gt;&lt;object type=&quot;3&quot; unique_id=&quot;10762&quot;&gt;&lt;property id=&quot;20148&quot; value=&quot;5&quot;/&gt;&lt;property id=&quot;20300&quot; value=&quot;Slide 15 - &amp;quot;Course Aim&amp;quot;&quot;/&gt;&lt;property id=&quot;20307&quot; value=&quot;326&quot;/&gt;&lt;/object&gt;&lt;object type=&quot;3&quot; unique_id=&quot;10763&quot;&gt;&lt;property id=&quot;20148&quot; value=&quot;5&quot;/&gt;&lt;property id=&quot;20300&quot; value=&quot;Slide 16 - &amp;quot;Specific Learning Outcomes:&amp;quot;&quot;/&gt;&lt;property id=&quot;20307&quot; value=&quot;325&quot;/&gt;&lt;/object&gt;&lt;object type=&quot;3&quot; unique_id=&quot;10764&quot;&gt;&lt;property id=&quot;20148&quot; value=&quot;5&quot;/&gt;&lt;property id=&quot;20300&quot; value=&quot;Slide 17 - &amp;quot;Comprehensive Learning Outcomes&amp;quot;&quot;/&gt;&lt;property id=&quot;20307&quot; value=&quot;334&quot;/&gt;&lt;/object&gt;&lt;object type=&quot;3&quot; unique_id=&quot;10765&quot;&gt;&lt;property id=&quot;20148&quot; value=&quot;5&quot;/&gt;&lt;property id=&quot;20300&quot; value=&quot;Slide 18 - &amp;quot;Learning activities that align with the learning outcomes: &amp;quot;&quot;/&gt;&lt;property id=&quot;20307&quot; value=&quot;327&quot;/&gt;&lt;/object&gt;&lt;object type=&quot;3&quot; unique_id=&quot;10766&quot;&gt;&lt;property id=&quot;20148&quot; value=&quot;5&quot;/&gt;&lt;property id=&quot;20300&quot; value=&quot;Slide 19 - &amp;quot; Course Content &amp;quot;&quot;/&gt;&lt;property id=&quot;20307&quot; value=&quot;328&quot;/&gt;&lt;/object&gt;&lt;object type=&quot;3&quot; unique_id=&quot;10767&quot;&gt;&lt;property id=&quot;20148&quot; value=&quot;5&quot;/&gt;&lt;property id=&quot;20300&quot; value=&quot;Slide 20 - &amp;quot; Course Content, cont. &amp;quot;&quot;/&gt;&lt;property id=&quot;20307&quot; value=&quot;329&quot;/&gt;&lt;/object&gt;&lt;object type=&quot;3&quot; unique_id=&quot;10768&quot;&gt;&lt;property id=&quot;20148&quot; value=&quot;5&quot;/&gt;&lt;property id=&quot;20300&quot; value=&quot;Slide 21 - &amp;quot; Course Content, cont. &amp;quot;&quot;/&gt;&lt;property id=&quot;20307&quot; value=&quot;335&quot;/&gt;&lt;/object&gt;&lt;object type=&quot;3&quot; unique_id=&quot;10769&quot;&gt;&lt;property id=&quot;20148&quot; value=&quot;5&quot;/&gt;&lt;property id=&quot;20300&quot; value=&quot;Slide 22 - &amp;quot;Throughout our course, you will critically reflect on these questions: &amp;quot;&quot;/&gt;&lt;property id=&quot;20307&quot; value=&quot;338&quot;/&gt;&lt;/object&gt;&lt;object type=&quot;3&quot; unique_id=&quot;10770&quot;&gt;&lt;property id=&quot;20148&quot; value=&quot;5&quot;/&gt;&lt;property id=&quot;20300&quot; value=&quot;Slide 23 - &amp;quot; Throughout our course, you will critically reflect on these questions: &amp;quot;&quot;/&gt;&lt;property id=&quot;20307&quot; value=&quot;339&quot;/&gt;&lt;/object&gt;&lt;object type=&quot;3&quot; unique_id=&quot;10772&quot;&gt;&lt;property id=&quot;20148&quot; value=&quot;5&quot;/&gt;&lt;property id=&quot;20300&quot; value=&quot;Slide 24 - &amp;quot; Methods of Facilitating Learning &amp;quot;&quot;/&gt;&lt;property id=&quot;20307&quot; value=&quot;330&quot;/&gt;&lt;/object&gt;&lt;object type=&quot;3&quot; unique_id=&quot;10773&quot;&gt;&lt;property id=&quot;20148&quot; value=&quot;5&quot;/&gt;&lt;property id=&quot;20300&quot; value=&quot;Slide 25 - &amp;quot; Assessment Strategies &amp;quot;&quot;/&gt;&lt;property id=&quot;20307&quot; value=&quot;331&quot;/&gt;&lt;/object&gt;&lt;object type=&quot;3&quot; unique_id=&quot;10774&quot;&gt;&lt;property id=&quot;20148&quot; value=&quot;5&quot;/&gt;&lt;property id=&quot;20300&quot; value=&quot;Slide 26 - &amp;quot;Quality Assurance&amp;quot;&quot;/&gt;&lt;property id=&quot;20307&quot; value=&quot;332&quot;/&gt;&lt;/object&gt;&lt;object type=&quot;3&quot; unique_id=&quot;10775&quot;&gt;&lt;property id=&quot;20148&quot; value=&quot;5&quot;/&gt;&lt;property id=&quot;20300&quot; value=&quot;Slide 27 - &amp;quot;Student Support and Learning Resources&amp;quot;&quot;/&gt;&lt;property id=&quot;20307&quot; value=&quot;336&quot;/&gt;&lt;/object&gt;&lt;object type=&quot;3&quot; unique_id=&quot;10776&quot;&gt;&lt;property id=&quot;20148&quot; value=&quot;5&quot;/&gt;&lt;property id=&quot;20300&quot; value=&quot;Slide 39 - &amp;quot;   Dr. Katherine Carter Lecturer: Post-Graduate Certificate in Higher Education  Geoffrey Shakwa: Head, Profession&quot;/&gt;&lt;property id=&quot;20307&quot; value=&quot;322&quot;/&gt;&lt;/object&gt;&lt;object type=&quot;3&quot; unique_id=&quot;10839&quot;&gt;&lt;property id=&quot;20148&quot; value=&quot;5&quot;/&gt;&lt;property id=&quot;20300&quot; value=&quot;Slide 4&quot;/&gt;&lt;property id=&quot;20307&quot; value=&quot;342&quot;/&gt;&lt;/object&gt;&lt;object type=&quot;3&quot; unique_id=&quot;10840&quot;&gt;&lt;property id=&quot;20148&quot; value=&quot;5&quot;/&gt;&lt;property id=&quot;20300&quot; value=&quot;Slide 14&quot;/&gt;&lt;property id=&quot;20307&quot; value=&quot;343&quot;/&gt;&lt;/object&gt;&lt;object type=&quot;3&quot; unique_id=&quot;11091&quot;&gt;&lt;property id=&quot;20148&quot; value=&quot;5&quot;/&gt;&lt;property id=&quot;20300&quot; value=&quot;Slide 28&quot;/&gt;&lt;property id=&quot;20307&quot; value=&quot;344&quot;/&gt;&lt;/object&gt;&lt;object type=&quot;3&quot; unique_id=&quot;11092&quot;&gt;&lt;property id=&quot;20148&quot; value=&quot;5&quot;/&gt;&lt;property id=&quot;20300&quot; value=&quot;Slide 29&quot;/&gt;&lt;property id=&quot;20307&quot; value=&quot;345&quot;/&gt;&lt;/object&gt;&lt;object type=&quot;3&quot; unique_id=&quot;11093&quot;&gt;&lt;property id=&quot;20148&quot; value=&quot;5&quot;/&gt;&lt;property id=&quot;20300&quot; value=&quot;Slide 30&quot;/&gt;&lt;property id=&quot;20307&quot; value=&quot;346&quot;/&gt;&lt;/object&gt;&lt;object type=&quot;3&quot; unique_id=&quot;11094&quot;&gt;&lt;property id=&quot;20148&quot; value=&quot;5&quot;/&gt;&lt;property id=&quot;20300&quot; value=&quot;Slide 31&quot;/&gt;&lt;property id=&quot;20307&quot; value=&quot;347&quot;/&gt;&lt;/object&gt;&lt;object type=&quot;3&quot; unique_id=&quot;11095&quot;&gt;&lt;property id=&quot;20148&quot; value=&quot;5&quot;/&gt;&lt;property id=&quot;20300&quot; value=&quot;Slide 32&quot;/&gt;&lt;property id=&quot;20307&quot; value=&quot;349&quot;/&gt;&lt;/object&gt;&lt;object type=&quot;3&quot; unique_id=&quot;11096&quot;&gt;&lt;property id=&quot;20148&quot; value=&quot;5&quot;/&gt;&lt;property id=&quot;20300&quot; value=&quot;Slide 33&quot;/&gt;&lt;property id=&quot;20307&quot; value=&quot;350&quot;/&gt;&lt;/object&gt;&lt;object type=&quot;3&quot; unique_id=&quot;11097&quot;&gt;&lt;property id=&quot;20148&quot; value=&quot;5&quot;/&gt;&lt;property id=&quot;20300&quot; value=&quot;Slide 34&quot;/&gt;&lt;property id=&quot;20307&quot; value=&quot;348&quot;/&gt;&lt;/object&gt;&lt;object type=&quot;3&quot; unique_id=&quot;11469&quot;&gt;&lt;property id=&quot;20148&quot; value=&quot;5&quot;/&gt;&lt;property id=&quot;20300&quot; value=&quot;Slide 35&quot;/&gt;&lt;property id=&quot;20307&quot; value=&quot;351&quot;/&gt;&lt;/object&gt;&lt;object type=&quot;3&quot; unique_id=&quot;11470&quot;&gt;&lt;property id=&quot;20148&quot; value=&quot;5&quot;/&gt;&lt;property id=&quot;20300&quot; value=&quot;Slide 36&quot;/&gt;&lt;property id=&quot;20307&quot; value=&quot;352&quot;/&gt;&lt;/object&gt;&lt;object type=&quot;3&quot; unique_id=&quot;11471&quot;&gt;&lt;property id=&quot;20148&quot; value=&quot;5&quot;/&gt;&lt;property id=&quot;20300&quot; value=&quot;Slide 37&quot;/&gt;&lt;property id=&quot;20307&quot; value=&quot;353&quot;/&gt;&lt;/object&gt;&lt;object type=&quot;3&quot; unique_id=&quot;11472&quot;&gt;&lt;property id=&quot;20148&quot; value=&quot;5&quot;/&gt;&lt;property id=&quot;20300&quot; value=&quot;Slide 38&quot;/&gt;&lt;property id=&quot;20307&quot; value=&quot;354&quot;/&gt;&lt;/object&gt;&lt;object type=&quot;3&quot; unique_id=&quot;11679&quot;&gt;&lt;property id=&quot;20148&quot; value=&quot;5&quot;/&gt;&lt;property id=&quot;20300&quot; value=&quot;Slide 40&quot;/&gt;&lt;property id=&quot;20307&quot; value=&quot;355&quot;/&gt;&lt;/object&gt;&lt;/object&gt;&lt;object type=&quot;8&quot; unique_id=&quot;10807&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2013</TotalTime>
  <Words>1776</Words>
  <Application>Microsoft Office PowerPoint</Application>
  <PresentationFormat>On-screen Show (4:3)</PresentationFormat>
  <Paragraphs>212</Paragraphs>
  <Slides>40</Slides>
  <Notes>0</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Hardcover</vt:lpstr>
      <vt:lpstr>PowerPoint Presentation</vt:lpstr>
      <vt:lpstr>Brief background of the PGCHE</vt:lpstr>
      <vt:lpstr>Brief overview of the courses</vt:lpstr>
      <vt:lpstr>PowerPoint Presentation</vt:lpstr>
      <vt:lpstr>Course 1:  Teaching, Learning and Assessment</vt:lpstr>
      <vt:lpstr>Specific Learning Outcomes:</vt:lpstr>
      <vt:lpstr>Learning activities that align with the learning outcomes: </vt:lpstr>
      <vt:lpstr> Course Content </vt:lpstr>
      <vt:lpstr> Course Content </vt:lpstr>
      <vt:lpstr>Throughout our course, you will critically reflect on these questions: </vt:lpstr>
      <vt:lpstr> Throughout our course, you will critically reflect on these questions: </vt:lpstr>
      <vt:lpstr>PGCHE is learner-centered:</vt:lpstr>
      <vt:lpstr>PGCHE is learner- centered</vt:lpstr>
      <vt:lpstr>PowerPoint Presentation</vt:lpstr>
      <vt:lpstr>Course Aim</vt:lpstr>
      <vt:lpstr>Specific Learning Outcomes:</vt:lpstr>
      <vt:lpstr>Comprehensive Learning Outcomes</vt:lpstr>
      <vt:lpstr>Learning activities that align with the learning outcomes: </vt:lpstr>
      <vt:lpstr> Course Content </vt:lpstr>
      <vt:lpstr> Course Content, cont. </vt:lpstr>
      <vt:lpstr> Course Content, cont. </vt:lpstr>
      <vt:lpstr>Throughout our course, you will critically reflect on these questions: </vt:lpstr>
      <vt:lpstr> Throughout our course, you will critically reflect on these questions: </vt:lpstr>
      <vt:lpstr> Methods of Facilitating Learning </vt:lpstr>
      <vt:lpstr> Assessment Strategies </vt:lpstr>
      <vt:lpstr>Quality Assurance</vt:lpstr>
      <vt:lpstr>Student Support and Learning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Dr. Katherine Carter Lecturer: Post-Graduate Certificate in Higher Education  Geoffrey Shakwa: Head, Professional Development  Maurice Nkusi  Head, Educational Technology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dc:title>
  <dc:creator>Owner</dc:creator>
  <cp:lastModifiedBy>s</cp:lastModifiedBy>
  <cp:revision>130</cp:revision>
  <dcterms:created xsi:type="dcterms:W3CDTF">2015-09-23T05:53:20Z</dcterms:created>
  <dcterms:modified xsi:type="dcterms:W3CDTF">2016-05-05T00:03:26Z</dcterms:modified>
</cp:coreProperties>
</file>