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329" r:id="rId2"/>
    <p:sldId id="346" r:id="rId3"/>
    <p:sldId id="343" r:id="rId4"/>
    <p:sldId id="330" r:id="rId5"/>
    <p:sldId id="331" r:id="rId6"/>
    <p:sldId id="356" r:id="rId7"/>
    <p:sldId id="357" r:id="rId8"/>
    <p:sldId id="332" r:id="rId9"/>
    <p:sldId id="333" r:id="rId10"/>
    <p:sldId id="336" r:id="rId11"/>
    <p:sldId id="334" r:id="rId12"/>
    <p:sldId id="335" r:id="rId13"/>
    <p:sldId id="337" r:id="rId14"/>
    <p:sldId id="338" r:id="rId15"/>
    <p:sldId id="339" r:id="rId16"/>
    <p:sldId id="340" r:id="rId17"/>
    <p:sldId id="341" r:id="rId18"/>
    <p:sldId id="342" r:id="rId19"/>
    <p:sldId id="344" r:id="rId20"/>
    <p:sldId id="345" r:id="rId21"/>
    <p:sldId id="347" r:id="rId22"/>
    <p:sldId id="349" r:id="rId23"/>
    <p:sldId id="350" r:id="rId24"/>
    <p:sldId id="351" r:id="rId25"/>
    <p:sldId id="352" r:id="rId26"/>
    <p:sldId id="355" r:id="rId27"/>
    <p:sldId id="358" r:id="rId28"/>
    <p:sldId id="359" r:id="rId29"/>
    <p:sldId id="360" r:id="rId30"/>
    <p:sldId id="361" r:id="rId31"/>
    <p:sldId id="362" r:id="rId32"/>
    <p:sldId id="363" r:id="rId33"/>
    <p:sldId id="364" r:id="rId34"/>
    <p:sldId id="353" r:id="rId35"/>
  </p:sldIdLst>
  <p:sldSz cx="9144000" cy="6858000" type="screen4x3"/>
  <p:notesSz cx="6761163" cy="9942513"/>
  <p:custDataLst>
    <p:tags r:id="rId3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51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B09B3D-BB98-4083-9EEC-2E36A2910144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89AF9CDF-56F7-4719-BABD-7D223D129215}">
      <dgm:prSet phldrT="[Text]" custT="1"/>
      <dgm:spPr/>
      <dgm:t>
        <a:bodyPr/>
        <a:lstStyle/>
        <a:p>
          <a:r>
            <a:rPr lang="en-ZA" sz="2000" b="1" dirty="0" smtClean="0"/>
            <a:t>1. NUST vision in Teaching and Learning</a:t>
          </a:r>
          <a:endParaRPr lang="en-ZA" sz="2000" b="1" dirty="0"/>
        </a:p>
      </dgm:t>
    </dgm:pt>
    <dgm:pt modelId="{248010DA-04A7-471D-A11C-59D0BCF32C2B}" type="parTrans" cxnId="{7FDEE490-8E75-4306-9BB8-49E0FCBC760E}">
      <dgm:prSet/>
      <dgm:spPr/>
      <dgm:t>
        <a:bodyPr/>
        <a:lstStyle/>
        <a:p>
          <a:endParaRPr lang="en-ZA"/>
        </a:p>
      </dgm:t>
    </dgm:pt>
    <dgm:pt modelId="{51045E97-12E3-4C21-8557-BAA6AE60AE6E}" type="sibTrans" cxnId="{7FDEE490-8E75-4306-9BB8-49E0FCBC760E}">
      <dgm:prSet/>
      <dgm:spPr/>
      <dgm:t>
        <a:bodyPr/>
        <a:lstStyle/>
        <a:p>
          <a:endParaRPr lang="en-ZA"/>
        </a:p>
      </dgm:t>
    </dgm:pt>
    <dgm:pt modelId="{F1A323A7-384C-4AE5-8FE3-6421EFC50091}">
      <dgm:prSet phldrT="[Text]" custT="1"/>
      <dgm:spPr/>
      <dgm:t>
        <a:bodyPr/>
        <a:lstStyle/>
        <a:p>
          <a:r>
            <a:rPr lang="en-ZA" sz="2000" b="1" dirty="0" smtClean="0"/>
            <a:t>3. Students’ Attributes</a:t>
          </a:r>
          <a:endParaRPr lang="en-ZA" sz="2000" b="1" dirty="0"/>
        </a:p>
      </dgm:t>
    </dgm:pt>
    <dgm:pt modelId="{F0B30FD4-BE88-4FC7-B18F-3C0502BED648}" type="parTrans" cxnId="{1153F55A-0B1B-4440-8D61-2ED138EA5624}">
      <dgm:prSet/>
      <dgm:spPr/>
      <dgm:t>
        <a:bodyPr/>
        <a:lstStyle/>
        <a:p>
          <a:endParaRPr lang="en-ZA"/>
        </a:p>
      </dgm:t>
    </dgm:pt>
    <dgm:pt modelId="{4D61ED5E-7E67-4653-849F-BBA58B0CD858}" type="sibTrans" cxnId="{1153F55A-0B1B-4440-8D61-2ED138EA5624}">
      <dgm:prSet/>
      <dgm:spPr/>
      <dgm:t>
        <a:bodyPr/>
        <a:lstStyle/>
        <a:p>
          <a:endParaRPr lang="en-ZA"/>
        </a:p>
      </dgm:t>
    </dgm:pt>
    <dgm:pt modelId="{C537AA03-E6CA-4990-9BC5-C53493A5FBAD}">
      <dgm:prSet phldrT="[Text]" custT="1"/>
      <dgm:spPr/>
      <dgm:t>
        <a:bodyPr/>
        <a:lstStyle/>
        <a:p>
          <a:r>
            <a:rPr lang="en-ZA" sz="2000" b="1" dirty="0" smtClean="0"/>
            <a:t>2. Teaching the Domains of Competence</a:t>
          </a:r>
          <a:endParaRPr lang="en-ZA" sz="2000" b="1" dirty="0"/>
        </a:p>
      </dgm:t>
    </dgm:pt>
    <dgm:pt modelId="{B699B0FE-F9B7-46F1-9600-E6E4C9270FC8}" type="parTrans" cxnId="{0EC40EAA-8BDF-4C84-A3A8-95B669EE11AC}">
      <dgm:prSet/>
      <dgm:spPr/>
      <dgm:t>
        <a:bodyPr/>
        <a:lstStyle/>
        <a:p>
          <a:endParaRPr lang="en-ZA"/>
        </a:p>
      </dgm:t>
    </dgm:pt>
    <dgm:pt modelId="{047A2DAF-2861-4B68-B324-5DA8B35CC536}" type="sibTrans" cxnId="{0EC40EAA-8BDF-4C84-A3A8-95B669EE11AC}">
      <dgm:prSet/>
      <dgm:spPr/>
      <dgm:t>
        <a:bodyPr/>
        <a:lstStyle/>
        <a:p>
          <a:endParaRPr lang="en-ZA"/>
        </a:p>
      </dgm:t>
    </dgm:pt>
    <dgm:pt modelId="{8DAB951E-A197-41B7-B2C5-3B0E933DDCB2}" type="pres">
      <dgm:prSet presAssocID="{71B09B3D-BB98-4083-9EEC-2E36A291014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27597201-F5CE-4CD4-B8D4-2BB60D4CF26E}" type="pres">
      <dgm:prSet presAssocID="{89AF9CDF-56F7-4719-BABD-7D223D129215}" presName="node" presStyleLbl="node1" presStyleIdx="0" presStyleCnt="3" custScaleX="237888" custScaleY="35639" custRadScaleRad="84945" custRadScaleInc="-4841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0DF7024C-76D0-4F4A-9F61-651CF703DE83}" type="pres">
      <dgm:prSet presAssocID="{89AF9CDF-56F7-4719-BABD-7D223D129215}" presName="spNode" presStyleCnt="0"/>
      <dgm:spPr/>
    </dgm:pt>
    <dgm:pt modelId="{CFFE27DB-B1C6-497F-9FA7-B1108FF42B3F}" type="pres">
      <dgm:prSet presAssocID="{51045E97-12E3-4C21-8557-BAA6AE60AE6E}" presName="sibTrans" presStyleLbl="sibTrans1D1" presStyleIdx="0" presStyleCnt="3"/>
      <dgm:spPr/>
      <dgm:t>
        <a:bodyPr/>
        <a:lstStyle/>
        <a:p>
          <a:endParaRPr lang="en-ZA"/>
        </a:p>
      </dgm:t>
    </dgm:pt>
    <dgm:pt modelId="{5AE1C10D-9A63-439F-B384-D6EA59CDF320}" type="pres">
      <dgm:prSet presAssocID="{F1A323A7-384C-4AE5-8FE3-6421EFC50091}" presName="node" presStyleLbl="node1" presStyleIdx="1" presStyleCnt="3" custScaleX="159052" custScaleY="26767" custRadScaleRad="104637" custRadScaleInc="32241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27687F9-49CF-435D-A9F8-DC02252F596D}" type="pres">
      <dgm:prSet presAssocID="{F1A323A7-384C-4AE5-8FE3-6421EFC50091}" presName="spNode" presStyleCnt="0"/>
      <dgm:spPr/>
    </dgm:pt>
    <dgm:pt modelId="{E8CE0EE2-C791-41ED-B408-537E0DE0633E}" type="pres">
      <dgm:prSet presAssocID="{4D61ED5E-7E67-4653-849F-BBA58B0CD858}" presName="sibTrans" presStyleLbl="sibTrans1D1" presStyleIdx="1" presStyleCnt="3"/>
      <dgm:spPr/>
      <dgm:t>
        <a:bodyPr/>
        <a:lstStyle/>
        <a:p>
          <a:endParaRPr lang="en-ZA"/>
        </a:p>
      </dgm:t>
    </dgm:pt>
    <dgm:pt modelId="{5067FE4E-A538-4250-89C8-422BF87CFD3D}" type="pres">
      <dgm:prSet presAssocID="{C537AA03-E6CA-4990-9BC5-C53493A5FBAD}" presName="node" presStyleLbl="node1" presStyleIdx="2" presStyleCnt="3" custScaleX="216113" custScaleY="30679" custRadScaleRad="100997" custRadScaleInc="6670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2517116-3F14-4A8A-BD9F-AE4AFF304AED}" type="pres">
      <dgm:prSet presAssocID="{C537AA03-E6CA-4990-9BC5-C53493A5FBAD}" presName="spNode" presStyleCnt="0"/>
      <dgm:spPr/>
    </dgm:pt>
    <dgm:pt modelId="{F045EF71-AAE4-4D0A-AD05-68E59B9B2123}" type="pres">
      <dgm:prSet presAssocID="{047A2DAF-2861-4B68-B324-5DA8B35CC536}" presName="sibTrans" presStyleLbl="sibTrans1D1" presStyleIdx="2" presStyleCnt="3"/>
      <dgm:spPr/>
      <dgm:t>
        <a:bodyPr/>
        <a:lstStyle/>
        <a:p>
          <a:endParaRPr lang="en-ZA"/>
        </a:p>
      </dgm:t>
    </dgm:pt>
  </dgm:ptLst>
  <dgm:cxnLst>
    <dgm:cxn modelId="{1153F55A-0B1B-4440-8D61-2ED138EA5624}" srcId="{71B09B3D-BB98-4083-9EEC-2E36A2910144}" destId="{F1A323A7-384C-4AE5-8FE3-6421EFC50091}" srcOrd="1" destOrd="0" parTransId="{F0B30FD4-BE88-4FC7-B18F-3C0502BED648}" sibTransId="{4D61ED5E-7E67-4653-849F-BBA58B0CD858}"/>
    <dgm:cxn modelId="{D3EDEB94-E160-4D15-BE93-C7BE830B6C8D}" type="presOf" srcId="{4D61ED5E-7E67-4653-849F-BBA58B0CD858}" destId="{E8CE0EE2-C791-41ED-B408-537E0DE0633E}" srcOrd="0" destOrd="0" presId="urn:microsoft.com/office/officeart/2005/8/layout/cycle6"/>
    <dgm:cxn modelId="{98F23D58-3669-4861-9ECA-B245689D1A45}" type="presOf" srcId="{C537AA03-E6CA-4990-9BC5-C53493A5FBAD}" destId="{5067FE4E-A538-4250-89C8-422BF87CFD3D}" srcOrd="0" destOrd="0" presId="urn:microsoft.com/office/officeart/2005/8/layout/cycle6"/>
    <dgm:cxn modelId="{63F91F0D-B9C3-4B03-B2AB-2FDAC71FCF6A}" type="presOf" srcId="{89AF9CDF-56F7-4719-BABD-7D223D129215}" destId="{27597201-F5CE-4CD4-B8D4-2BB60D4CF26E}" srcOrd="0" destOrd="0" presId="urn:microsoft.com/office/officeart/2005/8/layout/cycle6"/>
    <dgm:cxn modelId="{1BDB0295-8E5B-4B83-B64C-F96131436270}" type="presOf" srcId="{71B09B3D-BB98-4083-9EEC-2E36A2910144}" destId="{8DAB951E-A197-41B7-B2C5-3B0E933DDCB2}" srcOrd="0" destOrd="0" presId="urn:microsoft.com/office/officeart/2005/8/layout/cycle6"/>
    <dgm:cxn modelId="{3C56C32B-425E-4CCD-B206-E37C64EE20AE}" type="presOf" srcId="{F1A323A7-384C-4AE5-8FE3-6421EFC50091}" destId="{5AE1C10D-9A63-439F-B384-D6EA59CDF320}" srcOrd="0" destOrd="0" presId="urn:microsoft.com/office/officeart/2005/8/layout/cycle6"/>
    <dgm:cxn modelId="{7FDEE490-8E75-4306-9BB8-49E0FCBC760E}" srcId="{71B09B3D-BB98-4083-9EEC-2E36A2910144}" destId="{89AF9CDF-56F7-4719-BABD-7D223D129215}" srcOrd="0" destOrd="0" parTransId="{248010DA-04A7-471D-A11C-59D0BCF32C2B}" sibTransId="{51045E97-12E3-4C21-8557-BAA6AE60AE6E}"/>
    <dgm:cxn modelId="{84FBFC76-08A2-43B8-B873-6C763ACEDC81}" type="presOf" srcId="{047A2DAF-2861-4B68-B324-5DA8B35CC536}" destId="{F045EF71-AAE4-4D0A-AD05-68E59B9B2123}" srcOrd="0" destOrd="0" presId="urn:microsoft.com/office/officeart/2005/8/layout/cycle6"/>
    <dgm:cxn modelId="{FFB681BB-C24E-45BF-82E8-4B053B78AEE2}" type="presOf" srcId="{51045E97-12E3-4C21-8557-BAA6AE60AE6E}" destId="{CFFE27DB-B1C6-497F-9FA7-B1108FF42B3F}" srcOrd="0" destOrd="0" presId="urn:microsoft.com/office/officeart/2005/8/layout/cycle6"/>
    <dgm:cxn modelId="{0EC40EAA-8BDF-4C84-A3A8-95B669EE11AC}" srcId="{71B09B3D-BB98-4083-9EEC-2E36A2910144}" destId="{C537AA03-E6CA-4990-9BC5-C53493A5FBAD}" srcOrd="2" destOrd="0" parTransId="{B699B0FE-F9B7-46F1-9600-E6E4C9270FC8}" sibTransId="{047A2DAF-2861-4B68-B324-5DA8B35CC536}"/>
    <dgm:cxn modelId="{B147E859-9D29-4EDC-B8D0-A320DA205F86}" type="presParOf" srcId="{8DAB951E-A197-41B7-B2C5-3B0E933DDCB2}" destId="{27597201-F5CE-4CD4-B8D4-2BB60D4CF26E}" srcOrd="0" destOrd="0" presId="urn:microsoft.com/office/officeart/2005/8/layout/cycle6"/>
    <dgm:cxn modelId="{272EB8FE-167F-4E7D-8F8D-BC5E64855E5F}" type="presParOf" srcId="{8DAB951E-A197-41B7-B2C5-3B0E933DDCB2}" destId="{0DF7024C-76D0-4F4A-9F61-651CF703DE83}" srcOrd="1" destOrd="0" presId="urn:microsoft.com/office/officeart/2005/8/layout/cycle6"/>
    <dgm:cxn modelId="{FE57587A-7080-475F-814F-EB3B6098FF40}" type="presParOf" srcId="{8DAB951E-A197-41B7-B2C5-3B0E933DDCB2}" destId="{CFFE27DB-B1C6-497F-9FA7-B1108FF42B3F}" srcOrd="2" destOrd="0" presId="urn:microsoft.com/office/officeart/2005/8/layout/cycle6"/>
    <dgm:cxn modelId="{6E21EB23-DB97-41D0-BE27-BA7609072243}" type="presParOf" srcId="{8DAB951E-A197-41B7-B2C5-3B0E933DDCB2}" destId="{5AE1C10D-9A63-439F-B384-D6EA59CDF320}" srcOrd="3" destOrd="0" presId="urn:microsoft.com/office/officeart/2005/8/layout/cycle6"/>
    <dgm:cxn modelId="{7131A167-20CD-4F26-A0CB-4BAC3B7BA046}" type="presParOf" srcId="{8DAB951E-A197-41B7-B2C5-3B0E933DDCB2}" destId="{B27687F9-49CF-435D-A9F8-DC02252F596D}" srcOrd="4" destOrd="0" presId="urn:microsoft.com/office/officeart/2005/8/layout/cycle6"/>
    <dgm:cxn modelId="{11AB26A0-099C-4AD6-8E8E-E552E1C0A700}" type="presParOf" srcId="{8DAB951E-A197-41B7-B2C5-3B0E933DDCB2}" destId="{E8CE0EE2-C791-41ED-B408-537E0DE0633E}" srcOrd="5" destOrd="0" presId="urn:microsoft.com/office/officeart/2005/8/layout/cycle6"/>
    <dgm:cxn modelId="{2D46E68C-44B4-47ED-BD6F-E823548FEE57}" type="presParOf" srcId="{8DAB951E-A197-41B7-B2C5-3B0E933DDCB2}" destId="{5067FE4E-A538-4250-89C8-422BF87CFD3D}" srcOrd="6" destOrd="0" presId="urn:microsoft.com/office/officeart/2005/8/layout/cycle6"/>
    <dgm:cxn modelId="{05044FA0-86E9-4FFB-A3CA-A701A4081296}" type="presParOf" srcId="{8DAB951E-A197-41B7-B2C5-3B0E933DDCB2}" destId="{A2517116-3F14-4A8A-BD9F-AE4AFF304AED}" srcOrd="7" destOrd="0" presId="urn:microsoft.com/office/officeart/2005/8/layout/cycle6"/>
    <dgm:cxn modelId="{DA4CE8AE-D401-4B23-8338-F57D7F07B416}" type="presParOf" srcId="{8DAB951E-A197-41B7-B2C5-3B0E933DDCB2}" destId="{F045EF71-AAE4-4D0A-AD05-68E59B9B2123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597201-F5CE-4CD4-B8D4-2BB60D4CF26E}">
      <dsp:nvSpPr>
        <dsp:cNvPr id="0" name=""/>
        <dsp:cNvSpPr/>
      </dsp:nvSpPr>
      <dsp:spPr>
        <a:xfrm>
          <a:off x="1315081" y="699564"/>
          <a:ext cx="6001050" cy="5843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b="1" kern="1200" dirty="0" smtClean="0"/>
            <a:t>1. NUST vision in Teaching and Learning</a:t>
          </a:r>
          <a:endParaRPr lang="en-ZA" sz="2000" b="1" kern="1200" dirty="0"/>
        </a:p>
      </dsp:txBody>
      <dsp:txXfrm>
        <a:off x="1343608" y="728091"/>
        <a:ext cx="5943996" cy="527323"/>
      </dsp:txXfrm>
    </dsp:sp>
    <dsp:sp modelId="{CFFE27DB-B1C6-497F-9FA7-B1108FF42B3F}">
      <dsp:nvSpPr>
        <dsp:cNvPr id="0" name=""/>
        <dsp:cNvSpPr/>
      </dsp:nvSpPr>
      <dsp:spPr>
        <a:xfrm>
          <a:off x="2170345" y="1278103"/>
          <a:ext cx="4375751" cy="4375751"/>
        </a:xfrm>
        <a:custGeom>
          <a:avLst/>
          <a:gdLst/>
          <a:ahLst/>
          <a:cxnLst/>
          <a:rect l="0" t="0" r="0" b="0"/>
          <a:pathLst>
            <a:path>
              <a:moveTo>
                <a:pt x="2381555" y="8589"/>
              </a:moveTo>
              <a:arcTo wR="2187875" hR="2187875" stAng="16504723" swAng="602613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1C10D-9A63-439F-B384-D6EA59CDF320}">
      <dsp:nvSpPr>
        <dsp:cNvPr id="0" name=""/>
        <dsp:cNvSpPr/>
      </dsp:nvSpPr>
      <dsp:spPr>
        <a:xfrm>
          <a:off x="4602836" y="4083935"/>
          <a:ext cx="4012304" cy="4389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b="1" kern="1200" dirty="0" smtClean="0"/>
            <a:t>3. Students’ Attributes</a:t>
          </a:r>
          <a:endParaRPr lang="en-ZA" sz="2000" b="1" kern="1200" dirty="0"/>
        </a:p>
      </dsp:txBody>
      <dsp:txXfrm>
        <a:off x="4624261" y="4105360"/>
        <a:ext cx="3969454" cy="396052"/>
      </dsp:txXfrm>
    </dsp:sp>
    <dsp:sp modelId="{E8CE0EE2-C791-41ED-B408-537E0DE0633E}">
      <dsp:nvSpPr>
        <dsp:cNvPr id="0" name=""/>
        <dsp:cNvSpPr/>
      </dsp:nvSpPr>
      <dsp:spPr>
        <a:xfrm>
          <a:off x="2741301" y="692286"/>
          <a:ext cx="4375751" cy="4375751"/>
        </a:xfrm>
        <a:custGeom>
          <a:avLst/>
          <a:gdLst/>
          <a:ahLst/>
          <a:cxnLst/>
          <a:rect l="0" t="0" r="0" b="0"/>
          <a:pathLst>
            <a:path>
              <a:moveTo>
                <a:pt x="3603652" y="3855920"/>
              </a:moveTo>
              <a:arcTo wR="2187875" hR="2187875" stAng="2980595" swAng="737369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67FE4E-A538-4250-89C8-422BF87CFD3D}">
      <dsp:nvSpPr>
        <dsp:cNvPr id="0" name=""/>
        <dsp:cNvSpPr/>
      </dsp:nvSpPr>
      <dsp:spPr>
        <a:xfrm>
          <a:off x="2" y="2621466"/>
          <a:ext cx="5451745" cy="5030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b="1" kern="1200" dirty="0" smtClean="0"/>
            <a:t>2. Teaching the Domains of Competence</a:t>
          </a:r>
          <a:endParaRPr lang="en-ZA" sz="2000" b="1" kern="1200" dirty="0"/>
        </a:p>
      </dsp:txBody>
      <dsp:txXfrm>
        <a:off x="24559" y="2646023"/>
        <a:ext cx="5402631" cy="453933"/>
      </dsp:txXfrm>
    </dsp:sp>
    <dsp:sp modelId="{F045EF71-AAE4-4D0A-AD05-68E59B9B2123}">
      <dsp:nvSpPr>
        <dsp:cNvPr id="0" name=""/>
        <dsp:cNvSpPr/>
      </dsp:nvSpPr>
      <dsp:spPr>
        <a:xfrm>
          <a:off x="2847139" y="1058978"/>
          <a:ext cx="4375751" cy="4375751"/>
        </a:xfrm>
        <a:custGeom>
          <a:avLst/>
          <a:gdLst/>
          <a:ahLst/>
          <a:cxnLst/>
          <a:rect l="0" t="0" r="0" b="0"/>
          <a:pathLst>
            <a:path>
              <a:moveTo>
                <a:pt x="96358" y="1545727"/>
              </a:moveTo>
              <a:arcTo wR="2187875" hR="2187875" stAng="11824068" swAng="277578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ED594-F6C7-42B9-AF83-C045315F5B7D}" type="datetimeFigureOut">
              <a:rPr lang="en-ZA" smtClean="0"/>
              <a:t>2016/05/08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522A9-4ED1-4EB8-8522-195DCD51F8B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57488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522A9-4ED1-4EB8-8522-195DCD51F8BA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89152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522A9-4ED1-4EB8-8522-195DCD51F8BA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9926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8BE094E-5C0F-4CB6-9B6C-2C08BF883713}" type="datetimeFigureOut">
              <a:rPr lang="en-US" smtClean="0"/>
              <a:pPr/>
              <a:t>5/8/2016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EF3401-B9B0-4B31-B9A2-3F7F196F43D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E094E-5C0F-4CB6-9B6C-2C08BF883713}" type="datetimeFigureOut">
              <a:rPr lang="en-US" smtClean="0"/>
              <a:pPr/>
              <a:t>5/8/2016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EF3401-B9B0-4B31-B9A2-3F7F196F43D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E094E-5C0F-4CB6-9B6C-2C08BF883713}" type="datetimeFigureOut">
              <a:rPr lang="en-US" smtClean="0"/>
              <a:pPr/>
              <a:t>5/8/2016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EF3401-B9B0-4B31-B9A2-3F7F196F43D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E094E-5C0F-4CB6-9B6C-2C08BF883713}" type="datetimeFigureOut">
              <a:rPr lang="en-US" smtClean="0"/>
              <a:pPr/>
              <a:t>5/8/2016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EF3401-B9B0-4B31-B9A2-3F7F196F43DF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E094E-5C0F-4CB6-9B6C-2C08BF883713}" type="datetimeFigureOut">
              <a:rPr lang="en-US" smtClean="0"/>
              <a:pPr/>
              <a:t>5/8/2016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EF3401-B9B0-4B31-B9A2-3F7F196F43DF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E094E-5C0F-4CB6-9B6C-2C08BF883713}" type="datetimeFigureOut">
              <a:rPr lang="en-US" smtClean="0"/>
              <a:pPr/>
              <a:t>5/8/2016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EF3401-B9B0-4B31-B9A2-3F7F196F43DF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E094E-5C0F-4CB6-9B6C-2C08BF883713}" type="datetimeFigureOut">
              <a:rPr lang="en-US" smtClean="0"/>
              <a:pPr/>
              <a:t>5/8/2016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EF3401-B9B0-4B31-B9A2-3F7F196F43D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E094E-5C0F-4CB6-9B6C-2C08BF883713}" type="datetimeFigureOut">
              <a:rPr lang="en-US" smtClean="0"/>
              <a:pPr/>
              <a:t>5/8/2016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EF3401-B9B0-4B31-B9A2-3F7F196F43DF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BE094E-5C0F-4CB6-9B6C-2C08BF883713}" type="datetimeFigureOut">
              <a:rPr lang="en-US" smtClean="0"/>
              <a:pPr/>
              <a:t>5/8/2016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EF3401-B9B0-4B31-B9A2-3F7F196F43D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8BE094E-5C0F-4CB6-9B6C-2C08BF883713}" type="datetimeFigureOut">
              <a:rPr lang="en-US" smtClean="0"/>
              <a:pPr/>
              <a:t>5/8/2016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EF3401-B9B0-4B31-B9A2-3F7F196F43DF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8BE094E-5C0F-4CB6-9B6C-2C08BF883713}" type="datetimeFigureOut">
              <a:rPr lang="en-US" smtClean="0"/>
              <a:pPr/>
              <a:t>5/8/2016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EF3401-B9B0-4B31-B9A2-3F7F196F43DF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b="0" i="0" u="none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8BE094E-5C0F-4CB6-9B6C-2C08BF883713}" type="datetimeFigureOut">
              <a:rPr lang="en-US" smtClean="0"/>
              <a:pPr/>
              <a:t>5/8/2016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2EF3401-B9B0-4B31-B9A2-3F7F196F43DF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i="0" u="none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6662" y="4211647"/>
            <a:ext cx="63579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solidFill>
                  <a:schemeClr val="bg1"/>
                </a:solidFill>
              </a:rPr>
              <a:t>By   Geoffrey </a:t>
            </a:r>
            <a:r>
              <a:rPr lang="en-ZA" b="1" dirty="0" err="1" smtClean="0">
                <a:solidFill>
                  <a:schemeClr val="bg1"/>
                </a:solidFill>
              </a:rPr>
              <a:t>Shakwa</a:t>
            </a:r>
            <a:endParaRPr lang="en-ZA" b="1" dirty="0" smtClean="0">
              <a:solidFill>
                <a:schemeClr val="bg1"/>
              </a:solidFill>
            </a:endParaRPr>
          </a:p>
          <a:p>
            <a:r>
              <a:rPr lang="en-ZA" b="1" dirty="0" smtClean="0">
                <a:solidFill>
                  <a:schemeClr val="bg1"/>
                </a:solidFill>
              </a:rPr>
              <a:t>       Head: Professional Development</a:t>
            </a:r>
          </a:p>
          <a:p>
            <a:r>
              <a:rPr lang="en-ZA" b="1" dirty="0" smtClean="0">
                <a:solidFill>
                  <a:schemeClr val="bg1"/>
                </a:solidFill>
              </a:rPr>
              <a:t>       E-mail: gshakwa@nust.na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71448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b="1" dirty="0">
                <a:solidFill>
                  <a:schemeClr val="bg1"/>
                </a:solidFill>
              </a:rPr>
              <a:t>Effective Learning in Higher Education to address contemporary challenges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endParaRPr lang="en-ZA" sz="3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6662" y="5301208"/>
            <a:ext cx="63579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solidFill>
                  <a:schemeClr val="bg1"/>
                </a:solidFill>
              </a:rPr>
              <a:t>By   Maurice Nkusi</a:t>
            </a:r>
          </a:p>
          <a:p>
            <a:r>
              <a:rPr lang="en-ZA" b="1" dirty="0" smtClean="0">
                <a:solidFill>
                  <a:schemeClr val="bg1"/>
                </a:solidFill>
              </a:rPr>
              <a:t>       Acting Director: Teaching and Learning Unit</a:t>
            </a:r>
          </a:p>
          <a:p>
            <a:r>
              <a:rPr lang="en-ZA" b="1" dirty="0" smtClean="0">
                <a:solidFill>
                  <a:schemeClr val="bg1"/>
                </a:solidFill>
              </a:rPr>
              <a:t>       E-mail: mnkusi@nust.na</a:t>
            </a:r>
          </a:p>
        </p:txBody>
      </p:sp>
    </p:spTree>
    <p:extLst>
      <p:ext uri="{BB962C8B-B14F-4D97-AF65-F5344CB8AC3E}">
        <p14:creationId xmlns:p14="http://schemas.microsoft.com/office/powerpoint/2010/main" val="132825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2964645" y="3598844"/>
            <a:ext cx="3357586" cy="1214446"/>
          </a:xfrm>
          <a:prstGeom prst="roundRect">
            <a:avLst/>
          </a:prstGeom>
          <a:solidFill>
            <a:srgbClr val="0066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b="1" dirty="0" smtClean="0">
                <a:solidFill>
                  <a:schemeClr val="bg1"/>
                </a:solidFill>
              </a:rPr>
              <a:t>What are we trying to achieve in TLA?</a:t>
            </a:r>
            <a:endParaRPr lang="en-ZA" sz="2400" b="1" dirty="0">
              <a:solidFill>
                <a:schemeClr val="bg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07191" y="2170108"/>
            <a:ext cx="2143140" cy="85725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Clr>
                <a:schemeClr val="accent1"/>
              </a:buClr>
              <a:buSzPct val="68000"/>
              <a:defRPr/>
            </a:pPr>
            <a:r>
              <a:rPr lang="en-GB" sz="2000" dirty="0" smtClean="0">
                <a:solidFill>
                  <a:schemeClr val="bg1"/>
                </a:solidFill>
                <a:latin typeface="Trebuchet MS" pitchFamily="34" charset="0"/>
              </a:rPr>
              <a:t>Knowledge and skills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464711" y="1312828"/>
            <a:ext cx="2500330" cy="85725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Clr>
                <a:schemeClr val="accent1"/>
              </a:buClr>
              <a:buSzPct val="68000"/>
              <a:defRPr/>
            </a:pPr>
            <a:r>
              <a:rPr lang="en-GB" sz="2000" dirty="0" smtClean="0">
                <a:solidFill>
                  <a:schemeClr val="bg1"/>
                </a:solidFill>
                <a:latin typeface="Trebuchet MS" pitchFamily="34" charset="0"/>
              </a:rPr>
              <a:t>Ability to think critically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36479" y="2455836"/>
            <a:ext cx="3000396" cy="8572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Clr>
                <a:schemeClr val="accent1"/>
              </a:buClr>
              <a:buSzPct val="68000"/>
              <a:defRPr/>
            </a:pPr>
            <a:r>
              <a:rPr lang="en-GB" sz="2000" dirty="0" smtClean="0">
                <a:solidFill>
                  <a:schemeClr val="bg1"/>
                </a:solidFill>
                <a:latin typeface="Trebuchet MS" pitchFamily="34" charset="0"/>
              </a:rPr>
              <a:t>Ability to communicate effectively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22297" y="4170348"/>
            <a:ext cx="2071734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Clr>
                <a:schemeClr val="accent1"/>
              </a:buClr>
              <a:buSzPct val="68000"/>
              <a:defRPr/>
            </a:pPr>
            <a:r>
              <a:rPr lang="en-GB" sz="2000" dirty="0" smtClean="0">
                <a:solidFill>
                  <a:schemeClr val="bg1"/>
                </a:solidFill>
                <a:latin typeface="Trebuchet MS" pitchFamily="34" charset="0"/>
              </a:rPr>
              <a:t>Ability to solve problems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250529" y="5599108"/>
            <a:ext cx="3143272" cy="1357322"/>
          </a:xfrm>
          <a:prstGeom prst="roundRect">
            <a:avLst>
              <a:gd name="adj" fmla="val 15705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Clr>
                <a:schemeClr val="accent1"/>
              </a:buClr>
              <a:buSzPct val="68000"/>
              <a:defRPr/>
            </a:pPr>
            <a:r>
              <a:rPr lang="en-GB" sz="2000" dirty="0" smtClean="0">
                <a:solidFill>
                  <a:schemeClr val="bg1"/>
                </a:solidFill>
                <a:latin typeface="Trebuchet MS" pitchFamily="34" charset="0"/>
              </a:rPr>
              <a:t>Ability to work in  local/ international teams (collaboration/team building)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50067" y="5527670"/>
            <a:ext cx="2571768" cy="100013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Clr>
                <a:schemeClr val="accent1"/>
              </a:buClr>
              <a:buSzPct val="68000"/>
              <a:defRPr/>
            </a:pPr>
            <a:r>
              <a:rPr lang="en-GB" sz="2000" dirty="0" smtClean="0">
                <a:solidFill>
                  <a:schemeClr val="bg1"/>
                </a:solidFill>
                <a:latin typeface="Trebuchet MS" pitchFamily="34" charset="0"/>
              </a:rPr>
              <a:t>Ability to actively participate in communities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5719" y="3670282"/>
            <a:ext cx="2357422" cy="857256"/>
          </a:xfrm>
          <a:prstGeom prst="roundRect">
            <a:avLst/>
          </a:prstGeom>
          <a:solidFill>
            <a:srgbClr val="0000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buClr>
                <a:schemeClr val="accent1"/>
              </a:buClr>
              <a:buSzPct val="68000"/>
              <a:defRPr/>
            </a:pPr>
            <a:r>
              <a:rPr lang="en-GB" sz="2000" dirty="0" smtClean="0">
                <a:latin typeface="Trebuchet MS" pitchFamily="34" charset="0"/>
              </a:rPr>
              <a:t>Ability to predict future issues</a:t>
            </a:r>
            <a:endParaRPr lang="en-GB" sz="2000" dirty="0" smtClean="0">
              <a:solidFill>
                <a:schemeClr val="bg1"/>
              </a:solidFill>
              <a:latin typeface="Trebuchet MS" pitchFamily="34" charset="0"/>
            </a:endParaRPr>
          </a:p>
        </p:txBody>
      </p:sp>
      <p:cxnSp>
        <p:nvCxnSpPr>
          <p:cNvPr id="11" name="Straight Arrow Connector 10"/>
          <p:cNvCxnSpPr>
            <a:stCxn id="5" idx="2"/>
          </p:cNvCxnSpPr>
          <p:nvPr/>
        </p:nvCxnSpPr>
        <p:spPr>
          <a:xfrm rot="16200000" flipH="1">
            <a:off x="4018355" y="2866604"/>
            <a:ext cx="1428760" cy="3571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0800000" flipV="1">
            <a:off x="5393537" y="2955902"/>
            <a:ext cx="642942" cy="571505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750331" y="2884464"/>
            <a:ext cx="1143008" cy="7143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>
            <a:off x="6322231" y="4313224"/>
            <a:ext cx="500066" cy="35719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V="1">
            <a:off x="5322099" y="4956166"/>
            <a:ext cx="785818" cy="50006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2178827" y="4813290"/>
            <a:ext cx="1285884" cy="71438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3" idx="1"/>
          </p:cNvCxnSpPr>
          <p:nvPr/>
        </p:nvCxnSpPr>
        <p:spPr>
          <a:xfrm>
            <a:off x="2393141" y="4170348"/>
            <a:ext cx="571504" cy="35719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42875" y="60494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Teaching – Learning - Assessment</a:t>
            </a:r>
            <a:endParaRPr lang="en-ZA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70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31218" y="2132856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dirty="0" smtClean="0">
                <a:solidFill>
                  <a:schemeClr val="bg1"/>
                </a:solidFill>
              </a:rPr>
              <a:t>Are traditional teaching methods right for today students given our vision as University of Science and Technology?</a:t>
            </a:r>
            <a:endParaRPr lang="en-ZA" sz="36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144" y="908719"/>
            <a:ext cx="9129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ZA" sz="3200" b="1" dirty="0">
                <a:solidFill>
                  <a:srgbClr val="FFFF00"/>
                </a:solidFill>
              </a:rPr>
              <a:t>NUST vision in Teaching and </a:t>
            </a:r>
            <a:r>
              <a:rPr lang="en-ZA" sz="3200" b="1" dirty="0" smtClean="0">
                <a:solidFill>
                  <a:srgbClr val="FFFF00"/>
                </a:solidFill>
              </a:rPr>
              <a:t>Learning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83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144" y="908719"/>
            <a:ext cx="9129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ZA" sz="3200" b="1" dirty="0">
                <a:solidFill>
                  <a:srgbClr val="FFFF00"/>
                </a:solidFill>
              </a:rPr>
              <a:t>NUST vision in Teaching and </a:t>
            </a:r>
            <a:r>
              <a:rPr lang="en-ZA" sz="3200" b="1" dirty="0" smtClean="0">
                <a:solidFill>
                  <a:srgbClr val="FFFF00"/>
                </a:solidFill>
              </a:rPr>
              <a:t>Learning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06084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4800" b="1" dirty="0" smtClean="0">
                <a:solidFill>
                  <a:schemeClr val="bg1"/>
                </a:solidFill>
              </a:rPr>
              <a:t>Who is today students? </a:t>
            </a:r>
            <a:endParaRPr lang="en-ZA" sz="48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408" y="3284984"/>
            <a:ext cx="86185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 smtClean="0">
                <a:solidFill>
                  <a:schemeClr val="bg1"/>
                </a:solidFill>
              </a:rPr>
              <a:t>Answers:</a:t>
            </a:r>
          </a:p>
          <a:p>
            <a:endParaRPr lang="en-ZA" sz="2800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ZA" sz="2800" dirty="0" smtClean="0">
                <a:solidFill>
                  <a:schemeClr val="bg1"/>
                </a:solidFill>
              </a:rPr>
              <a:t>Not University prepared</a:t>
            </a:r>
          </a:p>
          <a:p>
            <a:pPr marL="342900" indent="-342900">
              <a:buAutoNum type="arabicPeriod"/>
            </a:pPr>
            <a:r>
              <a:rPr lang="en-ZA" sz="2800" dirty="0" smtClean="0">
                <a:solidFill>
                  <a:schemeClr val="bg1"/>
                </a:solidFill>
              </a:rPr>
              <a:t>More tech-savvy </a:t>
            </a:r>
          </a:p>
          <a:p>
            <a:pPr marL="342900" indent="-342900">
              <a:buAutoNum type="arabicPeriod"/>
            </a:pPr>
            <a:r>
              <a:rPr lang="en-ZA" sz="2800" dirty="0" smtClean="0">
                <a:solidFill>
                  <a:schemeClr val="bg1"/>
                </a:solidFill>
              </a:rPr>
              <a:t>They are less traditional</a:t>
            </a:r>
            <a:endParaRPr lang="en-Z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232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412776"/>
            <a:ext cx="88569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b="1" dirty="0" smtClean="0">
                <a:solidFill>
                  <a:srgbClr val="FFFF00"/>
                </a:solidFill>
              </a:rPr>
              <a:t>Today Students’ Expectations of University Experience</a:t>
            </a:r>
          </a:p>
          <a:p>
            <a:endParaRPr lang="en-ZA" sz="2800" b="1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en-ZA" sz="2800" dirty="0" smtClean="0">
                <a:solidFill>
                  <a:schemeClr val="bg1"/>
                </a:solidFill>
              </a:rPr>
              <a:t> Prepare them for their careers</a:t>
            </a:r>
          </a:p>
          <a:p>
            <a:pPr marL="342900" indent="-342900">
              <a:buAutoNum type="arabicPeriod"/>
            </a:pPr>
            <a:r>
              <a:rPr lang="en-ZA" sz="2800" dirty="0" smtClean="0">
                <a:solidFill>
                  <a:schemeClr val="bg1"/>
                </a:solidFill>
              </a:rPr>
              <a:t> Relate to job competencies, job seeking and success</a:t>
            </a:r>
          </a:p>
          <a:p>
            <a:pPr marL="342900" indent="-342900">
              <a:buAutoNum type="arabicPeriod"/>
            </a:pPr>
            <a:r>
              <a:rPr lang="en-ZA" sz="2800" dirty="0" smtClean="0">
                <a:solidFill>
                  <a:schemeClr val="bg1"/>
                </a:solidFill>
              </a:rPr>
              <a:t> Be supported and enhanced by technology </a:t>
            </a:r>
          </a:p>
          <a:p>
            <a:pPr marL="342900" indent="-342900">
              <a:buAutoNum type="arabicPeriod"/>
            </a:pPr>
            <a:r>
              <a:rPr lang="en-ZA" sz="2800" dirty="0" smtClean="0">
                <a:solidFill>
                  <a:schemeClr val="bg1"/>
                </a:solidFill>
              </a:rPr>
              <a:t> Focus on application and transferable skills and not just acquiring knowledge</a:t>
            </a:r>
            <a:endParaRPr lang="en-Z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3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1772816"/>
            <a:ext cx="9144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b="1" dirty="0" smtClean="0">
                <a:solidFill>
                  <a:srgbClr val="FFFF00"/>
                </a:solidFill>
              </a:rPr>
              <a:t>What Learning should address?</a:t>
            </a:r>
          </a:p>
          <a:p>
            <a:endParaRPr lang="en-ZA" sz="2400" b="1" dirty="0">
              <a:solidFill>
                <a:schemeClr val="bg1"/>
              </a:solidFill>
            </a:endParaRPr>
          </a:p>
          <a:p>
            <a:r>
              <a:rPr lang="en-ZA" sz="2400" dirty="0" smtClean="0">
                <a:solidFill>
                  <a:schemeClr val="bg1"/>
                </a:solidFill>
              </a:rPr>
              <a:t>Research has shown that meeting the need of today students and preparing them for education, life and work means address three domains of competence:</a:t>
            </a:r>
          </a:p>
          <a:p>
            <a:endParaRPr lang="en-ZA" sz="2400" dirty="0" smtClean="0">
              <a:solidFill>
                <a:schemeClr val="bg1"/>
              </a:solidFill>
            </a:endParaRPr>
          </a:p>
          <a:p>
            <a:pPr marL="727075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sz="2400" dirty="0" smtClean="0">
                <a:solidFill>
                  <a:schemeClr val="bg1"/>
                </a:solidFill>
              </a:rPr>
              <a:t>Cognitive</a:t>
            </a:r>
          </a:p>
          <a:p>
            <a:pPr marL="727075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sz="2400" dirty="0" smtClean="0">
                <a:solidFill>
                  <a:schemeClr val="bg1"/>
                </a:solidFill>
              </a:rPr>
              <a:t>Affective (intra and interpersonal)</a:t>
            </a:r>
          </a:p>
          <a:p>
            <a:pPr marL="727075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sz="2400" dirty="0" smtClean="0">
                <a:solidFill>
                  <a:schemeClr val="bg1"/>
                </a:solidFill>
              </a:rPr>
              <a:t>Psychomotor </a:t>
            </a:r>
            <a:endParaRPr lang="en-Z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84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3920" y="1268760"/>
            <a:ext cx="871296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b="1" dirty="0" smtClean="0">
                <a:solidFill>
                  <a:srgbClr val="FFFF00"/>
                </a:solidFill>
              </a:rPr>
              <a:t>Cognitive Domain of Learning</a:t>
            </a:r>
          </a:p>
          <a:p>
            <a:endParaRPr lang="en-ZA" sz="2800" b="1" dirty="0" smtClean="0">
              <a:solidFill>
                <a:srgbClr val="FFFF00"/>
              </a:solidFill>
            </a:endParaRPr>
          </a:p>
          <a:p>
            <a:pPr marL="815975" indent="-285750">
              <a:buFont typeface="Arial" panose="020B0604020202020204" pitchFamily="34" charset="0"/>
              <a:buChar char="•"/>
            </a:pPr>
            <a:r>
              <a:rPr lang="en-ZA" sz="2800" dirty="0" smtClean="0">
                <a:solidFill>
                  <a:schemeClr val="bg1"/>
                </a:solidFill>
              </a:rPr>
              <a:t>Knowledge</a:t>
            </a:r>
          </a:p>
          <a:p>
            <a:pPr marL="815975" indent="-285750">
              <a:buFont typeface="Arial" panose="020B0604020202020204" pitchFamily="34" charset="0"/>
              <a:buChar char="•"/>
            </a:pPr>
            <a:r>
              <a:rPr lang="en-ZA" sz="2800" dirty="0" smtClean="0">
                <a:solidFill>
                  <a:schemeClr val="bg1"/>
                </a:solidFill>
              </a:rPr>
              <a:t>Understanding</a:t>
            </a:r>
          </a:p>
          <a:p>
            <a:pPr marL="815975" indent="-285750">
              <a:buFont typeface="Arial" panose="020B0604020202020204" pitchFamily="34" charset="0"/>
              <a:buChar char="•"/>
            </a:pPr>
            <a:r>
              <a:rPr lang="en-ZA" sz="2800" dirty="0" smtClean="0">
                <a:solidFill>
                  <a:schemeClr val="bg1"/>
                </a:solidFill>
              </a:rPr>
              <a:t>Applying</a:t>
            </a:r>
          </a:p>
          <a:p>
            <a:pPr marL="815975" indent="-285750">
              <a:buFont typeface="Arial" panose="020B0604020202020204" pitchFamily="34" charset="0"/>
              <a:buChar char="•"/>
            </a:pPr>
            <a:r>
              <a:rPr lang="en-ZA" sz="2800" dirty="0" smtClean="0">
                <a:solidFill>
                  <a:schemeClr val="bg1"/>
                </a:solidFill>
              </a:rPr>
              <a:t>Analysing</a:t>
            </a:r>
          </a:p>
          <a:p>
            <a:pPr marL="815975" indent="-285750">
              <a:buFont typeface="Arial" panose="020B0604020202020204" pitchFamily="34" charset="0"/>
              <a:buChar char="•"/>
            </a:pPr>
            <a:r>
              <a:rPr lang="en-ZA" sz="2800" dirty="0" smtClean="0">
                <a:solidFill>
                  <a:schemeClr val="bg1"/>
                </a:solidFill>
              </a:rPr>
              <a:t>Evaluating</a:t>
            </a:r>
          </a:p>
          <a:p>
            <a:pPr marL="815975" indent="-285750">
              <a:buFont typeface="Arial" panose="020B0604020202020204" pitchFamily="34" charset="0"/>
              <a:buChar char="•"/>
            </a:pPr>
            <a:r>
              <a:rPr lang="en-ZA" sz="2800" dirty="0" smtClean="0">
                <a:solidFill>
                  <a:schemeClr val="bg1"/>
                </a:solidFill>
              </a:rPr>
              <a:t>Creating</a:t>
            </a:r>
          </a:p>
          <a:p>
            <a:pPr marL="815975" indent="-285750">
              <a:buFont typeface="Arial" panose="020B0604020202020204" pitchFamily="34" charset="0"/>
              <a:buChar char="•"/>
            </a:pPr>
            <a:r>
              <a:rPr lang="en-ZA" sz="2800" dirty="0" smtClean="0">
                <a:solidFill>
                  <a:schemeClr val="bg1"/>
                </a:solidFill>
              </a:rPr>
              <a:t>Creativity</a:t>
            </a:r>
          </a:p>
          <a:p>
            <a:pPr marL="815975" indent="-285750">
              <a:buFont typeface="Arial" panose="020B0604020202020204" pitchFamily="34" charset="0"/>
              <a:buChar char="•"/>
            </a:pPr>
            <a:r>
              <a:rPr lang="en-ZA" sz="2800" dirty="0" smtClean="0">
                <a:solidFill>
                  <a:schemeClr val="bg1"/>
                </a:solidFill>
              </a:rPr>
              <a:t>Critical thinking</a:t>
            </a:r>
          </a:p>
          <a:p>
            <a:pPr marL="815975" indent="-285750">
              <a:buFont typeface="Arial" panose="020B0604020202020204" pitchFamily="34" charset="0"/>
              <a:buChar char="•"/>
            </a:pPr>
            <a:r>
              <a:rPr lang="en-ZA" sz="2800" dirty="0" smtClean="0">
                <a:solidFill>
                  <a:schemeClr val="bg1"/>
                </a:solidFill>
              </a:rPr>
              <a:t>Reasoning and argumentation</a:t>
            </a:r>
            <a:endParaRPr lang="en-Z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09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908720"/>
            <a:ext cx="828092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ZA" sz="2400" b="1" dirty="0" smtClean="0">
                <a:solidFill>
                  <a:srgbClr val="FFFF00"/>
                </a:solidFill>
              </a:rPr>
              <a:t>Affective Domain of Learning</a:t>
            </a:r>
          </a:p>
          <a:p>
            <a:pPr>
              <a:lnSpc>
                <a:spcPct val="150000"/>
              </a:lnSpc>
            </a:pPr>
            <a:r>
              <a:rPr lang="en-ZA" sz="2400" dirty="0" smtClean="0">
                <a:solidFill>
                  <a:schemeClr val="bg1"/>
                </a:solidFill>
              </a:rPr>
              <a:t>       </a:t>
            </a:r>
            <a:r>
              <a:rPr lang="en-ZA" sz="2400" b="1" i="1" dirty="0" smtClean="0">
                <a:solidFill>
                  <a:schemeClr val="bg1"/>
                </a:solidFill>
              </a:rPr>
              <a:t>Intrapersonal</a:t>
            </a:r>
          </a:p>
          <a:p>
            <a:pPr marL="342900" indent="-342900">
              <a:buAutoNum type="arabicPeriod"/>
            </a:pPr>
            <a:r>
              <a:rPr lang="en-ZA" sz="2400" dirty="0" smtClean="0">
                <a:solidFill>
                  <a:schemeClr val="bg1"/>
                </a:solidFill>
              </a:rPr>
              <a:t>Intellectual openness</a:t>
            </a:r>
          </a:p>
          <a:p>
            <a:pPr marL="342900" indent="-342900">
              <a:buAutoNum type="arabicPeriod"/>
            </a:pPr>
            <a:r>
              <a:rPr lang="en-ZA" sz="2400" dirty="0" smtClean="0">
                <a:solidFill>
                  <a:schemeClr val="bg1"/>
                </a:solidFill>
              </a:rPr>
              <a:t>Work ethics and conscientiousness</a:t>
            </a:r>
          </a:p>
          <a:p>
            <a:pPr marL="342900" indent="-342900">
              <a:buAutoNum type="arabicPeriod"/>
            </a:pPr>
            <a:r>
              <a:rPr lang="en-ZA" sz="2400" dirty="0" smtClean="0">
                <a:solidFill>
                  <a:schemeClr val="bg1"/>
                </a:solidFill>
              </a:rPr>
              <a:t>Self-efficacy</a:t>
            </a:r>
          </a:p>
          <a:p>
            <a:pPr marL="342900" indent="-342900">
              <a:buAutoNum type="arabicPeriod"/>
            </a:pPr>
            <a:r>
              <a:rPr lang="en-ZA" sz="2400" dirty="0" smtClean="0">
                <a:solidFill>
                  <a:schemeClr val="bg1"/>
                </a:solidFill>
              </a:rPr>
              <a:t>Persistence</a:t>
            </a:r>
          </a:p>
          <a:p>
            <a:pPr marL="342900" indent="-342900">
              <a:buAutoNum type="arabicPeriod"/>
            </a:pPr>
            <a:r>
              <a:rPr lang="en-ZA" sz="2400" dirty="0" smtClean="0">
                <a:solidFill>
                  <a:schemeClr val="bg1"/>
                </a:solidFill>
              </a:rPr>
              <a:t>Metacognition</a:t>
            </a:r>
          </a:p>
          <a:p>
            <a:pPr marL="342900" indent="-342900">
              <a:buAutoNum type="arabicPeriod"/>
            </a:pPr>
            <a:endParaRPr lang="en-ZA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ZA" sz="2400" dirty="0" smtClean="0">
                <a:solidFill>
                  <a:schemeClr val="bg1"/>
                </a:solidFill>
              </a:rPr>
              <a:t>       </a:t>
            </a:r>
            <a:r>
              <a:rPr lang="en-ZA" sz="2400" b="1" i="1" dirty="0" smtClean="0">
                <a:solidFill>
                  <a:schemeClr val="bg1"/>
                </a:solidFill>
              </a:rPr>
              <a:t>Interpersonal</a:t>
            </a:r>
          </a:p>
          <a:p>
            <a:pPr marL="342900" indent="-342900">
              <a:buAutoNum type="arabicPeriod"/>
            </a:pPr>
            <a:r>
              <a:rPr lang="en-ZA" sz="2400" dirty="0" smtClean="0">
                <a:solidFill>
                  <a:schemeClr val="bg1"/>
                </a:solidFill>
              </a:rPr>
              <a:t>Communication</a:t>
            </a:r>
          </a:p>
          <a:p>
            <a:pPr marL="342900" indent="-342900">
              <a:buAutoNum type="arabicPeriod"/>
            </a:pPr>
            <a:r>
              <a:rPr lang="en-ZA" sz="2400" dirty="0" smtClean="0">
                <a:solidFill>
                  <a:schemeClr val="bg1"/>
                </a:solidFill>
              </a:rPr>
              <a:t>Collaboration</a:t>
            </a:r>
          </a:p>
          <a:p>
            <a:pPr marL="342900" indent="-342900">
              <a:buAutoNum type="arabicPeriod"/>
            </a:pPr>
            <a:r>
              <a:rPr lang="en-ZA" sz="2400" dirty="0" smtClean="0">
                <a:solidFill>
                  <a:schemeClr val="bg1"/>
                </a:solidFill>
              </a:rPr>
              <a:t>Leadership</a:t>
            </a:r>
          </a:p>
          <a:p>
            <a:pPr marL="342900" indent="-342900">
              <a:buAutoNum type="arabicPeriod"/>
            </a:pPr>
            <a:r>
              <a:rPr lang="en-ZA" sz="2400" dirty="0" smtClean="0">
                <a:solidFill>
                  <a:schemeClr val="bg1"/>
                </a:solidFill>
              </a:rPr>
              <a:t>Conflict resolutions</a:t>
            </a:r>
          </a:p>
        </p:txBody>
      </p:sp>
    </p:spTree>
    <p:extLst>
      <p:ext uri="{BB962C8B-B14F-4D97-AF65-F5344CB8AC3E}">
        <p14:creationId xmlns:p14="http://schemas.microsoft.com/office/powerpoint/2010/main" val="80844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" y="-80176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952" y="803510"/>
            <a:ext cx="9136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b="1" dirty="0" smtClean="0">
                <a:solidFill>
                  <a:srgbClr val="FFFF00"/>
                </a:solidFill>
              </a:rPr>
              <a:t>How to teach to these Domains of Competence</a:t>
            </a:r>
            <a:endParaRPr lang="en-ZA" sz="36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4880" y="2444413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solidFill>
                  <a:schemeClr val="bg1"/>
                </a:solidFill>
              </a:rPr>
              <a:t>Provide clearly delineated learning outcomes and model of the learning process</a:t>
            </a:r>
            <a:endParaRPr lang="en-Z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35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" y="-80176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952" y="803510"/>
            <a:ext cx="9136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b="1" dirty="0" smtClean="0">
                <a:solidFill>
                  <a:srgbClr val="FFFF00"/>
                </a:solidFill>
              </a:rPr>
              <a:t>How to Teach these Domains of Competence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2852936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solidFill>
                  <a:schemeClr val="bg1"/>
                </a:solidFill>
              </a:rPr>
              <a:t>Represent content and concepts in various ways accompanied by learning activities</a:t>
            </a:r>
            <a:endParaRPr lang="en-Z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42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" y="-80176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952" y="803510"/>
            <a:ext cx="9136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b="1" dirty="0" smtClean="0">
                <a:solidFill>
                  <a:srgbClr val="FFFF00"/>
                </a:solidFill>
              </a:rPr>
              <a:t>How to Teach these Domains of Competence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3488" y="3068960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solidFill>
                  <a:schemeClr val="bg1"/>
                </a:solidFill>
              </a:rPr>
              <a:t>Encourage elaboration, questioning, investigation and explanation. </a:t>
            </a:r>
            <a:endParaRPr lang="en-Z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3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" y="-80176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952" y="692696"/>
            <a:ext cx="9144000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ZA" sz="3200" dirty="0"/>
              <a:t>“If you always do what you’ve always done, you’ll always get what you’ve always got</a:t>
            </a:r>
            <a:r>
              <a:rPr lang="en-ZA" sz="3200" dirty="0" smtClean="0"/>
              <a:t>.”</a:t>
            </a:r>
          </a:p>
          <a:p>
            <a:endParaRPr lang="en-ZA" sz="3200" dirty="0">
              <a:solidFill>
                <a:schemeClr val="bg1"/>
              </a:solidFill>
            </a:endParaRPr>
          </a:p>
          <a:p>
            <a:pPr algn="r"/>
            <a:r>
              <a:rPr lang="en-ZA" sz="2400" b="1" i="1" dirty="0" smtClean="0">
                <a:solidFill>
                  <a:srgbClr val="FFC000"/>
                </a:solidFill>
              </a:rPr>
              <a:t>Henry Ford</a:t>
            </a:r>
            <a:endParaRPr lang="en-ZA" sz="2400" b="1" i="1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2" y="3068960"/>
            <a:ext cx="9144000" cy="14465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ZA" sz="3200" dirty="0" smtClean="0">
                <a:solidFill>
                  <a:schemeClr val="bg1"/>
                </a:solidFill>
              </a:rPr>
              <a:t>“To get what we’ve never had, we must do what we’ve never done.” </a:t>
            </a:r>
          </a:p>
          <a:p>
            <a:pPr algn="r"/>
            <a:r>
              <a:rPr lang="en-ZA" sz="2400" b="1" i="1" dirty="0" smtClean="0">
                <a:solidFill>
                  <a:srgbClr val="FFC000"/>
                </a:solidFill>
              </a:rPr>
              <a:t>Anonymous</a:t>
            </a:r>
            <a:endParaRPr lang="en-ZA" sz="2400" b="1" i="1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52" y="5013176"/>
            <a:ext cx="9136048" cy="14465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>
              <a:defRPr sz="3200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ZA" dirty="0"/>
              <a:t>Do what you can with what you have and where you are.</a:t>
            </a:r>
          </a:p>
          <a:p>
            <a:pPr algn="r"/>
            <a:r>
              <a:rPr lang="en-ZA" sz="2400" b="1" i="1" dirty="0">
                <a:solidFill>
                  <a:srgbClr val="FFC000"/>
                </a:solidFill>
              </a:rPr>
              <a:t>Theodore Roosevelt</a:t>
            </a:r>
          </a:p>
        </p:txBody>
      </p:sp>
    </p:spTree>
    <p:extLst>
      <p:ext uri="{BB962C8B-B14F-4D97-AF65-F5344CB8AC3E}">
        <p14:creationId xmlns:p14="http://schemas.microsoft.com/office/powerpoint/2010/main" val="29520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" y="-80176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952" y="803510"/>
            <a:ext cx="9136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b="1" dirty="0" smtClean="0">
                <a:solidFill>
                  <a:srgbClr val="FFFF00"/>
                </a:solidFill>
              </a:rPr>
              <a:t>How to Teach these Domains of Competence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52" y="2921466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solidFill>
                  <a:schemeClr val="bg1"/>
                </a:solidFill>
              </a:rPr>
              <a:t>Engage students in challenging tasks while supporting them with appropriate scaffolding </a:t>
            </a:r>
            <a:endParaRPr lang="en-Z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30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0176"/>
            <a:ext cx="9151952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952" y="803510"/>
            <a:ext cx="9136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b="1" dirty="0" smtClean="0">
                <a:solidFill>
                  <a:srgbClr val="FFFF00"/>
                </a:solidFill>
              </a:rPr>
              <a:t>How to Teach these Domains of Competence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52" y="2636912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solidFill>
                  <a:schemeClr val="bg1"/>
                </a:solidFill>
              </a:rPr>
              <a:t>Teach with examples and case studies that bring home real world relevance and show concept at work.</a:t>
            </a:r>
            <a:endParaRPr lang="en-Z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9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0176"/>
            <a:ext cx="9151952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952" y="803510"/>
            <a:ext cx="9136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b="1" dirty="0" smtClean="0">
                <a:solidFill>
                  <a:srgbClr val="FFFF00"/>
                </a:solidFill>
              </a:rPr>
              <a:t>How to Teach these Domains of Competence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06896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solidFill>
                  <a:schemeClr val="bg1"/>
                </a:solidFill>
              </a:rPr>
              <a:t>Prime student motivation by connecting with students interest, experience and aspiration</a:t>
            </a:r>
            <a:endParaRPr lang="en-Z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54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52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952" y="803510"/>
            <a:ext cx="9136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b="1" dirty="0" smtClean="0">
                <a:solidFill>
                  <a:srgbClr val="FFFF00"/>
                </a:solidFill>
              </a:rPr>
              <a:t>How to Teach these Domains of Competence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4" y="3001642"/>
            <a:ext cx="90364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solidFill>
                  <a:schemeClr val="bg1"/>
                </a:solidFill>
              </a:rPr>
              <a:t>Engage student in collaborative problem solving or other collaboration with the learning purpose.</a:t>
            </a:r>
            <a:endParaRPr lang="en-Z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00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52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952" y="803510"/>
            <a:ext cx="9136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b="1" dirty="0" smtClean="0">
                <a:solidFill>
                  <a:srgbClr val="FFFF00"/>
                </a:solidFill>
              </a:rPr>
              <a:t>How to Teach these Domains of Competence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656" y="3284984"/>
            <a:ext cx="91143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solidFill>
                  <a:schemeClr val="bg1"/>
                </a:solidFill>
              </a:rPr>
              <a:t>Providing meaningful and timely feedback and invite students to assess their own progress.</a:t>
            </a:r>
            <a:endParaRPr lang="en-Z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35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52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952" y="803510"/>
            <a:ext cx="9136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600" b="1" dirty="0" smtClean="0">
                <a:solidFill>
                  <a:srgbClr val="FFFF00"/>
                </a:solidFill>
              </a:rPr>
              <a:t>How to Teach these Domains of Competence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672" y="2420888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solidFill>
                  <a:schemeClr val="bg1"/>
                </a:solidFill>
              </a:rPr>
              <a:t>Apply and provide students with meaningful exposure to the work environment through work integrated learning opportunities.</a:t>
            </a:r>
            <a:endParaRPr lang="en-Z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95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52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952" y="803510"/>
            <a:ext cx="9136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200" b="1" dirty="0" smtClean="0">
                <a:solidFill>
                  <a:srgbClr val="FFFF00"/>
                </a:solidFill>
              </a:rPr>
              <a:t>What are the Attributes of NUST Graduates?</a:t>
            </a:r>
            <a:endParaRPr lang="en-ZA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1700808"/>
            <a:ext cx="828092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ZA" sz="2800" dirty="0" smtClean="0">
                <a:solidFill>
                  <a:schemeClr val="bg1"/>
                </a:solidFill>
              </a:rPr>
              <a:t>These attributes are grouped in three main categories:</a:t>
            </a:r>
          </a:p>
          <a:p>
            <a:pPr>
              <a:lnSpc>
                <a:spcPct val="50000"/>
              </a:lnSpc>
            </a:pPr>
            <a:endParaRPr lang="en-ZA" sz="2800" dirty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ZA" sz="2800" dirty="0" smtClean="0">
                <a:solidFill>
                  <a:schemeClr val="bg1"/>
                </a:solidFill>
              </a:rPr>
              <a:t> </a:t>
            </a:r>
            <a:r>
              <a:rPr lang="en-ZA" sz="2800" b="1" dirty="0">
                <a:solidFill>
                  <a:schemeClr val="bg1"/>
                </a:solidFill>
              </a:rPr>
              <a:t>Specialist knowledge and skills focused on </a:t>
            </a:r>
            <a:r>
              <a:rPr lang="en-ZA" sz="2800" b="1" dirty="0" smtClean="0">
                <a:solidFill>
                  <a:schemeClr val="bg1"/>
                </a:solidFill>
              </a:rPr>
              <a:t> a </a:t>
            </a:r>
            <a:r>
              <a:rPr lang="en-ZA" sz="2800" b="1" dirty="0">
                <a:solidFill>
                  <a:schemeClr val="bg1"/>
                </a:solidFill>
              </a:rPr>
              <a:t>particular career </a:t>
            </a:r>
            <a:endParaRPr lang="en-ZA" sz="2800" dirty="0" smtClean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b="1" dirty="0">
                <a:solidFill>
                  <a:schemeClr val="bg1"/>
                </a:solidFill>
              </a:rPr>
              <a:t>Generic intellectual skills and capacities </a:t>
            </a:r>
            <a:endParaRPr lang="en-ZA" sz="2800" dirty="0" smtClean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ZA" sz="2800" dirty="0">
                <a:solidFill>
                  <a:schemeClr val="bg1"/>
                </a:solidFill>
              </a:rPr>
              <a:t> </a:t>
            </a:r>
            <a:r>
              <a:rPr lang="en-ZA" sz="2800" b="1" dirty="0">
                <a:solidFill>
                  <a:schemeClr val="bg1"/>
                </a:solidFill>
              </a:rPr>
              <a:t>Personal attributes </a:t>
            </a:r>
            <a:endParaRPr lang="en-ZA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58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52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952" y="803510"/>
            <a:ext cx="9136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 smtClean="0">
                <a:solidFill>
                  <a:srgbClr val="FFFF00"/>
                </a:solidFill>
              </a:rPr>
              <a:t>What are the Attributes of NUST Graduates?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2" y="1533465"/>
            <a:ext cx="913604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>
                <a:solidFill>
                  <a:srgbClr val="FFC000"/>
                </a:solidFill>
              </a:rPr>
              <a:t>Specialist knowledge and skills focused on a particular </a:t>
            </a:r>
            <a:r>
              <a:rPr lang="en-ZA" sz="2000" b="1" dirty="0" smtClean="0">
                <a:solidFill>
                  <a:srgbClr val="FFC000"/>
                </a:solidFill>
              </a:rPr>
              <a:t>career:</a:t>
            </a:r>
            <a:r>
              <a:rPr lang="en-ZA" sz="2000" b="1" dirty="0" smtClean="0">
                <a:solidFill>
                  <a:schemeClr val="bg1"/>
                </a:solidFill>
              </a:rPr>
              <a:t> </a:t>
            </a:r>
          </a:p>
          <a:p>
            <a:endParaRPr lang="en-ZA" sz="2000" dirty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• Mastery and application of discipline knowledge, principles and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concepts </a:t>
            </a:r>
            <a:r>
              <a:rPr lang="en-ZA" sz="2000" dirty="0">
                <a:solidFill>
                  <a:schemeClr val="bg1"/>
                </a:solidFill>
              </a:rPr>
              <a:t>with internalised ethical behaviour, work ethics and codes </a:t>
            </a:r>
            <a:r>
              <a:rPr lang="en-ZA" sz="2000" dirty="0" smtClean="0">
                <a:solidFill>
                  <a:schemeClr val="bg1"/>
                </a:solidFill>
              </a:rPr>
              <a:t>of</a:t>
            </a: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</a:t>
            </a:r>
            <a:r>
              <a:rPr lang="en-ZA" sz="2000" dirty="0">
                <a:solidFill>
                  <a:schemeClr val="bg1"/>
                </a:solidFill>
              </a:rPr>
              <a:t>professional and corporate conduct; </a:t>
            </a:r>
            <a:endParaRPr lang="en-ZA" sz="2000" dirty="0" smtClean="0">
              <a:solidFill>
                <a:schemeClr val="bg1"/>
              </a:solidFill>
            </a:endParaRPr>
          </a:p>
          <a:p>
            <a:endParaRPr lang="en-ZA" sz="2000" dirty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• An ability to identify, evaluate and solve problems in the field of </a:t>
            </a:r>
            <a:r>
              <a:rPr lang="en-ZA" sz="2000" dirty="0" smtClean="0">
                <a:solidFill>
                  <a:schemeClr val="bg1"/>
                </a:solidFill>
              </a:rPr>
              <a:t>study</a:t>
            </a: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</a:t>
            </a:r>
            <a:r>
              <a:rPr lang="en-ZA" sz="2000" dirty="0">
                <a:solidFill>
                  <a:schemeClr val="bg1"/>
                </a:solidFill>
              </a:rPr>
              <a:t>and in unfamiliar contexts with understanding, insight and critical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reflection </a:t>
            </a:r>
            <a:r>
              <a:rPr lang="en-ZA" sz="2000" dirty="0">
                <a:solidFill>
                  <a:schemeClr val="bg1"/>
                </a:solidFill>
              </a:rPr>
              <a:t>on current issues and debates related to the graduate’s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vocation</a:t>
            </a:r>
            <a:r>
              <a:rPr lang="en-ZA" sz="2000" dirty="0">
                <a:solidFill>
                  <a:schemeClr val="bg1"/>
                </a:solidFill>
              </a:rPr>
              <a:t>; </a:t>
            </a:r>
            <a:endParaRPr lang="en-ZA" sz="2000" dirty="0" smtClean="0">
              <a:solidFill>
                <a:schemeClr val="bg1"/>
              </a:solidFill>
            </a:endParaRPr>
          </a:p>
          <a:p>
            <a:endParaRPr lang="en-ZA" sz="2000" dirty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• An innovative and entrepreneurial spirit and the ability to create jobs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in </a:t>
            </a:r>
            <a:r>
              <a:rPr lang="en-ZA" sz="2000" dirty="0">
                <a:solidFill>
                  <a:schemeClr val="bg1"/>
                </a:solidFill>
              </a:rPr>
              <a:t>the graduate’s vocation; </a:t>
            </a:r>
          </a:p>
          <a:p>
            <a:endParaRPr lang="en-ZA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31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52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-948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2000" b="1" dirty="0">
                <a:solidFill>
                  <a:srgbClr val="FFC000"/>
                </a:solidFill>
              </a:rPr>
              <a:t>Specialist knowledge and skills focused on a particular career </a:t>
            </a:r>
            <a:r>
              <a:rPr lang="en-ZA" sz="2000" b="1" dirty="0" smtClean="0">
                <a:solidFill>
                  <a:srgbClr val="FFC000"/>
                </a:solidFill>
              </a:rPr>
              <a:t> -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r>
              <a:rPr lang="en-ZA" sz="2000" b="1" dirty="0" smtClean="0">
                <a:solidFill>
                  <a:srgbClr val="FFC000"/>
                </a:solidFill>
              </a:rPr>
              <a:t> </a:t>
            </a:r>
          </a:p>
          <a:p>
            <a:endParaRPr lang="en-ZA" sz="2000" dirty="0"/>
          </a:p>
          <a:p>
            <a:r>
              <a:rPr lang="en-ZA" sz="2000" dirty="0" smtClean="0">
                <a:solidFill>
                  <a:schemeClr val="bg1"/>
                </a:solidFill>
              </a:rPr>
              <a:t>• </a:t>
            </a:r>
            <a:r>
              <a:rPr lang="en-ZA" sz="2000" dirty="0">
                <a:solidFill>
                  <a:schemeClr val="bg1"/>
                </a:solidFill>
              </a:rPr>
              <a:t>An ability to make optimal use of information and communication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technology </a:t>
            </a:r>
            <a:r>
              <a:rPr lang="en-ZA" sz="2000" dirty="0">
                <a:solidFill>
                  <a:schemeClr val="bg1"/>
                </a:solidFill>
              </a:rPr>
              <a:t>and to contribute to the various steps in technological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innovation</a:t>
            </a:r>
            <a:r>
              <a:rPr lang="en-ZA" sz="2000" dirty="0">
                <a:solidFill>
                  <a:schemeClr val="bg1"/>
                </a:solidFill>
              </a:rPr>
              <a:t>; </a:t>
            </a:r>
            <a:endParaRPr lang="en-ZA" sz="2000" dirty="0" smtClean="0">
              <a:solidFill>
                <a:schemeClr val="bg1"/>
              </a:solidFill>
            </a:endParaRPr>
          </a:p>
          <a:p>
            <a:endParaRPr lang="en-ZA" sz="2000" dirty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• An ability to integrate theories and concepts with practical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applications </a:t>
            </a:r>
            <a:r>
              <a:rPr lang="en-ZA" sz="2000" dirty="0">
                <a:solidFill>
                  <a:schemeClr val="bg1"/>
                </a:solidFill>
              </a:rPr>
              <a:t>and to understand the external and internal functioning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of </a:t>
            </a:r>
            <a:r>
              <a:rPr lang="en-ZA" sz="2000" dirty="0">
                <a:solidFill>
                  <a:schemeClr val="bg1"/>
                </a:solidFill>
              </a:rPr>
              <a:t>a particular industry or profession.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2" y="803510"/>
            <a:ext cx="9136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 smtClean="0">
                <a:solidFill>
                  <a:srgbClr val="FFFF00"/>
                </a:solidFill>
              </a:rPr>
              <a:t>What are the Attributes of NUST Graduates?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25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52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952" y="803510"/>
            <a:ext cx="9136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 smtClean="0">
                <a:solidFill>
                  <a:srgbClr val="FFFF00"/>
                </a:solidFill>
              </a:rPr>
              <a:t>What are the Attributes of NUST Graduates?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2" y="1484784"/>
            <a:ext cx="9136048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000" b="1" dirty="0">
                <a:solidFill>
                  <a:srgbClr val="FFFF00"/>
                </a:solidFill>
              </a:rPr>
              <a:t>Generic intellectual skills and capacities </a:t>
            </a:r>
            <a:endParaRPr lang="en-ZA" sz="2000" b="1" dirty="0" smtClean="0">
              <a:solidFill>
                <a:srgbClr val="FFFF00"/>
              </a:solidFill>
            </a:endParaRPr>
          </a:p>
          <a:p>
            <a:endParaRPr lang="en-ZA" sz="2000" dirty="0"/>
          </a:p>
          <a:p>
            <a:r>
              <a:rPr lang="en-ZA" sz="2000" dirty="0">
                <a:solidFill>
                  <a:schemeClr val="bg1"/>
                </a:solidFill>
              </a:rPr>
              <a:t>• A demonstration of critical, conceptual and reflective thinking,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intellectual </a:t>
            </a:r>
            <a:r>
              <a:rPr lang="en-ZA" sz="2000" dirty="0">
                <a:solidFill>
                  <a:schemeClr val="bg1"/>
                </a:solidFill>
              </a:rPr>
              <a:t>openness and curiosity as evidence of lifelong learning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and </a:t>
            </a:r>
            <a:r>
              <a:rPr lang="en-ZA" sz="2000" dirty="0">
                <a:solidFill>
                  <a:schemeClr val="bg1"/>
                </a:solidFill>
              </a:rPr>
              <a:t>decision-making, and conceptual, analytical and problem-solving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skills </a:t>
            </a:r>
          </a:p>
          <a:p>
            <a:pPr>
              <a:lnSpc>
                <a:spcPct val="50000"/>
              </a:lnSpc>
            </a:pPr>
            <a:endParaRPr lang="en-ZA" sz="2000" dirty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• A capacity for innovation and creativity evident in the application of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knowledge </a:t>
            </a:r>
            <a:r>
              <a:rPr lang="en-ZA" sz="2000" dirty="0">
                <a:solidFill>
                  <a:schemeClr val="bg1"/>
                </a:solidFill>
              </a:rPr>
              <a:t>and skill </a:t>
            </a:r>
            <a:endParaRPr lang="en-ZA" sz="2000" dirty="0" smtClean="0">
              <a:solidFill>
                <a:schemeClr val="bg1"/>
              </a:solidFill>
            </a:endParaRPr>
          </a:p>
          <a:p>
            <a:pPr>
              <a:lnSpc>
                <a:spcPct val="50000"/>
              </a:lnSpc>
            </a:pPr>
            <a:endParaRPr lang="en-ZA" sz="2000" dirty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• The ability to access, organise, synthesise, and evaluate and use data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and </a:t>
            </a:r>
            <a:r>
              <a:rPr lang="en-ZA" sz="2000" dirty="0">
                <a:solidFill>
                  <a:schemeClr val="bg1"/>
                </a:solidFill>
              </a:rPr>
              <a:t>information effectively </a:t>
            </a:r>
            <a:endParaRPr lang="en-ZA" sz="2000" dirty="0" smtClean="0">
              <a:solidFill>
                <a:schemeClr val="bg1"/>
              </a:solidFill>
            </a:endParaRPr>
          </a:p>
          <a:p>
            <a:pPr>
              <a:lnSpc>
                <a:spcPct val="50000"/>
              </a:lnSpc>
            </a:pPr>
            <a:endParaRPr lang="en-ZA" sz="2000" dirty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• The ability to communicate effectively in English, both in writing and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 verbally </a:t>
            </a:r>
          </a:p>
          <a:p>
            <a:pPr>
              <a:lnSpc>
                <a:spcPct val="50000"/>
              </a:lnSpc>
            </a:pPr>
            <a:endParaRPr lang="en-ZA" sz="2000" dirty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• An ability to understand and interpret basic quantitative and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qualitative </a:t>
            </a:r>
            <a:r>
              <a:rPr lang="en-ZA" sz="2000" dirty="0">
                <a:solidFill>
                  <a:schemeClr val="bg1"/>
                </a:solidFill>
              </a:rPr>
              <a:t>data and to make appropriate use of communication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technologies </a:t>
            </a:r>
            <a:endParaRPr lang="en-ZA" sz="2000" dirty="0">
              <a:solidFill>
                <a:schemeClr val="bg1"/>
              </a:solidFill>
            </a:endParaRPr>
          </a:p>
          <a:p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271412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02825484"/>
              </p:ext>
            </p:extLst>
          </p:nvPr>
        </p:nvGraphicFramePr>
        <p:xfrm>
          <a:off x="0" y="857232"/>
          <a:ext cx="914400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7848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52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952" y="803510"/>
            <a:ext cx="9136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 smtClean="0">
                <a:solidFill>
                  <a:srgbClr val="FFFF00"/>
                </a:solidFill>
              </a:rPr>
              <a:t>What are the Attributes of NUST Graduates?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2" y="1628800"/>
            <a:ext cx="902854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50000"/>
              </a:lnSpc>
            </a:pPr>
            <a:r>
              <a:rPr lang="en-ZA" sz="2000" b="1" dirty="0">
                <a:solidFill>
                  <a:srgbClr val="FFC000"/>
                </a:solidFill>
              </a:rPr>
              <a:t>Personal attributes </a:t>
            </a:r>
            <a:endParaRPr lang="en-ZA" sz="2000" b="1" dirty="0" smtClean="0">
              <a:solidFill>
                <a:srgbClr val="FFC000"/>
              </a:solidFill>
            </a:endParaRPr>
          </a:p>
          <a:p>
            <a:endParaRPr lang="en-ZA" sz="2000" dirty="0">
              <a:solidFill>
                <a:srgbClr val="FFC000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• A love and enjoyment of ideas, discovery and learning </a:t>
            </a:r>
            <a:endParaRPr lang="en-ZA" sz="2000" dirty="0" smtClean="0">
              <a:solidFill>
                <a:schemeClr val="bg1"/>
              </a:solidFill>
            </a:endParaRPr>
          </a:p>
          <a:p>
            <a:pPr>
              <a:lnSpc>
                <a:spcPct val="50000"/>
              </a:lnSpc>
            </a:pPr>
            <a:endParaRPr lang="en-ZA" sz="2000" dirty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• An ability to work both independently and in collaboration with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others</a:t>
            </a:r>
            <a:r>
              <a:rPr lang="en-ZA" sz="2000" dirty="0">
                <a:solidFill>
                  <a:schemeClr val="bg1"/>
                </a:solidFill>
              </a:rPr>
              <a:t>, while demonstrating self-discipline and an ability to plan and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achieve </a:t>
            </a:r>
            <a:r>
              <a:rPr lang="en-ZA" sz="2000" dirty="0">
                <a:solidFill>
                  <a:schemeClr val="bg1"/>
                </a:solidFill>
              </a:rPr>
              <a:t>personal and professional goals </a:t>
            </a:r>
            <a:endParaRPr lang="en-ZA" sz="2000" dirty="0" smtClean="0">
              <a:solidFill>
                <a:schemeClr val="bg1"/>
              </a:solidFill>
            </a:endParaRPr>
          </a:p>
          <a:p>
            <a:pPr>
              <a:lnSpc>
                <a:spcPct val="50000"/>
              </a:lnSpc>
            </a:pPr>
            <a:endParaRPr lang="en-ZA" sz="2000" dirty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• Attitudes and communication skills that enhance effective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 interpersonal </a:t>
            </a:r>
            <a:r>
              <a:rPr lang="en-ZA" sz="2000" dirty="0">
                <a:solidFill>
                  <a:schemeClr val="bg1"/>
                </a:solidFill>
              </a:rPr>
              <a:t>relationships in personal, social and work contexts </a:t>
            </a:r>
            <a:endParaRPr lang="en-ZA" sz="2000" dirty="0" smtClean="0">
              <a:solidFill>
                <a:schemeClr val="bg1"/>
              </a:solidFill>
            </a:endParaRPr>
          </a:p>
          <a:p>
            <a:pPr>
              <a:lnSpc>
                <a:spcPct val="50000"/>
              </a:lnSpc>
            </a:pPr>
            <a:endParaRPr lang="en-ZA" sz="2000" dirty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• Self-motivation and self-management skills (time, stress, </a:t>
            </a:r>
            <a:r>
              <a:rPr lang="en-ZA" sz="2000" dirty="0" smtClean="0">
                <a:solidFill>
                  <a:schemeClr val="bg1"/>
                </a:solidFill>
              </a:rPr>
              <a:t>conflict</a:t>
            </a: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and </a:t>
            </a:r>
            <a:r>
              <a:rPr lang="en-ZA" sz="2000" dirty="0">
                <a:solidFill>
                  <a:schemeClr val="bg1"/>
                </a:solidFill>
              </a:rPr>
              <a:t>others), and an appreciation and understanding of cultural </a:t>
            </a:r>
            <a:endParaRPr lang="en-ZA" sz="2000" dirty="0" smtClean="0">
              <a:solidFill>
                <a:schemeClr val="bg1"/>
              </a:solidFill>
            </a:endParaRPr>
          </a:p>
          <a:p>
            <a:r>
              <a:rPr lang="en-ZA" sz="2000" dirty="0">
                <a:solidFill>
                  <a:schemeClr val="bg1"/>
                </a:solidFill>
              </a:rPr>
              <a:t> </a:t>
            </a:r>
            <a:r>
              <a:rPr lang="en-ZA" sz="2000" dirty="0" smtClean="0">
                <a:solidFill>
                  <a:schemeClr val="bg1"/>
                </a:solidFill>
              </a:rPr>
              <a:t> diversity </a:t>
            </a:r>
            <a:endParaRPr lang="en-ZA" sz="2000" dirty="0">
              <a:solidFill>
                <a:schemeClr val="bg1"/>
              </a:solidFill>
            </a:endParaRPr>
          </a:p>
          <a:p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175961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52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653787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b="1" dirty="0" smtClean="0">
                <a:solidFill>
                  <a:srgbClr val="FFFF00"/>
                </a:solidFill>
              </a:rPr>
              <a:t>What is the role of technology to successfully teach the various domain of competence?</a:t>
            </a:r>
            <a:endParaRPr lang="en-ZA" sz="2400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7504" y="2276872"/>
            <a:ext cx="89289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solidFill>
                  <a:schemeClr val="bg1"/>
                </a:solidFill>
              </a:rPr>
              <a:t>Technology is a tool to add value to various methods of teaching, learning and assessment.</a:t>
            </a:r>
          </a:p>
        </p:txBody>
      </p:sp>
    </p:spTree>
    <p:extLst>
      <p:ext uri="{BB962C8B-B14F-4D97-AF65-F5344CB8AC3E}">
        <p14:creationId xmlns:p14="http://schemas.microsoft.com/office/powerpoint/2010/main" val="57992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52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0" y="653787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b="1" dirty="0" smtClean="0">
                <a:solidFill>
                  <a:srgbClr val="FFFF00"/>
                </a:solidFill>
              </a:rPr>
              <a:t>What is the role of technology to successfully teach the various domain of competence?</a:t>
            </a:r>
            <a:endParaRPr lang="en-ZA" sz="2400" b="1" dirty="0">
              <a:solidFill>
                <a:srgbClr val="FFFF00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523999"/>
            <a:ext cx="3063627" cy="5459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534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52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84784"/>
            <a:ext cx="5546562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53787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400" b="1" dirty="0" smtClean="0">
                <a:solidFill>
                  <a:srgbClr val="FFFF00"/>
                </a:solidFill>
              </a:rPr>
              <a:t>What is the role of technology to successfully teach the various domain of competence?</a:t>
            </a:r>
            <a:endParaRPr lang="en-ZA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20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1952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952" y="1408871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 smtClean="0">
                <a:solidFill>
                  <a:schemeClr val="bg1"/>
                </a:solidFill>
              </a:rPr>
              <a:t>Questions and Answers</a:t>
            </a:r>
            <a:endParaRPr lang="en-ZA" sz="28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52" y="2814477"/>
            <a:ext cx="9144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0000" b="1" dirty="0" smtClean="0">
                <a:solidFill>
                  <a:schemeClr val="bg1"/>
                </a:solidFill>
              </a:rPr>
              <a:t>END</a:t>
            </a:r>
            <a:endParaRPr lang="en-ZA" sz="20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57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" y="2204864"/>
            <a:ext cx="9129856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144" y="908720"/>
            <a:ext cx="9129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ZA" sz="3200" b="1" dirty="0">
                <a:solidFill>
                  <a:srgbClr val="FFFF00"/>
                </a:solidFill>
              </a:rPr>
              <a:t>NUST vision in Teaching and </a:t>
            </a:r>
            <a:r>
              <a:rPr lang="en-ZA" sz="3200" b="1" dirty="0" smtClean="0">
                <a:solidFill>
                  <a:srgbClr val="FFFF00"/>
                </a:solidFill>
              </a:rPr>
              <a:t>Learning</a:t>
            </a:r>
            <a:endParaRPr lang="en-ZA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40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4144" y="908720"/>
            <a:ext cx="9129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ZA" sz="3200" b="1" dirty="0">
                <a:solidFill>
                  <a:srgbClr val="FFFF00"/>
                </a:solidFill>
              </a:rPr>
              <a:t>NUST vision in Teaching and </a:t>
            </a:r>
            <a:r>
              <a:rPr lang="en-ZA" sz="3200" b="1" dirty="0" smtClean="0">
                <a:solidFill>
                  <a:srgbClr val="FFFF00"/>
                </a:solidFill>
              </a:rPr>
              <a:t>Learning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5360" y="1605330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b="1" dirty="0" smtClean="0">
                <a:solidFill>
                  <a:srgbClr val="FFC000"/>
                </a:solidFill>
              </a:rPr>
              <a:t>IOP Priories</a:t>
            </a:r>
            <a:endParaRPr lang="en-ZA" sz="2800" b="1" dirty="0">
              <a:solidFill>
                <a:srgbClr val="FFC00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3" y="2348880"/>
            <a:ext cx="912985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41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9352" y="2420888"/>
            <a:ext cx="9262703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144" y="908720"/>
            <a:ext cx="9129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ZA" sz="3200" b="1" dirty="0">
                <a:solidFill>
                  <a:srgbClr val="FFFF00"/>
                </a:solidFill>
              </a:rPr>
              <a:t>NUST vision in Teaching and </a:t>
            </a:r>
            <a:r>
              <a:rPr lang="en-ZA" sz="3200" b="1" dirty="0" smtClean="0">
                <a:solidFill>
                  <a:srgbClr val="FFFF00"/>
                </a:solidFill>
              </a:rPr>
              <a:t>Learning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5360" y="1605330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b="1" dirty="0" smtClean="0">
                <a:solidFill>
                  <a:srgbClr val="FFC000"/>
                </a:solidFill>
              </a:rPr>
              <a:t>IOP Priories</a:t>
            </a:r>
            <a:endParaRPr lang="en-ZA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60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144" y="908720"/>
            <a:ext cx="9129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ZA" sz="3200" b="1" dirty="0">
                <a:solidFill>
                  <a:srgbClr val="FFFF00"/>
                </a:solidFill>
              </a:rPr>
              <a:t>NUST vision in Teaching and </a:t>
            </a:r>
            <a:r>
              <a:rPr lang="en-ZA" sz="3200" b="1" dirty="0" smtClean="0">
                <a:solidFill>
                  <a:srgbClr val="FFFF00"/>
                </a:solidFill>
              </a:rPr>
              <a:t>Learning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360" y="1605330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b="1" dirty="0" smtClean="0">
                <a:solidFill>
                  <a:srgbClr val="FFC000"/>
                </a:solidFill>
              </a:rPr>
              <a:t>IOP Priories</a:t>
            </a:r>
            <a:endParaRPr lang="en-ZA" sz="2800" b="1" dirty="0">
              <a:solidFill>
                <a:srgbClr val="FFC000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4" y="2420888"/>
            <a:ext cx="9128431" cy="3405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945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348880"/>
            <a:ext cx="9144001" cy="339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4144" y="908719"/>
            <a:ext cx="9129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ZA" sz="3200" b="1" dirty="0">
                <a:solidFill>
                  <a:srgbClr val="FFFF00"/>
                </a:solidFill>
              </a:rPr>
              <a:t>NUST vision in Teaching and </a:t>
            </a:r>
            <a:r>
              <a:rPr lang="en-ZA" sz="3200" b="1" dirty="0" smtClean="0">
                <a:solidFill>
                  <a:srgbClr val="FFFF00"/>
                </a:solidFill>
              </a:rPr>
              <a:t>Learning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5360" y="1605329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b="1" dirty="0" smtClean="0">
                <a:solidFill>
                  <a:srgbClr val="FFC000"/>
                </a:solidFill>
              </a:rPr>
              <a:t>IOP Priories</a:t>
            </a:r>
            <a:endParaRPr lang="en-ZA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00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4144" y="908719"/>
            <a:ext cx="9129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ZA" sz="3200" b="1" dirty="0">
                <a:solidFill>
                  <a:srgbClr val="FFFF00"/>
                </a:solidFill>
              </a:rPr>
              <a:t>NUST vision in Teaching and </a:t>
            </a:r>
            <a:r>
              <a:rPr lang="en-ZA" sz="3200" b="1" dirty="0" smtClean="0">
                <a:solidFill>
                  <a:srgbClr val="FFFF00"/>
                </a:solidFill>
              </a:rPr>
              <a:t>Learning  </a:t>
            </a:r>
            <a:r>
              <a:rPr lang="en-ZA" sz="2000" b="1" dirty="0" smtClean="0">
                <a:solidFill>
                  <a:srgbClr val="FF0000"/>
                </a:solidFill>
              </a:rPr>
              <a:t>cont.</a:t>
            </a:r>
            <a:endParaRPr lang="en-ZA" sz="2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5360" y="1493494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b="1" dirty="0" smtClean="0">
                <a:solidFill>
                  <a:srgbClr val="FFC000"/>
                </a:solidFill>
              </a:rPr>
              <a:t>IOP Priories</a:t>
            </a:r>
            <a:endParaRPr lang="en-ZA" sz="2800" b="1" dirty="0">
              <a:solidFill>
                <a:srgbClr val="FFC000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56" y="1997541"/>
            <a:ext cx="8592185" cy="4860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90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741&quot;&gt;&lt;property id=&quot;20148&quot; value=&quot;5&quot;/&gt;&lt;property id=&quot;20300&quot; value=&quot;Slide 1&quot;/&gt;&lt;property id=&quot;20307&quot; value=&quot;329&quot;/&gt;&lt;/object&gt;&lt;object type=&quot;3&quot; unique_id=&quot;10742&quot;&gt;&lt;property id=&quot;20148&quot; value=&quot;5&quot;/&gt;&lt;property id=&quot;20300&quot; value=&quot;Slide 4&quot;/&gt;&lt;property id=&quot;20307&quot; value=&quot;330&quot;/&gt;&lt;/object&gt;&lt;object type=&quot;3&quot; unique_id=&quot;10743&quot;&gt;&lt;property id=&quot;20148&quot; value=&quot;5&quot;/&gt;&lt;property id=&quot;20300&quot; value=&quot;Slide 5&quot;/&gt;&lt;property id=&quot;20307&quot; value=&quot;331&quot;/&gt;&lt;/object&gt;&lt;object type=&quot;3&quot; unique_id=&quot;10744&quot;&gt;&lt;property id=&quot;20148&quot; value=&quot;5&quot;/&gt;&lt;property id=&quot;20300&quot; value=&quot;Slide 8&quot;/&gt;&lt;property id=&quot;20307&quot; value=&quot;332&quot;/&gt;&lt;/object&gt;&lt;object type=&quot;3&quot; unique_id=&quot;10745&quot;&gt;&lt;property id=&quot;20148&quot; value=&quot;5&quot;/&gt;&lt;property id=&quot;20300&quot; value=&quot;Slide 9&quot;/&gt;&lt;property id=&quot;20307&quot; value=&quot;333&quot;/&gt;&lt;/object&gt;&lt;object type=&quot;3&quot; unique_id=&quot;10746&quot;&gt;&lt;property id=&quot;20148&quot; value=&quot;5&quot;/&gt;&lt;property id=&quot;20300&quot; value=&quot;Slide 11&quot;/&gt;&lt;property id=&quot;20307&quot; value=&quot;334&quot;/&gt;&lt;/object&gt;&lt;object type=&quot;3&quot; unique_id=&quot;10841&quot;&gt;&lt;property id=&quot;20148&quot; value=&quot;5&quot;/&gt;&lt;property id=&quot;20300&quot; value=&quot;Slide 12&quot;/&gt;&lt;property id=&quot;20307&quot; value=&quot;335&quot;/&gt;&lt;/object&gt;&lt;object type=&quot;3&quot; unique_id=&quot;10842&quot;&gt;&lt;property id=&quot;20148&quot; value=&quot;5&quot;/&gt;&lt;property id=&quot;20300&quot; value=&quot;Slide 10&quot;/&gt;&lt;property id=&quot;20307&quot; value=&quot;336&quot;/&gt;&lt;/object&gt;&lt;object type=&quot;3&quot; unique_id=&quot;10902&quot;&gt;&lt;property id=&quot;20148&quot; value=&quot;5&quot;/&gt;&lt;property id=&quot;20300&quot; value=&quot;Slide 13&quot;/&gt;&lt;property id=&quot;20307&quot; value=&quot;337&quot;/&gt;&lt;/object&gt;&lt;object type=&quot;3&quot; unique_id=&quot;10903&quot;&gt;&lt;property id=&quot;20148&quot; value=&quot;5&quot;/&gt;&lt;property id=&quot;20300&quot; value=&quot;Slide 14&quot;/&gt;&lt;property id=&quot;20307&quot; value=&quot;338&quot;/&gt;&lt;/object&gt;&lt;object type=&quot;3&quot; unique_id=&quot;10904&quot;&gt;&lt;property id=&quot;20148&quot; value=&quot;5&quot;/&gt;&lt;property id=&quot;20300&quot; value=&quot;Slide 15&quot;/&gt;&lt;property id=&quot;20307&quot; value=&quot;339&quot;/&gt;&lt;/object&gt;&lt;object type=&quot;3&quot; unique_id=&quot;10968&quot;&gt;&lt;property id=&quot;20148&quot; value=&quot;5&quot;/&gt;&lt;property id=&quot;20300&quot; value=&quot;Slide 16&quot;/&gt;&lt;property id=&quot;20307&quot; value=&quot;340&quot;/&gt;&lt;/object&gt;&lt;object type=&quot;3&quot; unique_id=&quot;11032&quot;&gt;&lt;property id=&quot;20148&quot; value=&quot;5&quot;/&gt;&lt;property id=&quot;20300&quot; value=&quot;Slide 17&quot;/&gt;&lt;property id=&quot;20307&quot; value=&quot;341&quot;/&gt;&lt;/object&gt;&lt;object type=&quot;3&quot; unique_id=&quot;11033&quot;&gt;&lt;property id=&quot;20148&quot; value=&quot;5&quot;/&gt;&lt;property id=&quot;20300&quot; value=&quot;Slide 18&quot;/&gt;&lt;property id=&quot;20307&quot; value=&quot;342&quot;/&gt;&lt;/object&gt;&lt;object type=&quot;3&quot; unique_id=&quot;11034&quot;&gt;&lt;property id=&quot;20148&quot; value=&quot;5&quot;/&gt;&lt;property id=&quot;20300&quot; value=&quot;Slide 3&quot;/&gt;&lt;property id=&quot;20307&quot; value=&quot;343&quot;/&gt;&lt;/object&gt;&lt;object type=&quot;3&quot; unique_id=&quot;11317&quot;&gt;&lt;property id=&quot;20148&quot; value=&quot;5&quot;/&gt;&lt;property id=&quot;20300&quot; value=&quot;Slide 2&quot;/&gt;&lt;property id=&quot;20307&quot; value=&quot;346&quot;/&gt;&lt;/object&gt;&lt;object type=&quot;3&quot; unique_id=&quot;11318&quot;&gt;&lt;property id=&quot;20148&quot; value=&quot;5&quot;/&gt;&lt;property id=&quot;20300&quot; value=&quot;Slide 19&quot;/&gt;&lt;property id=&quot;20307&quot; value=&quot;344&quot;/&gt;&lt;/object&gt;&lt;object type=&quot;3&quot; unique_id=&quot;11319&quot;&gt;&lt;property id=&quot;20148&quot; value=&quot;5&quot;/&gt;&lt;property id=&quot;20300&quot; value=&quot;Slide 20&quot;/&gt;&lt;property id=&quot;20307&quot; value=&quot;345&quot;/&gt;&lt;/object&gt;&lt;object type=&quot;3&quot; unique_id=&quot;11320&quot;&gt;&lt;property id=&quot;20148&quot; value=&quot;5&quot;/&gt;&lt;property id=&quot;20300&quot; value=&quot;Slide 21&quot;/&gt;&lt;property id=&quot;20307&quot; value=&quot;347&quot;/&gt;&lt;/object&gt;&lt;object type=&quot;3&quot; unique_id=&quot;11321&quot;&gt;&lt;property id=&quot;20148&quot; value=&quot;5&quot;/&gt;&lt;property id=&quot;20300&quot; value=&quot;Slide 22&quot;/&gt;&lt;property id=&quot;20307&quot; value=&quot;349&quot;/&gt;&lt;/object&gt;&lt;object type=&quot;3&quot; unique_id=&quot;11322&quot;&gt;&lt;property id=&quot;20148&quot; value=&quot;5&quot;/&gt;&lt;property id=&quot;20300&quot; value=&quot;Slide 23&quot;/&gt;&lt;property id=&quot;20307&quot; value=&quot;350&quot;/&gt;&lt;/object&gt;&lt;object type=&quot;3&quot; unique_id=&quot;11323&quot;&gt;&lt;property id=&quot;20148&quot; value=&quot;5&quot;/&gt;&lt;property id=&quot;20300&quot; value=&quot;Slide 24&quot;/&gt;&lt;property id=&quot;20307&quot; value=&quot;351&quot;/&gt;&lt;/object&gt;&lt;object type=&quot;3&quot; unique_id=&quot;11324&quot;&gt;&lt;property id=&quot;20148&quot; value=&quot;5&quot;/&gt;&lt;property id=&quot;20300&quot; value=&quot;Slide 25&quot;/&gt;&lt;property id=&quot;20307&quot; value=&quot;352&quot;/&gt;&lt;/object&gt;&lt;object type=&quot;3&quot; unique_id=&quot;11326&quot;&gt;&lt;property id=&quot;20148&quot; value=&quot;5&quot;/&gt;&lt;property id=&quot;20300&quot; value=&quot;Slide 26&quot;/&gt;&lt;property id=&quot;20307&quot; value=&quot;355&quot;/&gt;&lt;/object&gt;&lt;object type=&quot;3&quot; unique_id=&quot;11327&quot;&gt;&lt;property id=&quot;20148&quot; value=&quot;5&quot;/&gt;&lt;property id=&quot;20300&quot; value=&quot;Slide 34&quot;/&gt;&lt;property id=&quot;20307&quot; value=&quot;353&quot;/&gt;&lt;/object&gt;&lt;object type=&quot;3&quot; unique_id=&quot;11451&quot;&gt;&lt;property id=&quot;20148&quot; value=&quot;5&quot;/&gt;&lt;property id=&quot;20300&quot; value=&quot;Slide 6&quot;/&gt;&lt;property id=&quot;20307&quot; value=&quot;356&quot;/&gt;&lt;/object&gt;&lt;object type=&quot;3&quot; unique_id=&quot;11509&quot;&gt;&lt;property id=&quot;20148&quot; value=&quot;5&quot;/&gt;&lt;property id=&quot;20300&quot; value=&quot;Slide 7&quot;/&gt;&lt;property id=&quot;20307&quot; value=&quot;357&quot;/&gt;&lt;/object&gt;&lt;object type=&quot;3&quot; unique_id=&quot;12003&quot;&gt;&lt;property id=&quot;20148&quot; value=&quot;5&quot;/&gt;&lt;property id=&quot;20300&quot; value=&quot;Slide 27&quot;/&gt;&lt;property id=&quot;20307&quot; value=&quot;358&quot;/&gt;&lt;/object&gt;&lt;object type=&quot;3&quot; unique_id=&quot;12004&quot;&gt;&lt;property id=&quot;20148&quot; value=&quot;5&quot;/&gt;&lt;property id=&quot;20300&quot; value=&quot;Slide 28&quot;/&gt;&lt;property id=&quot;20307&quot; value=&quot;359&quot;/&gt;&lt;/object&gt;&lt;object type=&quot;3&quot; unique_id=&quot;12005&quot;&gt;&lt;property id=&quot;20148&quot; value=&quot;5&quot;/&gt;&lt;property id=&quot;20300&quot; value=&quot;Slide 29&quot;/&gt;&lt;property id=&quot;20307&quot; value=&quot;360&quot;/&gt;&lt;/object&gt;&lt;object type=&quot;3&quot; unique_id=&quot;12006&quot;&gt;&lt;property id=&quot;20148&quot; value=&quot;5&quot;/&gt;&lt;property id=&quot;20300&quot; value=&quot;Slide 30&quot;/&gt;&lt;property id=&quot;20307&quot; value=&quot;361&quot;/&gt;&lt;/object&gt;&lt;object type=&quot;3&quot; unique_id=&quot;12139&quot;&gt;&lt;property id=&quot;20148&quot; value=&quot;5&quot;/&gt;&lt;property id=&quot;20300&quot; value=&quot;Slide 31&quot;/&gt;&lt;property id=&quot;20307&quot; value=&quot;362&quot;/&gt;&lt;/object&gt;&lt;object type=&quot;3&quot; unique_id=&quot;12344&quot;&gt;&lt;property id=&quot;20148&quot; value=&quot;5&quot;/&gt;&lt;property id=&quot;20300&quot; value=&quot;Slide 32&quot;/&gt;&lt;property id=&quot;20307&quot; value=&quot;363&quot;/&gt;&lt;/object&gt;&lt;object type=&quot;3&quot; unique_id=&quot;12415&quot;&gt;&lt;property id=&quot;20148&quot; value=&quot;5&quot;/&gt;&lt;property id=&quot;20300&quot; value=&quot;Slide 33&quot;/&gt;&lt;property id=&quot;20307&quot; value=&quot;36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8469</TotalTime>
  <Words>1080</Words>
  <Application>Microsoft Office PowerPoint</Application>
  <PresentationFormat>On-screen Show (4:3)</PresentationFormat>
  <Paragraphs>174</Paragraphs>
  <Slides>34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</cp:lastModifiedBy>
  <cp:revision>220</cp:revision>
  <dcterms:created xsi:type="dcterms:W3CDTF">2013-01-18T03:15:55Z</dcterms:created>
  <dcterms:modified xsi:type="dcterms:W3CDTF">2016-05-07T23:05:28Z</dcterms:modified>
</cp:coreProperties>
</file>