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35" r:id="rId3"/>
    <p:sldId id="398" r:id="rId4"/>
    <p:sldId id="257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09" r:id="rId13"/>
    <p:sldId id="410" r:id="rId14"/>
    <p:sldId id="427" r:id="rId15"/>
    <p:sldId id="436" r:id="rId16"/>
    <p:sldId id="342" r:id="rId17"/>
    <p:sldId id="263" r:id="rId18"/>
    <p:sldId id="264" r:id="rId19"/>
    <p:sldId id="265" r:id="rId20"/>
    <p:sldId id="293" r:id="rId21"/>
    <p:sldId id="259" r:id="rId22"/>
    <p:sldId id="428" r:id="rId23"/>
    <p:sldId id="400" r:id="rId24"/>
    <p:sldId id="401" r:id="rId25"/>
    <p:sldId id="402" r:id="rId26"/>
    <p:sldId id="281" r:id="rId27"/>
    <p:sldId id="288" r:id="rId28"/>
    <p:sldId id="294" r:id="rId29"/>
    <p:sldId id="331" r:id="rId30"/>
    <p:sldId id="285" r:id="rId31"/>
    <p:sldId id="289" r:id="rId32"/>
    <p:sldId id="290" r:id="rId33"/>
    <p:sldId id="354" r:id="rId34"/>
    <p:sldId id="353" r:id="rId35"/>
    <p:sldId id="448" r:id="rId36"/>
    <p:sldId id="391" r:id="rId37"/>
    <p:sldId id="388" r:id="rId38"/>
    <p:sldId id="389" r:id="rId39"/>
    <p:sldId id="390" r:id="rId40"/>
    <p:sldId id="411" r:id="rId41"/>
    <p:sldId id="392" r:id="rId42"/>
    <p:sldId id="394" r:id="rId43"/>
    <p:sldId id="449" r:id="rId44"/>
    <p:sldId id="396" r:id="rId45"/>
    <p:sldId id="397" r:id="rId46"/>
    <p:sldId id="309" r:id="rId47"/>
    <p:sldId id="419" r:id="rId48"/>
    <p:sldId id="466" r:id="rId49"/>
    <p:sldId id="467" r:id="rId50"/>
    <p:sldId id="420" r:id="rId51"/>
    <p:sldId id="421" r:id="rId52"/>
    <p:sldId id="422" r:id="rId53"/>
    <p:sldId id="423" r:id="rId54"/>
    <p:sldId id="425" r:id="rId55"/>
    <p:sldId id="463" r:id="rId56"/>
    <p:sldId id="424" r:id="rId57"/>
    <p:sldId id="468" r:id="rId58"/>
    <p:sldId id="464" r:id="rId59"/>
    <p:sldId id="461" r:id="rId60"/>
    <p:sldId id="462" r:id="rId61"/>
    <p:sldId id="417" r:id="rId62"/>
  </p:sldIdLst>
  <p:sldSz cx="9144000" cy="6858000" type="screen4x3"/>
  <p:notesSz cx="6858000" cy="9144000"/>
  <p:custDataLst>
    <p:tags r:id="rId65"/>
  </p:custDataLst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ge, Ernst" initials="E.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98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1626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9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9T13:40:45.081" idx="1">
    <p:pos x="5103" y="21"/>
    <p:text>amounts, years differentiate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B8031B3-022D-C04B-8382-AD823354D4C4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0E297D6-4292-0C45-B174-AA415B937B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07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785DC7A-A83A-2C47-AAD6-AB4D5AF8BEA7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F3142F9-B840-4E44-BF5C-20529E158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497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Calibri" charset="0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2CA420-82C1-E049-8394-FBE580DFB721}" type="datetime1">
              <a:rPr lang="en-ZA" sz="1200">
                <a:latin typeface="Calibri" charset="0"/>
              </a:rPr>
              <a:pPr eaLnBrk="1" hangingPunct="1"/>
              <a:t>2016/05/20</a:t>
            </a:fld>
            <a:endParaRPr lang="en-ZA" sz="1200"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ZA" smtClean="0"/>
              <a:t>Confidential, NamPower</a:t>
            </a:r>
            <a:endParaRPr lang="en-ZA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E0086B-2CFD-2C48-9781-D52B088DE899}" type="slidenum">
              <a:rPr lang="en-NZ" sz="1200">
                <a:latin typeface="Calibri" charset="0"/>
              </a:rPr>
              <a:pPr eaLnBrk="1" hangingPunct="1"/>
              <a:t>16</a:t>
            </a:fld>
            <a:endParaRPr lang="en-NZ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Energy resource situation</a:t>
            </a:r>
          </a:p>
          <a:p>
            <a:endParaRPr lang="en-ZA" dirty="0" smtClean="0"/>
          </a:p>
          <a:p>
            <a:r>
              <a:rPr lang="en-ZA" dirty="0" smtClean="0"/>
              <a:t>This is what we do.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4AAA-8EE6-4E9A-8862-C7ADA4E7478D}" type="slidenum">
              <a:rPr lang="en-ZA" smtClean="0"/>
              <a:t>60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0DB29E-1E0A-BC41-B552-A37B24008157}" type="slidenum">
              <a:rPr lang="de-DE" sz="1200">
                <a:latin typeface="Calibri" charset="0"/>
              </a:rPr>
              <a:pPr eaLnBrk="1" hangingPunct="1"/>
              <a:t>17</a:t>
            </a:fld>
            <a:endParaRPr lang="de-DE" sz="1200">
              <a:latin typeface="Calibri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44B922-222A-4C4E-AAC8-3F34E5FEE8C3}" type="slidenum">
              <a:rPr lang="de-DE" sz="1200">
                <a:latin typeface="Calibri" charset="0"/>
              </a:rPr>
              <a:pPr eaLnBrk="1" hangingPunct="1"/>
              <a:t>18</a:t>
            </a:fld>
            <a:endParaRPr lang="de-DE" sz="1200">
              <a:latin typeface="Calibri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D5A329-B5FC-B240-83D0-56D862D49030}" type="slidenum">
              <a:rPr lang="de-DE" sz="1200">
                <a:latin typeface="Calibri" charset="0"/>
              </a:rPr>
              <a:pPr eaLnBrk="1" hangingPunct="1"/>
              <a:t>19</a:t>
            </a:fld>
            <a:endParaRPr lang="de-DE" sz="1200">
              <a:latin typeface="Calibri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0EC49D-2AF3-0840-B2F5-DFA1555AB057}" type="slidenum">
              <a:rPr lang="de-DE" sz="1200">
                <a:latin typeface="Calibri" charset="0"/>
              </a:rPr>
              <a:pPr eaLnBrk="1" hangingPunct="1"/>
              <a:t>20</a:t>
            </a:fld>
            <a:endParaRPr lang="de-DE" sz="1200">
              <a:latin typeface="Calibri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B19030-A8CC-544F-BFC6-951F4FE8425A}" type="slidenum">
              <a:rPr lang="de-DE" sz="1200">
                <a:latin typeface="Calibri" charset="0"/>
              </a:rPr>
              <a:pPr eaLnBrk="1" hangingPunct="1"/>
              <a:t>23</a:t>
            </a:fld>
            <a:endParaRPr lang="de-DE" sz="1200">
              <a:latin typeface="Calibri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7EF12D-1617-0740-B043-E60F6A247F51}" type="slidenum">
              <a:rPr lang="de-DE" sz="1200">
                <a:latin typeface="Calibri" charset="0"/>
              </a:rPr>
              <a:pPr eaLnBrk="1" hangingPunct="1"/>
              <a:t>27</a:t>
            </a:fld>
            <a:endParaRPr lang="de-DE" sz="1200">
              <a:latin typeface="Calibri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A7FFC9-D359-B54F-8364-1345908FFC3C}" type="slidenum">
              <a:rPr lang="de-DE" sz="1200">
                <a:latin typeface="Calibri" charset="0"/>
              </a:rPr>
              <a:pPr eaLnBrk="1" hangingPunct="1"/>
              <a:t>29</a:t>
            </a:fld>
            <a:endParaRPr lang="de-DE" sz="1200">
              <a:latin typeface="Calibri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45B6E3-A495-F54D-A3AD-4621AFE71F46}" type="slidenum">
              <a:rPr lang="en-GB" sz="1200">
                <a:latin typeface="Goudy Old Style"/>
              </a:rPr>
              <a:pPr eaLnBrk="1" hangingPunct="1"/>
              <a:t>43</a:t>
            </a:fld>
            <a:endParaRPr lang="en-GB" sz="1200" dirty="0">
              <a:latin typeface="Goudy Old Styl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ABBF-EE86-BE44-8D54-AC5B2D496D6E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Amusha Consultancy Services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AEF32-A279-5A43-975B-378A7D029E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4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7878-0A35-1246-8975-27B2305F9BAF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Amusha Consultancy Services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8A0F-859E-0A46-B801-25D515E9EC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6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BB9F-267E-F140-BC6C-F382AE9C112C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Amusha Consultancy Services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E96D-A503-0C4C-9C05-6B62D0F3A5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8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6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6E97-38F4-B145-B6A8-390C91157EC6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Amusha Consultancy Services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53BEEE1D-FC23-344E-95AF-D946685999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02125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NCCI presntation 15 June 2012</a:t>
            </a:r>
            <a:endParaRPr lang="en-ZA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231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3953C-3AE6-074B-8C94-4049CDFEB1E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85637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ADE7B-B347-0049-8D93-79DCB5142F3F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Amusha Consultancy Services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23FF-50B9-304F-8681-99B3DE1C8B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24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ADCCA-A67A-C94E-ABF3-FEC71CA6904A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Amusha Consultancy Services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CD5B-4C55-DA43-9B0D-C963B2ADC1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1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5391A-F66B-B343-9389-CD5BC41F9410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Amusha Consultancy Services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0D35-C5EB-F346-B7C1-725CB6002D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01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0A57-B630-C145-B5AB-1A7664A30E23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Amusha Consultancy Services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2472-8C1A-DB46-A472-6DADB7A717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7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13EB7-D929-A14C-8477-F42C0AEFBC7B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Amusha Consultancy Services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044D-9B2F-284C-BF09-5055EBF615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2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F117-B12B-C649-A095-126C358DD14F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Amusha Consultancy Services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DA7B-1196-5341-8FC0-BE79A46E77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D20A-2F74-5F48-9FD6-D5FD09B782B1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Amusha Consultancy Services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76FB1-FFB4-D240-8391-65D7860BE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7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A040-0894-AE49-B477-CC322DEABD03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Amusha Consultancy Services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DB986-E330-F24E-9CEA-085D590885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F21F0A4-9FC9-4A4C-A2AE-39DF2C4467CD}" type="datetime1">
              <a:rPr lang="de-DE"/>
              <a:pPr>
                <a:defRPr/>
              </a:pPr>
              <a:t>20.05.2016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/>
              <a:t>Amusha Consultancy Services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0AD7C16-7AAE-1247-A962-B0D6CA06A9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musha@iway.n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30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package" Target="../embeddings/Microsoft_Excel_Worksheet4.xlsx"/><Relationship Id="rId7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amibian.com.na/uploads/pics/IMG_132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tiff"/><Relationship Id="rId4" Type="http://schemas.openxmlformats.org/officeDocument/2006/relationships/image" Target="../media/image46.gi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amusha@iway.n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0" y="8"/>
            <a:ext cx="9144000" cy="4792663"/>
          </a:xfrm>
        </p:spPr>
        <p:txBody>
          <a:bodyPr/>
          <a:lstStyle/>
          <a:p>
            <a:pPr eaLnBrk="1" hangingPunct="1"/>
            <a:r>
              <a:rPr lang="en-GB" sz="4800" b="1" dirty="0" smtClean="0">
                <a:latin typeface="Calibri" charset="0"/>
              </a:rPr>
              <a:t>The Impact of RE &amp; EE on the National Economy </a:t>
            </a:r>
            <a:br>
              <a:rPr lang="en-GB" sz="4800" b="1" dirty="0" smtClean="0">
                <a:latin typeface="Calibri" charset="0"/>
              </a:rPr>
            </a:br>
            <a:r>
              <a:rPr lang="en-GB" sz="4800" b="1" dirty="0" smtClean="0">
                <a:latin typeface="Calibri" charset="0"/>
              </a:rPr>
              <a:t>November 2014</a:t>
            </a:r>
            <a:endParaRPr lang="en-GB" sz="4000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41748"/>
            <a:ext cx="6400800" cy="29257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000" dirty="0" smtClean="0">
                <a:solidFill>
                  <a:srgbClr val="898989"/>
                </a:solidFill>
                <a:latin typeface="Goudy Old Style"/>
              </a:rPr>
              <a:t>by </a:t>
            </a:r>
            <a:endParaRPr lang="en-GB" sz="3000" dirty="0">
              <a:solidFill>
                <a:srgbClr val="898989"/>
              </a:solidFill>
              <a:latin typeface="Goudy Old Style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3000" dirty="0">
                <a:solidFill>
                  <a:srgbClr val="898989"/>
                </a:solidFill>
                <a:latin typeface="Goudy Old Style"/>
              </a:rPr>
              <a:t>Harald </a:t>
            </a:r>
            <a:r>
              <a:rPr lang="en-GB" sz="3500" dirty="0">
                <a:solidFill>
                  <a:srgbClr val="898989"/>
                </a:solidFill>
                <a:latin typeface="Goudy Old Style"/>
              </a:rPr>
              <a:t>S</a:t>
            </a:r>
            <a:r>
              <a:rPr lang="en-GB" sz="3000" dirty="0">
                <a:solidFill>
                  <a:srgbClr val="898989"/>
                </a:solidFill>
                <a:latin typeface="Goudy Old Style"/>
              </a:rPr>
              <a:t>chütt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700" dirty="0">
                <a:solidFill>
                  <a:srgbClr val="262626"/>
                </a:solidFill>
                <a:latin typeface="Goudy Hilights SSi" charset="0"/>
              </a:rPr>
              <a:t>AMUSHA </a:t>
            </a:r>
            <a:br>
              <a:rPr lang="en-GB" sz="3700" dirty="0">
                <a:solidFill>
                  <a:srgbClr val="262626"/>
                </a:solidFill>
                <a:latin typeface="Goudy Hilights SSi" charset="0"/>
              </a:rPr>
            </a:br>
            <a:r>
              <a:rPr lang="en-GB" sz="3500" dirty="0">
                <a:solidFill>
                  <a:srgbClr val="262626"/>
                </a:solidFill>
                <a:latin typeface="Goudy Old Style"/>
              </a:rPr>
              <a:t>CONSULTANCY </a:t>
            </a:r>
            <a:r>
              <a:rPr lang="en-GB" sz="3500" dirty="0" smtClean="0">
                <a:solidFill>
                  <a:srgbClr val="262626"/>
                </a:solidFill>
                <a:latin typeface="Goudy Old Style"/>
              </a:rPr>
              <a:t>SERVICES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700" dirty="0" smtClean="0">
                <a:solidFill>
                  <a:srgbClr val="262626"/>
                </a:solidFill>
                <a:latin typeface="Goudy Old Style"/>
                <a:hlinkClick r:id="rId2"/>
              </a:rPr>
              <a:t>amusha@iway.na</a:t>
            </a:r>
            <a:endParaRPr lang="en-GB" sz="3700" dirty="0" smtClean="0">
              <a:solidFill>
                <a:srgbClr val="262626"/>
              </a:solidFill>
              <a:latin typeface="Goudy Old Style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3700" dirty="0" smtClean="0">
                <a:solidFill>
                  <a:srgbClr val="262626"/>
                </a:solidFill>
                <a:latin typeface="Goudy Old Style"/>
              </a:rPr>
              <a:t>0811 291 223</a:t>
            </a:r>
            <a:r>
              <a:rPr lang="en-GB" sz="3000" dirty="0" smtClean="0">
                <a:solidFill>
                  <a:srgbClr val="262626"/>
                </a:solidFill>
                <a:latin typeface="Goudy Old Style"/>
              </a:rPr>
              <a:t> </a:t>
            </a:r>
            <a:endParaRPr lang="en-GB" sz="3000" dirty="0">
              <a:solidFill>
                <a:srgbClr val="262626"/>
              </a:solidFill>
              <a:latin typeface="Goudy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152777" y="1444074"/>
            <a:ext cx="3632653" cy="5400000"/>
            <a:chOff x="0" y="0"/>
            <a:chExt cx="2987886" cy="4441544"/>
          </a:xfrm>
        </p:grpSpPr>
        <p:sp>
          <p:nvSpPr>
            <p:cNvPr id="33" name="Trapezoid 32"/>
            <p:cNvSpPr/>
            <p:nvPr/>
          </p:nvSpPr>
          <p:spPr>
            <a:xfrm>
              <a:off x="797983" y="921328"/>
              <a:ext cx="821267" cy="558800"/>
            </a:xfrm>
            <a:prstGeom prst="trapezoid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>
                <a:latin typeface="Goudy Old Style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0" y="0"/>
              <a:ext cx="2987886" cy="4441544"/>
              <a:chOff x="0" y="0"/>
              <a:chExt cx="2987886" cy="4441544"/>
            </a:xfrm>
          </p:grpSpPr>
          <p:sp>
            <p:nvSpPr>
              <p:cNvPr id="35" name="Trapezoid 34"/>
              <p:cNvSpPr/>
              <p:nvPr/>
            </p:nvSpPr>
            <p:spPr>
              <a:xfrm>
                <a:off x="0" y="2617835"/>
                <a:ext cx="2406650" cy="1819275"/>
              </a:xfrm>
              <a:prstGeom prst="trapezoid">
                <a:avLst>
                  <a:gd name="adj" fmla="val 23779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6" name="Trapezoid 35"/>
              <p:cNvSpPr/>
              <p:nvPr/>
            </p:nvSpPr>
            <p:spPr>
              <a:xfrm>
                <a:off x="433917" y="1501293"/>
                <a:ext cx="1540933" cy="1113367"/>
              </a:xfrm>
              <a:prstGeom prst="trapezoid">
                <a:avLst>
                  <a:gd name="adj" fmla="val 3195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941917" y="70429"/>
                <a:ext cx="512233" cy="829733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29217" y="476841"/>
                <a:ext cx="541867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5.7%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77900" y="917095"/>
                <a:ext cx="457200" cy="2286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7.2 %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70983" y="2009255"/>
                <a:ext cx="1062568" cy="245534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35 %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4885" y="3105708"/>
                <a:ext cx="2230966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Goudy Old Style"/>
                  </a:rPr>
                  <a:t>52 %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57717" y="4092050"/>
                <a:ext cx="1714500" cy="28786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monthly</a:t>
                </a:r>
                <a:r>
                  <a:rPr lang="en-US" sz="1100" baseline="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 </a:t>
                </a:r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&lt; 1'500 Nam$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5448" y="2364893"/>
                <a:ext cx="1549399" cy="23283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monthly &lt; 4'600 Nam$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7026" y="1124528"/>
                <a:ext cx="1745190" cy="359833"/>
              </a:xfrm>
              <a:prstGeom prst="triangle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aseline="0" dirty="0" smtClean="0">
                    <a:latin typeface="Goudy Old Style"/>
                  </a:rPr>
                  <a:t>&lt;10'500 Nam$ </a:t>
                </a:r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69951" y="658861"/>
                <a:ext cx="639232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&gt;10'500</a:t>
                </a:r>
              </a:p>
            </p:txBody>
          </p:sp>
          <p:sp>
            <p:nvSpPr>
              <p:cNvPr id="46" name="Right Brace 45"/>
              <p:cNvSpPr/>
              <p:nvPr/>
            </p:nvSpPr>
            <p:spPr>
              <a:xfrm rot="20714276">
                <a:off x="2025273" y="1406814"/>
                <a:ext cx="258641" cy="3034730"/>
              </a:xfrm>
              <a:prstGeom prst="rightBrace">
                <a:avLst>
                  <a:gd name="adj1" fmla="val 67769"/>
                  <a:gd name="adj2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73299" y="2646401"/>
                <a:ext cx="714587" cy="41275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Goudy Old Style"/>
                  </a:rPr>
                  <a:t>87%</a:t>
                </a:r>
              </a:p>
            </p:txBody>
          </p:sp>
          <p:sp>
            <p:nvSpPr>
              <p:cNvPr id="48" name="Left Brace 47"/>
              <p:cNvSpPr/>
              <p:nvPr/>
            </p:nvSpPr>
            <p:spPr>
              <a:xfrm rot="972044">
                <a:off x="603378" y="0"/>
                <a:ext cx="393724" cy="1438870"/>
              </a:xfrm>
              <a:prstGeom prst="leftBrace">
                <a:avLst>
                  <a:gd name="adj1" fmla="val 29408"/>
                  <a:gd name="adj2" fmla="val 4944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22742" y="457251"/>
                <a:ext cx="532741" cy="368301"/>
              </a:xfrm>
              <a:prstGeom prst="rect">
                <a:avLst/>
              </a:prstGeom>
              <a:noFill/>
              <a:ln w="9525" cmpd="sng">
                <a:solidFill>
                  <a:schemeClr val="lt1">
                    <a:shade val="50000"/>
                    <a:alpha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Goudy Old Style"/>
                  </a:rPr>
                  <a:t>13%</a:t>
                </a:r>
              </a:p>
            </p:txBody>
          </p:sp>
        </p:grpSp>
      </p:grp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57199" y="1190136"/>
            <a:ext cx="3184913" cy="3242263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50% = Realistic first target for Electricity users potentially using </a:t>
            </a:r>
            <a:r>
              <a:rPr lang="en-US" sz="2800" dirty="0" smtClean="0"/>
              <a:t>and contributing their own electricity </a:t>
            </a:r>
            <a:r>
              <a:rPr lang="en-US" sz="2800" b="0" dirty="0" smtClean="0"/>
              <a:t>to the National grid</a:t>
            </a:r>
          </a:p>
        </p:txBody>
      </p:sp>
      <p:sp>
        <p:nvSpPr>
          <p:cNvPr id="54" name="Isosceles Triangle 53"/>
          <p:cNvSpPr>
            <a:spLocks noChangeAspect="1"/>
          </p:cNvSpPr>
          <p:nvPr/>
        </p:nvSpPr>
        <p:spPr>
          <a:xfrm>
            <a:off x="3642113" y="1536968"/>
            <a:ext cx="1966099" cy="3207399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udy Old Sty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0931" y="4185436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Goudy Old Style"/>
              </a:rPr>
              <a:t>≈50 %</a:t>
            </a:r>
            <a:endParaRPr lang="en-US" sz="2400" dirty="0">
              <a:solidFill>
                <a:srgbClr val="FFFF00"/>
              </a:solidFill>
              <a:latin typeface="Goudy Old Style"/>
            </a:endParaRPr>
          </a:p>
        </p:txBody>
      </p:sp>
      <p:sp>
        <p:nvSpPr>
          <p:cNvPr id="27" name="Right Brace 26"/>
          <p:cNvSpPr/>
          <p:nvPr/>
        </p:nvSpPr>
        <p:spPr>
          <a:xfrm rot="20579375">
            <a:off x="5107037" y="1353430"/>
            <a:ext cx="543272" cy="3413740"/>
          </a:xfrm>
          <a:prstGeom prst="rightBrace">
            <a:avLst>
              <a:gd name="adj1" fmla="val 2544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oudy Old Styl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49963" y="1430451"/>
            <a:ext cx="32940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oudy Old Style"/>
              </a:rPr>
              <a:t>≈</a:t>
            </a:r>
            <a:r>
              <a:rPr lang="en-US" sz="2800" dirty="0" smtClean="0">
                <a:latin typeface="Goudy Old Style"/>
              </a:rPr>
              <a:t> Per cent of population to </a:t>
            </a:r>
            <a:r>
              <a:rPr lang="en-US" sz="2800" b="1" dirty="0" smtClean="0">
                <a:latin typeface="Goudy Old Style"/>
              </a:rPr>
              <a:t>directly</a:t>
            </a:r>
            <a:r>
              <a:rPr lang="en-US" sz="2800" dirty="0" smtClean="0">
                <a:latin typeface="Goudy Old Style"/>
              </a:rPr>
              <a:t> benefit from </a:t>
            </a:r>
            <a:r>
              <a:rPr lang="en-US" sz="2800" dirty="0" err="1" smtClean="0">
                <a:latin typeface="Goudy Old Style"/>
              </a:rPr>
              <a:t>REFiT</a:t>
            </a:r>
            <a:r>
              <a:rPr lang="en-US" sz="2800" dirty="0" smtClean="0">
                <a:latin typeface="Goudy Old Style"/>
              </a:rPr>
              <a:t> and Net-metering </a:t>
            </a:r>
            <a:r>
              <a:rPr lang="en-US" sz="2800" b="1" dirty="0" smtClean="0">
                <a:latin typeface="Goudy Old Style"/>
              </a:rPr>
              <a:t>plus</a:t>
            </a:r>
            <a:r>
              <a:rPr lang="en-US" sz="2800" dirty="0" smtClean="0">
                <a:latin typeface="Goudy Old Style"/>
              </a:rPr>
              <a:t> all </a:t>
            </a:r>
            <a:r>
              <a:rPr lang="en-US" sz="2800" b="1" dirty="0" smtClean="0">
                <a:latin typeface="Goudy Old Style"/>
              </a:rPr>
              <a:t>secondary jobs </a:t>
            </a:r>
            <a:r>
              <a:rPr lang="en-US" sz="2800" dirty="0" smtClean="0">
                <a:latin typeface="Goudy Old Style"/>
              </a:rPr>
              <a:t>created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609600" y="5"/>
            <a:ext cx="8229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4400" dirty="0" smtClean="0">
                <a:latin typeface="Goudy Old Style"/>
              </a:rPr>
              <a:t>People </a:t>
            </a:r>
            <a:r>
              <a:rPr lang="de-DE" sz="4400" dirty="0" err="1" smtClean="0">
                <a:latin typeface="Goudy Old Style"/>
              </a:rPr>
              <a:t>and</a:t>
            </a:r>
            <a:r>
              <a:rPr lang="de-DE" sz="4400" dirty="0" smtClean="0">
                <a:latin typeface="Goudy Old Style"/>
              </a:rPr>
              <a:t> </a:t>
            </a:r>
            <a:r>
              <a:rPr lang="de-DE" sz="4400" dirty="0" err="1" smtClean="0">
                <a:latin typeface="Goudy Old Style"/>
              </a:rPr>
              <a:t>Wealth</a:t>
            </a:r>
            <a:r>
              <a:rPr lang="de-DE" sz="4400" dirty="0" smtClean="0">
                <a:latin typeface="Goudy Old Style"/>
              </a:rPr>
              <a:t> in Namibia</a:t>
            </a:r>
            <a:endParaRPr lang="de-DE" sz="4400" dirty="0">
              <a:latin typeface="Goudy Old Styl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252" y="4432399"/>
            <a:ext cx="3191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oudy Old Style"/>
                <a:cs typeface="Goudy Old Style"/>
              </a:rPr>
              <a:t>Others could start using island solutions and small-scale networks in rural areas</a:t>
            </a:r>
            <a:endParaRPr lang="en-US" sz="2800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27213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4" grpId="0" animBg="1"/>
      <p:bldP spid="27" grpId="0" animBg="1"/>
      <p:bldP spid="2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Title 1"/>
          <p:cNvSpPr txBox="1">
            <a:spLocks/>
          </p:cNvSpPr>
          <p:nvPr/>
        </p:nvSpPr>
        <p:spPr bwMode="auto">
          <a:xfrm>
            <a:off x="609600" y="281203"/>
            <a:ext cx="8229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4400" dirty="0" smtClean="0">
                <a:latin typeface="Goudy Old Style"/>
              </a:rPr>
              <a:t/>
            </a:r>
            <a:br>
              <a:rPr lang="de-DE" sz="4400" dirty="0" smtClean="0">
                <a:latin typeface="Goudy Old Style"/>
              </a:rPr>
            </a:br>
            <a:r>
              <a:rPr lang="de-DE" sz="4400" dirty="0" smtClean="0">
                <a:latin typeface="Goudy Old Style"/>
              </a:rPr>
              <a:t>Population </a:t>
            </a:r>
            <a:r>
              <a:rPr lang="de-DE" sz="4400" dirty="0" err="1" smtClean="0">
                <a:latin typeface="Goudy Old Style"/>
              </a:rPr>
              <a:t>is</a:t>
            </a:r>
            <a:r>
              <a:rPr lang="de-DE" sz="4400" dirty="0" smtClean="0">
                <a:latin typeface="Goudy Old Style"/>
              </a:rPr>
              <a:t> </a:t>
            </a:r>
            <a:r>
              <a:rPr lang="de-DE" sz="4400" dirty="0" err="1" smtClean="0">
                <a:latin typeface="Goudy Old Style"/>
              </a:rPr>
              <a:t>growing</a:t>
            </a:r>
            <a:r>
              <a:rPr lang="de-DE" sz="4400" dirty="0" smtClean="0">
                <a:latin typeface="Goudy Old Style"/>
              </a:rPr>
              <a:t> !</a:t>
            </a:r>
            <a:endParaRPr lang="de-DE" sz="4400" dirty="0">
              <a:latin typeface="Goudy Old Style"/>
            </a:endParaRPr>
          </a:p>
        </p:txBody>
      </p:sp>
      <p:grpSp>
        <p:nvGrpSpPr>
          <p:cNvPr id="32" name="Group 31"/>
          <p:cNvGrpSpPr>
            <a:grpSpLocks/>
          </p:cNvGrpSpPr>
          <p:nvPr/>
        </p:nvGrpSpPr>
        <p:grpSpPr>
          <a:xfrm>
            <a:off x="1728626" y="1200604"/>
            <a:ext cx="7200000" cy="5742340"/>
            <a:chOff x="0" y="-200256"/>
            <a:chExt cx="2989007" cy="4723121"/>
          </a:xfrm>
        </p:grpSpPr>
        <p:sp>
          <p:nvSpPr>
            <p:cNvPr id="33" name="Trapezoid 32"/>
            <p:cNvSpPr/>
            <p:nvPr/>
          </p:nvSpPr>
          <p:spPr>
            <a:xfrm>
              <a:off x="786685" y="921328"/>
              <a:ext cx="821267" cy="558800"/>
            </a:xfrm>
            <a:prstGeom prst="trapezoid">
              <a:avLst>
                <a:gd name="adj" fmla="val 54376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>
                <a:latin typeface="Goudy Old Style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0" y="-200256"/>
              <a:ext cx="2989007" cy="4723121"/>
              <a:chOff x="0" y="-200256"/>
              <a:chExt cx="2989007" cy="4723121"/>
            </a:xfrm>
          </p:grpSpPr>
          <p:sp>
            <p:nvSpPr>
              <p:cNvPr id="35" name="Trapezoid 34"/>
              <p:cNvSpPr/>
              <p:nvPr/>
            </p:nvSpPr>
            <p:spPr>
              <a:xfrm>
                <a:off x="0" y="2617835"/>
                <a:ext cx="2406650" cy="1819275"/>
              </a:xfrm>
              <a:prstGeom prst="trapezoid">
                <a:avLst>
                  <a:gd name="adj" fmla="val 51258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6" name="Trapezoid 35"/>
              <p:cNvSpPr/>
              <p:nvPr/>
            </p:nvSpPr>
            <p:spPr>
              <a:xfrm>
                <a:off x="433917" y="1501293"/>
                <a:ext cx="1540933" cy="1113367"/>
              </a:xfrm>
              <a:prstGeom prst="trapezoid">
                <a:avLst>
                  <a:gd name="adj" fmla="val 67477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941917" y="70429"/>
                <a:ext cx="512233" cy="829733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70983" y="2009255"/>
                <a:ext cx="1062568" cy="245534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4885" y="3105708"/>
                <a:ext cx="2230966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 dirty="0">
                  <a:solidFill>
                    <a:schemeClr val="bg1"/>
                  </a:solidFill>
                  <a:latin typeface="Goudy Old Style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57717" y="4092050"/>
                <a:ext cx="1714500" cy="28786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monthly</a:t>
                </a:r>
                <a:r>
                  <a:rPr lang="en-US" sz="1100" baseline="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 </a:t>
                </a:r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&lt; 1'500 Nam$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5448" y="2364893"/>
                <a:ext cx="1549399" cy="23283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monthly &lt; 4'600 Nam$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7026" y="1124528"/>
                <a:ext cx="1745190" cy="359833"/>
              </a:xfrm>
              <a:prstGeom prst="triangle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aseline="0" dirty="0" smtClean="0">
                    <a:latin typeface="Goudy Old Style"/>
                  </a:rPr>
                  <a:t>&lt;10'500 Nam$ </a:t>
                </a:r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69951" y="658861"/>
                <a:ext cx="639232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&gt;10'500</a:t>
                </a:r>
              </a:p>
            </p:txBody>
          </p:sp>
          <p:sp>
            <p:nvSpPr>
              <p:cNvPr id="46" name="Right Brace 45"/>
              <p:cNvSpPr/>
              <p:nvPr/>
            </p:nvSpPr>
            <p:spPr>
              <a:xfrm rot="19844581">
                <a:off x="1996036" y="1148332"/>
                <a:ext cx="260803" cy="3374533"/>
              </a:xfrm>
              <a:prstGeom prst="rightBrace">
                <a:avLst>
                  <a:gd name="adj1" fmla="val 27903"/>
                  <a:gd name="adj2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73300" y="2347961"/>
                <a:ext cx="715707" cy="41275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FF0000"/>
                    </a:solidFill>
                    <a:latin typeface="Goudy Old Style"/>
                  </a:rPr>
                  <a:t>? ≈&gt; 90 % ?</a:t>
                </a:r>
                <a:endParaRPr lang="en-US" sz="2400" dirty="0">
                  <a:solidFill>
                    <a:srgbClr val="FF0000"/>
                  </a:solidFill>
                  <a:latin typeface="Goudy Old Style"/>
                </a:endParaRPr>
              </a:p>
            </p:txBody>
          </p:sp>
          <p:sp>
            <p:nvSpPr>
              <p:cNvPr id="48" name="Left Brace 47"/>
              <p:cNvSpPr/>
              <p:nvPr/>
            </p:nvSpPr>
            <p:spPr>
              <a:xfrm rot="1955213">
                <a:off x="735092" y="-200256"/>
                <a:ext cx="280429" cy="1648014"/>
              </a:xfrm>
              <a:prstGeom prst="leftBrace">
                <a:avLst>
                  <a:gd name="adj1" fmla="val 12529"/>
                  <a:gd name="adj2" fmla="val 50497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73095" y="233190"/>
                <a:ext cx="468822" cy="329567"/>
              </a:xfrm>
              <a:prstGeom prst="rect">
                <a:avLst/>
              </a:prstGeom>
              <a:noFill/>
              <a:ln w="9525" cmpd="sng">
                <a:solidFill>
                  <a:schemeClr val="lt1">
                    <a:shade val="50000"/>
                    <a:alpha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FF0000"/>
                    </a:solidFill>
                    <a:latin typeface="Goudy Old Style"/>
                  </a:rPr>
                  <a:t>?&lt; 10% ?</a:t>
                </a:r>
                <a:endParaRPr lang="en-US" sz="2400" dirty="0">
                  <a:solidFill>
                    <a:srgbClr val="FF0000"/>
                  </a:solidFill>
                  <a:latin typeface="Goudy Old Style"/>
                </a:endParaRPr>
              </a:p>
            </p:txBody>
          </p:sp>
        </p:grp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3152776" y="1529701"/>
            <a:ext cx="2925989" cy="5308982"/>
            <a:chOff x="0" y="70429"/>
            <a:chExt cx="2406650" cy="4366681"/>
          </a:xfrm>
        </p:grpSpPr>
        <p:sp>
          <p:nvSpPr>
            <p:cNvPr id="21" name="Trapezoid 20"/>
            <p:cNvSpPr/>
            <p:nvPr/>
          </p:nvSpPr>
          <p:spPr>
            <a:xfrm>
              <a:off x="797983" y="921328"/>
              <a:ext cx="821267" cy="558800"/>
            </a:xfrm>
            <a:prstGeom prst="trapezoid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>
                <a:latin typeface="Goudy Old Style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70429"/>
              <a:ext cx="2406650" cy="4366681"/>
              <a:chOff x="0" y="70429"/>
              <a:chExt cx="2406650" cy="4366681"/>
            </a:xfrm>
          </p:grpSpPr>
          <p:sp>
            <p:nvSpPr>
              <p:cNvPr id="23" name="Trapezoid 22"/>
              <p:cNvSpPr/>
              <p:nvPr/>
            </p:nvSpPr>
            <p:spPr>
              <a:xfrm>
                <a:off x="0" y="2617835"/>
                <a:ext cx="2406650" cy="1819275"/>
              </a:xfrm>
              <a:prstGeom prst="trapezoid">
                <a:avLst>
                  <a:gd name="adj" fmla="val 23779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24" name="Trapezoid 23"/>
              <p:cNvSpPr/>
              <p:nvPr/>
            </p:nvSpPr>
            <p:spPr>
              <a:xfrm>
                <a:off x="433917" y="1501293"/>
                <a:ext cx="1540933" cy="1113367"/>
              </a:xfrm>
              <a:prstGeom prst="trapezoid">
                <a:avLst>
                  <a:gd name="adj" fmla="val 3195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941917" y="70429"/>
                <a:ext cx="512233" cy="829733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57717" y="4092050"/>
                <a:ext cx="1714500" cy="28786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monthly</a:t>
                </a:r>
                <a:r>
                  <a:rPr lang="en-US" sz="1100" baseline="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 </a:t>
                </a:r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&lt; 1'500 Nam$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25448" y="2364893"/>
                <a:ext cx="1549399" cy="23283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monthly &lt; 4'600 Nam$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7026" y="1124528"/>
                <a:ext cx="1745190" cy="359833"/>
              </a:xfrm>
              <a:prstGeom prst="triangle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aseline="0" dirty="0" smtClean="0">
                    <a:latin typeface="Goudy Old Style"/>
                  </a:rPr>
                  <a:t>&lt;10'500 Nam$ </a:t>
                </a:r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69951" y="658861"/>
                <a:ext cx="639232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&gt;10'500</a:t>
                </a:r>
              </a:p>
            </p:txBody>
          </p:sp>
        </p:grpSp>
      </p:grpSp>
      <p:cxnSp>
        <p:nvCxnSpPr>
          <p:cNvPr id="3" name="Straight Connector 2"/>
          <p:cNvCxnSpPr>
            <a:stCxn id="25" idx="0"/>
          </p:cNvCxnSpPr>
          <p:nvPr/>
        </p:nvCxnSpPr>
        <p:spPr>
          <a:xfrm>
            <a:off x="4609336" y="1529701"/>
            <a:ext cx="1577378" cy="53089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5" idx="0"/>
          </p:cNvCxnSpPr>
          <p:nvPr/>
        </p:nvCxnSpPr>
        <p:spPr>
          <a:xfrm flipH="1">
            <a:off x="3048000" y="1529703"/>
            <a:ext cx="1561336" cy="53089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0016" y="1410667"/>
            <a:ext cx="2722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oudy Old Style"/>
              </a:rPr>
              <a:t>G</a:t>
            </a:r>
            <a:r>
              <a:rPr lang="en-US" sz="2400" dirty="0" smtClean="0">
                <a:latin typeface="Goudy Old Style"/>
              </a:rPr>
              <a:t>rowing population will of course swell the ranks of the poorer part of society, and people who drop out of the </a:t>
            </a:r>
            <a:r>
              <a:rPr lang="en-US" sz="2400" dirty="0">
                <a:latin typeface="Goudy Old Style"/>
              </a:rPr>
              <a:t>system </a:t>
            </a:r>
            <a:r>
              <a:rPr lang="en-US" sz="2400" dirty="0" smtClean="0">
                <a:latin typeface="Goudy Old Style"/>
              </a:rPr>
              <a:t>thus increasing exponentially the financial burden </a:t>
            </a:r>
            <a:br>
              <a:rPr lang="en-US" sz="2400" dirty="0" smtClean="0">
                <a:latin typeface="Goudy Old Style"/>
              </a:rPr>
            </a:br>
            <a:r>
              <a:rPr lang="en-US" sz="2400" dirty="0" smtClean="0">
                <a:latin typeface="Goudy Old Style"/>
              </a:rPr>
              <a:t>for those, who remain on grid.</a:t>
            </a:r>
            <a:endParaRPr lang="en-US" sz="2400" dirty="0">
              <a:latin typeface="Goudy Old Style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443978" y="-104282"/>
            <a:ext cx="8229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4400" dirty="0" smtClean="0">
                <a:latin typeface="Goudy Old Style"/>
              </a:rPr>
              <a:t>People </a:t>
            </a:r>
            <a:r>
              <a:rPr lang="de-DE" sz="4400" dirty="0" err="1" smtClean="0">
                <a:latin typeface="Goudy Old Style"/>
              </a:rPr>
              <a:t>and</a:t>
            </a:r>
            <a:r>
              <a:rPr lang="de-DE" sz="4400" dirty="0" smtClean="0">
                <a:latin typeface="Goudy Old Style"/>
              </a:rPr>
              <a:t> </a:t>
            </a:r>
            <a:r>
              <a:rPr lang="de-DE" sz="4400" dirty="0" err="1" smtClean="0">
                <a:latin typeface="Goudy Old Style"/>
              </a:rPr>
              <a:t>Wealth</a:t>
            </a:r>
            <a:r>
              <a:rPr lang="de-DE" sz="4400" dirty="0" smtClean="0">
                <a:latin typeface="Goudy Old Style"/>
              </a:rPr>
              <a:t> in Namibia</a:t>
            </a:r>
            <a:endParaRPr lang="de-DE" sz="4400" dirty="0">
              <a:latin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3615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8B2634-B8A7-6341-B465-4B5184A8BEB9}" type="slidenum">
              <a:rPr lang="en-NZ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en-NZ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00050" y="338138"/>
            <a:ext cx="8334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sz="3600" b="1">
                <a:solidFill>
                  <a:srgbClr val="336600"/>
                </a:solidFill>
                <a:latin typeface="Verdana" charset="0"/>
                <a:cs typeface="Verdana" charset="0"/>
              </a:rPr>
              <a:t>Power Stations in Namibia</a:t>
            </a:r>
            <a:endParaRPr lang="en-GB" sz="3600" b="1">
              <a:solidFill>
                <a:srgbClr val="336600"/>
              </a:solidFill>
              <a:latin typeface="Verdana" charset="0"/>
              <a:cs typeface="Verdana" charset="0"/>
            </a:endParaRPr>
          </a:p>
        </p:txBody>
      </p:sp>
      <p:graphicFrame>
        <p:nvGraphicFramePr>
          <p:cNvPr id="100432" name="Group 80"/>
          <p:cNvGraphicFramePr>
            <a:graphicFrameLocks noGrp="1"/>
          </p:cNvGraphicFramePr>
          <p:nvPr>
            <p:ph/>
          </p:nvPr>
        </p:nvGraphicFramePr>
        <p:xfrm>
          <a:off x="5932488" y="1104900"/>
          <a:ext cx="2995612" cy="4511834"/>
        </p:xfrm>
        <a:graphic>
          <a:graphicData uri="http://schemas.openxmlformats.org/drawingml/2006/table">
            <a:tbl>
              <a:tblPr/>
              <a:tblGrid>
                <a:gridCol w="2995612"/>
              </a:tblGrid>
              <a:tr h="1216081">
                <a:tc>
                  <a:txBody>
                    <a:bodyPr/>
                    <a:lstStyle/>
                    <a:p>
                      <a:pPr marL="0" marR="0" lvl="0" indent="0" algn="l" defTabSz="923925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Ruacana</a:t>
                      </a:r>
                    </a:p>
                    <a:p>
                      <a:pPr marL="0" marR="0" lvl="0" indent="0" algn="l" defTabSz="923925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Hydro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Run-of-the-river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081">
                <a:tc>
                  <a:txBody>
                    <a:bodyPr/>
                    <a:lstStyle/>
                    <a:p>
                      <a:pPr marL="0" marR="0" lvl="0" indent="0" algn="l" defTabSz="923925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Van Eck</a:t>
                      </a:r>
                    </a:p>
                    <a:p>
                      <a:pPr marL="0" marR="0" lvl="0" indent="0" algn="l" defTabSz="923925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Coal fired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Emergency and Standby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081">
                <a:tc>
                  <a:txBody>
                    <a:bodyPr/>
                    <a:lstStyle/>
                    <a:p>
                      <a:pPr marL="0" marR="0" lvl="0" indent="0" algn="l" defTabSz="923925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Paratus and Anixas</a:t>
                      </a:r>
                    </a:p>
                    <a:p>
                      <a:pPr marL="0" marR="0" lvl="0" indent="0" algn="l" defTabSz="923925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Diesel &amp; HFO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Emergency and Standby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432">
                <a:tc>
                  <a:txBody>
                    <a:bodyPr/>
                    <a:lstStyle/>
                    <a:p>
                      <a:pPr marL="0" marR="0" lvl="0" indent="0" algn="l" defTabSz="923925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307974" y="954089"/>
            <a:ext cx="5284081" cy="5305425"/>
            <a:chOff x="736" y="621"/>
            <a:chExt cx="3745" cy="3342"/>
          </a:xfrm>
        </p:grpSpPr>
        <p:sp>
          <p:nvSpPr>
            <p:cNvPr id="21542" name="Line 16"/>
            <p:cNvSpPr>
              <a:spLocks noChangeShapeType="1"/>
            </p:cNvSpPr>
            <p:nvPr/>
          </p:nvSpPr>
          <p:spPr bwMode="auto">
            <a:xfrm>
              <a:off x="3905" y="10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3" name="Rectangle 17"/>
            <p:cNvSpPr>
              <a:spLocks noChangeArrowheads="1"/>
            </p:cNvSpPr>
            <p:nvPr/>
          </p:nvSpPr>
          <p:spPr bwMode="auto">
            <a:xfrm>
              <a:off x="3771" y="1038"/>
              <a:ext cx="164" cy="22"/>
            </a:xfrm>
            <a:prstGeom prst="rect">
              <a:avLst/>
            </a:prstGeom>
            <a:solidFill>
              <a:srgbClr val="3A9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44" name="Freeform 18"/>
            <p:cNvSpPr>
              <a:spLocks/>
            </p:cNvSpPr>
            <p:nvPr/>
          </p:nvSpPr>
          <p:spPr bwMode="auto">
            <a:xfrm>
              <a:off x="936" y="893"/>
              <a:ext cx="3010" cy="2894"/>
            </a:xfrm>
            <a:custGeom>
              <a:avLst/>
              <a:gdLst>
                <a:gd name="T0" fmla="*/ 746 w 3830"/>
                <a:gd name="T1" fmla="*/ 2103 h 3624"/>
                <a:gd name="T2" fmla="*/ 707 w 3830"/>
                <a:gd name="T3" fmla="*/ 2037 h 3624"/>
                <a:gd name="T4" fmla="*/ 663 w 3830"/>
                <a:gd name="T5" fmla="*/ 1911 h 3624"/>
                <a:gd name="T6" fmla="*/ 615 w 3830"/>
                <a:gd name="T7" fmla="*/ 1765 h 3624"/>
                <a:gd name="T8" fmla="*/ 575 w 3830"/>
                <a:gd name="T9" fmla="*/ 1608 h 3624"/>
                <a:gd name="T10" fmla="*/ 562 w 3830"/>
                <a:gd name="T11" fmla="*/ 1467 h 3624"/>
                <a:gd name="T12" fmla="*/ 536 w 3830"/>
                <a:gd name="T13" fmla="*/ 1388 h 3624"/>
                <a:gd name="T14" fmla="*/ 514 w 3830"/>
                <a:gd name="T15" fmla="*/ 1262 h 3624"/>
                <a:gd name="T16" fmla="*/ 508 w 3830"/>
                <a:gd name="T17" fmla="*/ 1164 h 3624"/>
                <a:gd name="T18" fmla="*/ 505 w 3830"/>
                <a:gd name="T19" fmla="*/ 1013 h 3624"/>
                <a:gd name="T20" fmla="*/ 428 w 3830"/>
                <a:gd name="T21" fmla="*/ 893 h 3624"/>
                <a:gd name="T22" fmla="*/ 372 w 3830"/>
                <a:gd name="T23" fmla="*/ 811 h 3624"/>
                <a:gd name="T24" fmla="*/ 296 w 3830"/>
                <a:gd name="T25" fmla="*/ 677 h 3624"/>
                <a:gd name="T26" fmla="*/ 157 w 3830"/>
                <a:gd name="T27" fmla="*/ 370 h 3624"/>
                <a:gd name="T28" fmla="*/ 19 w 3830"/>
                <a:gd name="T29" fmla="*/ 77 h 3624"/>
                <a:gd name="T30" fmla="*/ 112 w 3830"/>
                <a:gd name="T31" fmla="*/ 73 h 3624"/>
                <a:gd name="T32" fmla="*/ 288 w 3830"/>
                <a:gd name="T33" fmla="*/ 9 h 3624"/>
                <a:gd name="T34" fmla="*/ 437 w 3830"/>
                <a:gd name="T35" fmla="*/ 101 h 3624"/>
                <a:gd name="T36" fmla="*/ 1303 w 3830"/>
                <a:gd name="T37" fmla="*/ 167 h 3624"/>
                <a:gd name="T38" fmla="*/ 1522 w 3830"/>
                <a:gd name="T39" fmla="*/ 181 h 3624"/>
                <a:gd name="T40" fmla="*/ 2309 w 3830"/>
                <a:gd name="T41" fmla="*/ 134 h 3624"/>
                <a:gd name="T42" fmla="*/ 2245 w 3830"/>
                <a:gd name="T43" fmla="*/ 208 h 3624"/>
                <a:gd name="T44" fmla="*/ 2080 w 3830"/>
                <a:gd name="T45" fmla="*/ 295 h 3624"/>
                <a:gd name="T46" fmla="*/ 1620 w 3830"/>
                <a:gd name="T47" fmla="*/ 957 h 3624"/>
                <a:gd name="T48" fmla="*/ 1348 w 3830"/>
                <a:gd name="T49" fmla="*/ 2240 h 3624"/>
                <a:gd name="T50" fmla="*/ 1312 w 3830"/>
                <a:gd name="T51" fmla="*/ 2279 h 3624"/>
                <a:gd name="T52" fmla="*/ 1125 w 3830"/>
                <a:gd name="T53" fmla="*/ 2278 h 3624"/>
                <a:gd name="T54" fmla="*/ 1024 w 3830"/>
                <a:gd name="T55" fmla="*/ 2240 h 3624"/>
                <a:gd name="T56" fmla="*/ 1018 w 3830"/>
                <a:gd name="T57" fmla="*/ 2214 h 3624"/>
                <a:gd name="T58" fmla="*/ 986 w 3830"/>
                <a:gd name="T59" fmla="*/ 2155 h 3624"/>
                <a:gd name="T60" fmla="*/ 907 w 3830"/>
                <a:gd name="T61" fmla="*/ 2183 h 3624"/>
                <a:gd name="T62" fmla="*/ 887 w 3830"/>
                <a:gd name="T63" fmla="*/ 2224 h 3624"/>
                <a:gd name="T64" fmla="*/ 935 w 3830"/>
                <a:gd name="T65" fmla="*/ 2142 h 3624"/>
                <a:gd name="T66" fmla="*/ 1002 w 3830"/>
                <a:gd name="T67" fmla="*/ 2171 h 3624"/>
                <a:gd name="T68" fmla="*/ 1008 w 3830"/>
                <a:gd name="T69" fmla="*/ 2234 h 3624"/>
                <a:gd name="T70" fmla="*/ 1066 w 3830"/>
                <a:gd name="T71" fmla="*/ 2275 h 3624"/>
                <a:gd name="T72" fmla="*/ 1161 w 3830"/>
                <a:gd name="T73" fmla="*/ 2294 h 3624"/>
                <a:gd name="T74" fmla="*/ 1313 w 3830"/>
                <a:gd name="T75" fmla="*/ 2270 h 3624"/>
                <a:gd name="T76" fmla="*/ 1380 w 3830"/>
                <a:gd name="T77" fmla="*/ 2219 h 3624"/>
                <a:gd name="T78" fmla="*/ 1640 w 3830"/>
                <a:gd name="T79" fmla="*/ 260 h 3624"/>
                <a:gd name="T80" fmla="*/ 2100 w 3830"/>
                <a:gd name="T81" fmla="*/ 303 h 3624"/>
                <a:gd name="T82" fmla="*/ 2231 w 3830"/>
                <a:gd name="T83" fmla="*/ 231 h 3624"/>
                <a:gd name="T84" fmla="*/ 2221 w 3830"/>
                <a:gd name="T85" fmla="*/ 113 h 3624"/>
                <a:gd name="T86" fmla="*/ 1508 w 3830"/>
                <a:gd name="T87" fmla="*/ 161 h 3624"/>
                <a:gd name="T88" fmla="*/ 1285 w 3830"/>
                <a:gd name="T89" fmla="*/ 149 h 3624"/>
                <a:gd name="T90" fmla="*/ 402 w 3830"/>
                <a:gd name="T91" fmla="*/ 93 h 3624"/>
                <a:gd name="T92" fmla="*/ 201 w 3830"/>
                <a:gd name="T93" fmla="*/ 26 h 3624"/>
                <a:gd name="T94" fmla="*/ 79 w 3830"/>
                <a:gd name="T95" fmla="*/ 43 h 3624"/>
                <a:gd name="T96" fmla="*/ 17 w 3830"/>
                <a:gd name="T97" fmla="*/ 223 h 3624"/>
                <a:gd name="T98" fmla="*/ 167 w 3830"/>
                <a:gd name="T99" fmla="*/ 445 h 3624"/>
                <a:gd name="T100" fmla="*/ 326 w 3830"/>
                <a:gd name="T101" fmla="*/ 755 h 3624"/>
                <a:gd name="T102" fmla="*/ 383 w 3830"/>
                <a:gd name="T103" fmla="*/ 850 h 3624"/>
                <a:gd name="T104" fmla="*/ 449 w 3830"/>
                <a:gd name="T105" fmla="*/ 961 h 3624"/>
                <a:gd name="T106" fmla="*/ 512 w 3830"/>
                <a:gd name="T107" fmla="*/ 1139 h 3624"/>
                <a:gd name="T108" fmla="*/ 499 w 3830"/>
                <a:gd name="T109" fmla="*/ 1191 h 3624"/>
                <a:gd name="T110" fmla="*/ 515 w 3830"/>
                <a:gd name="T111" fmla="*/ 1277 h 3624"/>
                <a:gd name="T112" fmla="*/ 521 w 3830"/>
                <a:gd name="T113" fmla="*/ 1408 h 3624"/>
                <a:gd name="T114" fmla="*/ 553 w 3830"/>
                <a:gd name="T115" fmla="*/ 1470 h 3624"/>
                <a:gd name="T116" fmla="*/ 582 w 3830"/>
                <a:gd name="T117" fmla="*/ 1616 h 3624"/>
                <a:gd name="T118" fmla="*/ 598 w 3830"/>
                <a:gd name="T119" fmla="*/ 1762 h 3624"/>
                <a:gd name="T120" fmla="*/ 655 w 3830"/>
                <a:gd name="T121" fmla="*/ 1914 h 3624"/>
                <a:gd name="T122" fmla="*/ 696 w 3830"/>
                <a:gd name="T123" fmla="*/ 2031 h 3624"/>
                <a:gd name="T124" fmla="*/ 728 w 3830"/>
                <a:gd name="T125" fmla="*/ 2112 h 36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830" h="3624">
                  <a:moveTo>
                    <a:pt x="1386" y="3522"/>
                  </a:moveTo>
                  <a:lnTo>
                    <a:pt x="1400" y="3496"/>
                  </a:lnTo>
                  <a:lnTo>
                    <a:pt x="1378" y="3484"/>
                  </a:lnTo>
                  <a:lnTo>
                    <a:pt x="1370" y="3496"/>
                  </a:lnTo>
                  <a:lnTo>
                    <a:pt x="1382" y="3486"/>
                  </a:lnTo>
                  <a:lnTo>
                    <a:pt x="1364" y="3468"/>
                  </a:lnTo>
                  <a:lnTo>
                    <a:pt x="1352" y="3478"/>
                  </a:lnTo>
                  <a:lnTo>
                    <a:pt x="1364" y="3468"/>
                  </a:lnTo>
                  <a:lnTo>
                    <a:pt x="1292" y="3390"/>
                  </a:lnTo>
                  <a:lnTo>
                    <a:pt x="1280" y="3400"/>
                  </a:lnTo>
                  <a:lnTo>
                    <a:pt x="1294" y="3394"/>
                  </a:lnTo>
                  <a:lnTo>
                    <a:pt x="1296" y="3398"/>
                  </a:lnTo>
                  <a:lnTo>
                    <a:pt x="1294" y="3386"/>
                  </a:lnTo>
                  <a:lnTo>
                    <a:pt x="1292" y="3382"/>
                  </a:lnTo>
                  <a:lnTo>
                    <a:pt x="1288" y="3378"/>
                  </a:lnTo>
                  <a:lnTo>
                    <a:pt x="1286" y="3376"/>
                  </a:lnTo>
                  <a:lnTo>
                    <a:pt x="1274" y="3370"/>
                  </a:lnTo>
                  <a:lnTo>
                    <a:pt x="1266" y="3382"/>
                  </a:lnTo>
                  <a:lnTo>
                    <a:pt x="1278" y="3372"/>
                  </a:lnTo>
                  <a:lnTo>
                    <a:pt x="1270" y="3364"/>
                  </a:lnTo>
                  <a:lnTo>
                    <a:pt x="1268" y="3364"/>
                  </a:lnTo>
                  <a:lnTo>
                    <a:pt x="1264" y="3360"/>
                  </a:lnTo>
                  <a:lnTo>
                    <a:pt x="1260" y="3360"/>
                  </a:lnTo>
                  <a:lnTo>
                    <a:pt x="1244" y="3358"/>
                  </a:lnTo>
                  <a:lnTo>
                    <a:pt x="1242" y="3372"/>
                  </a:lnTo>
                  <a:lnTo>
                    <a:pt x="1252" y="3362"/>
                  </a:lnTo>
                  <a:lnTo>
                    <a:pt x="1248" y="3358"/>
                  </a:lnTo>
                  <a:lnTo>
                    <a:pt x="1254" y="3362"/>
                  </a:lnTo>
                  <a:lnTo>
                    <a:pt x="1218" y="3326"/>
                  </a:lnTo>
                  <a:lnTo>
                    <a:pt x="1206" y="3336"/>
                  </a:lnTo>
                  <a:lnTo>
                    <a:pt x="1220" y="3332"/>
                  </a:lnTo>
                  <a:lnTo>
                    <a:pt x="1212" y="3306"/>
                  </a:lnTo>
                  <a:lnTo>
                    <a:pt x="1212" y="3304"/>
                  </a:lnTo>
                  <a:lnTo>
                    <a:pt x="1208" y="3300"/>
                  </a:lnTo>
                  <a:lnTo>
                    <a:pt x="1208" y="3298"/>
                  </a:lnTo>
                  <a:lnTo>
                    <a:pt x="1198" y="3290"/>
                  </a:lnTo>
                  <a:lnTo>
                    <a:pt x="1188" y="3302"/>
                  </a:lnTo>
                  <a:lnTo>
                    <a:pt x="1202" y="3298"/>
                  </a:lnTo>
                  <a:lnTo>
                    <a:pt x="1192" y="3270"/>
                  </a:lnTo>
                  <a:lnTo>
                    <a:pt x="1192" y="3268"/>
                  </a:lnTo>
                  <a:lnTo>
                    <a:pt x="1188" y="3264"/>
                  </a:lnTo>
                  <a:lnTo>
                    <a:pt x="1186" y="3262"/>
                  </a:lnTo>
                  <a:lnTo>
                    <a:pt x="1178" y="3258"/>
                  </a:lnTo>
                  <a:lnTo>
                    <a:pt x="1170" y="3270"/>
                  </a:lnTo>
                  <a:lnTo>
                    <a:pt x="1180" y="3258"/>
                  </a:lnTo>
                  <a:lnTo>
                    <a:pt x="1170" y="3250"/>
                  </a:lnTo>
                  <a:lnTo>
                    <a:pt x="1160" y="3262"/>
                  </a:lnTo>
                  <a:lnTo>
                    <a:pt x="1174" y="3258"/>
                  </a:lnTo>
                  <a:lnTo>
                    <a:pt x="1170" y="3246"/>
                  </a:lnTo>
                  <a:lnTo>
                    <a:pt x="1170" y="3244"/>
                  </a:lnTo>
                  <a:lnTo>
                    <a:pt x="1166" y="3240"/>
                  </a:lnTo>
                  <a:lnTo>
                    <a:pt x="1166" y="3238"/>
                  </a:lnTo>
                  <a:lnTo>
                    <a:pt x="1156" y="3230"/>
                  </a:lnTo>
                  <a:lnTo>
                    <a:pt x="1146" y="3242"/>
                  </a:lnTo>
                  <a:lnTo>
                    <a:pt x="1160" y="3242"/>
                  </a:lnTo>
                  <a:lnTo>
                    <a:pt x="1160" y="3236"/>
                  </a:lnTo>
                  <a:lnTo>
                    <a:pt x="1156" y="3232"/>
                  </a:lnTo>
                  <a:lnTo>
                    <a:pt x="1162" y="3242"/>
                  </a:lnTo>
                  <a:lnTo>
                    <a:pt x="1162" y="3216"/>
                  </a:lnTo>
                  <a:lnTo>
                    <a:pt x="1160" y="3216"/>
                  </a:lnTo>
                  <a:lnTo>
                    <a:pt x="1160" y="3210"/>
                  </a:lnTo>
                  <a:lnTo>
                    <a:pt x="1156" y="3206"/>
                  </a:lnTo>
                  <a:lnTo>
                    <a:pt x="1154" y="3204"/>
                  </a:lnTo>
                  <a:lnTo>
                    <a:pt x="1142" y="3196"/>
                  </a:lnTo>
                  <a:lnTo>
                    <a:pt x="1134" y="3208"/>
                  </a:lnTo>
                  <a:lnTo>
                    <a:pt x="1144" y="3198"/>
                  </a:lnTo>
                  <a:lnTo>
                    <a:pt x="1148" y="3202"/>
                  </a:lnTo>
                  <a:lnTo>
                    <a:pt x="1142" y="3190"/>
                  </a:lnTo>
                  <a:lnTo>
                    <a:pt x="1128" y="3196"/>
                  </a:lnTo>
                  <a:lnTo>
                    <a:pt x="1144" y="3194"/>
                  </a:lnTo>
                  <a:lnTo>
                    <a:pt x="1142" y="3182"/>
                  </a:lnTo>
                  <a:lnTo>
                    <a:pt x="1140" y="3178"/>
                  </a:lnTo>
                  <a:lnTo>
                    <a:pt x="1136" y="3174"/>
                  </a:lnTo>
                  <a:lnTo>
                    <a:pt x="1136" y="3172"/>
                  </a:lnTo>
                  <a:lnTo>
                    <a:pt x="1126" y="3164"/>
                  </a:lnTo>
                  <a:lnTo>
                    <a:pt x="1116" y="3176"/>
                  </a:lnTo>
                  <a:lnTo>
                    <a:pt x="1130" y="3174"/>
                  </a:lnTo>
                  <a:lnTo>
                    <a:pt x="1128" y="3164"/>
                  </a:lnTo>
                  <a:lnTo>
                    <a:pt x="1128" y="3160"/>
                  </a:lnTo>
                  <a:lnTo>
                    <a:pt x="1126" y="3158"/>
                  </a:lnTo>
                  <a:lnTo>
                    <a:pt x="1118" y="3148"/>
                  </a:lnTo>
                  <a:lnTo>
                    <a:pt x="1118" y="3146"/>
                  </a:lnTo>
                  <a:lnTo>
                    <a:pt x="1102" y="3130"/>
                  </a:lnTo>
                  <a:lnTo>
                    <a:pt x="1090" y="3140"/>
                  </a:lnTo>
                  <a:lnTo>
                    <a:pt x="1104" y="3140"/>
                  </a:lnTo>
                  <a:lnTo>
                    <a:pt x="1104" y="3134"/>
                  </a:lnTo>
                  <a:lnTo>
                    <a:pt x="1106" y="3140"/>
                  </a:lnTo>
                  <a:lnTo>
                    <a:pt x="1106" y="3132"/>
                  </a:lnTo>
                  <a:lnTo>
                    <a:pt x="1104" y="3132"/>
                  </a:lnTo>
                  <a:lnTo>
                    <a:pt x="1104" y="3126"/>
                  </a:lnTo>
                  <a:lnTo>
                    <a:pt x="1100" y="3122"/>
                  </a:lnTo>
                  <a:lnTo>
                    <a:pt x="1098" y="3120"/>
                  </a:lnTo>
                  <a:lnTo>
                    <a:pt x="1086" y="3112"/>
                  </a:lnTo>
                  <a:lnTo>
                    <a:pt x="1078" y="3124"/>
                  </a:lnTo>
                  <a:lnTo>
                    <a:pt x="1092" y="3118"/>
                  </a:lnTo>
                  <a:lnTo>
                    <a:pt x="1088" y="3114"/>
                  </a:lnTo>
                  <a:lnTo>
                    <a:pt x="1094" y="3122"/>
                  </a:lnTo>
                  <a:lnTo>
                    <a:pt x="1092" y="3102"/>
                  </a:lnTo>
                  <a:lnTo>
                    <a:pt x="1090" y="3098"/>
                  </a:lnTo>
                  <a:lnTo>
                    <a:pt x="1080" y="3080"/>
                  </a:lnTo>
                  <a:lnTo>
                    <a:pt x="1066" y="3086"/>
                  </a:lnTo>
                  <a:lnTo>
                    <a:pt x="1082" y="3086"/>
                  </a:lnTo>
                  <a:lnTo>
                    <a:pt x="1076" y="3002"/>
                  </a:lnTo>
                  <a:lnTo>
                    <a:pt x="1074" y="2996"/>
                  </a:lnTo>
                  <a:lnTo>
                    <a:pt x="1070" y="2992"/>
                  </a:lnTo>
                  <a:lnTo>
                    <a:pt x="1070" y="2990"/>
                  </a:lnTo>
                  <a:lnTo>
                    <a:pt x="1060" y="2982"/>
                  </a:lnTo>
                  <a:lnTo>
                    <a:pt x="1050" y="2994"/>
                  </a:lnTo>
                  <a:lnTo>
                    <a:pt x="1064" y="2988"/>
                  </a:lnTo>
                  <a:lnTo>
                    <a:pt x="1046" y="2952"/>
                  </a:lnTo>
                  <a:lnTo>
                    <a:pt x="1032" y="2958"/>
                  </a:lnTo>
                  <a:lnTo>
                    <a:pt x="1046" y="2954"/>
                  </a:lnTo>
                  <a:lnTo>
                    <a:pt x="1034" y="2922"/>
                  </a:lnTo>
                  <a:lnTo>
                    <a:pt x="1020" y="2926"/>
                  </a:lnTo>
                  <a:lnTo>
                    <a:pt x="1036" y="2926"/>
                  </a:lnTo>
                  <a:lnTo>
                    <a:pt x="1034" y="2902"/>
                  </a:lnTo>
                  <a:lnTo>
                    <a:pt x="1018" y="2902"/>
                  </a:lnTo>
                  <a:lnTo>
                    <a:pt x="1032" y="2908"/>
                  </a:lnTo>
                  <a:lnTo>
                    <a:pt x="1032" y="2902"/>
                  </a:lnTo>
                  <a:lnTo>
                    <a:pt x="1030" y="2912"/>
                  </a:lnTo>
                  <a:lnTo>
                    <a:pt x="1048" y="2890"/>
                  </a:lnTo>
                  <a:lnTo>
                    <a:pt x="1050" y="2886"/>
                  </a:lnTo>
                  <a:lnTo>
                    <a:pt x="1050" y="2880"/>
                  </a:lnTo>
                  <a:lnTo>
                    <a:pt x="1052" y="2880"/>
                  </a:lnTo>
                  <a:lnTo>
                    <a:pt x="1050" y="2858"/>
                  </a:lnTo>
                  <a:lnTo>
                    <a:pt x="1048" y="2854"/>
                  </a:lnTo>
                  <a:lnTo>
                    <a:pt x="1046" y="2848"/>
                  </a:lnTo>
                  <a:lnTo>
                    <a:pt x="1046" y="2846"/>
                  </a:lnTo>
                  <a:lnTo>
                    <a:pt x="1042" y="2842"/>
                  </a:lnTo>
                  <a:lnTo>
                    <a:pt x="996" y="2800"/>
                  </a:lnTo>
                  <a:lnTo>
                    <a:pt x="986" y="2810"/>
                  </a:lnTo>
                  <a:lnTo>
                    <a:pt x="1000" y="2806"/>
                  </a:lnTo>
                  <a:lnTo>
                    <a:pt x="994" y="2790"/>
                  </a:lnTo>
                  <a:lnTo>
                    <a:pt x="980" y="2794"/>
                  </a:lnTo>
                  <a:lnTo>
                    <a:pt x="996" y="2796"/>
                  </a:lnTo>
                  <a:lnTo>
                    <a:pt x="998" y="2766"/>
                  </a:lnTo>
                  <a:lnTo>
                    <a:pt x="982" y="2764"/>
                  </a:lnTo>
                  <a:lnTo>
                    <a:pt x="996" y="2768"/>
                  </a:lnTo>
                  <a:lnTo>
                    <a:pt x="1000" y="2750"/>
                  </a:lnTo>
                  <a:lnTo>
                    <a:pt x="1002" y="2746"/>
                  </a:lnTo>
                  <a:lnTo>
                    <a:pt x="1002" y="2718"/>
                  </a:lnTo>
                  <a:lnTo>
                    <a:pt x="1000" y="2718"/>
                  </a:lnTo>
                  <a:lnTo>
                    <a:pt x="1000" y="2712"/>
                  </a:lnTo>
                  <a:lnTo>
                    <a:pt x="1000" y="2710"/>
                  </a:lnTo>
                  <a:lnTo>
                    <a:pt x="984" y="2684"/>
                  </a:lnTo>
                  <a:lnTo>
                    <a:pt x="970" y="2692"/>
                  </a:lnTo>
                  <a:lnTo>
                    <a:pt x="986" y="2690"/>
                  </a:lnTo>
                  <a:lnTo>
                    <a:pt x="984" y="2672"/>
                  </a:lnTo>
                  <a:lnTo>
                    <a:pt x="982" y="2670"/>
                  </a:lnTo>
                  <a:lnTo>
                    <a:pt x="976" y="2652"/>
                  </a:lnTo>
                  <a:lnTo>
                    <a:pt x="976" y="2650"/>
                  </a:lnTo>
                  <a:lnTo>
                    <a:pt x="974" y="2646"/>
                  </a:lnTo>
                  <a:lnTo>
                    <a:pt x="962" y="2632"/>
                  </a:lnTo>
                  <a:lnTo>
                    <a:pt x="950" y="2642"/>
                  </a:lnTo>
                  <a:lnTo>
                    <a:pt x="964" y="2638"/>
                  </a:lnTo>
                  <a:lnTo>
                    <a:pt x="958" y="2620"/>
                  </a:lnTo>
                  <a:lnTo>
                    <a:pt x="944" y="2624"/>
                  </a:lnTo>
                  <a:lnTo>
                    <a:pt x="960" y="2624"/>
                  </a:lnTo>
                  <a:lnTo>
                    <a:pt x="960" y="2610"/>
                  </a:lnTo>
                  <a:lnTo>
                    <a:pt x="944" y="2610"/>
                  </a:lnTo>
                  <a:lnTo>
                    <a:pt x="958" y="2616"/>
                  </a:lnTo>
                  <a:lnTo>
                    <a:pt x="958" y="2618"/>
                  </a:lnTo>
                  <a:lnTo>
                    <a:pt x="964" y="2608"/>
                  </a:lnTo>
                  <a:lnTo>
                    <a:pt x="964" y="2606"/>
                  </a:lnTo>
                  <a:lnTo>
                    <a:pt x="966" y="2600"/>
                  </a:lnTo>
                  <a:lnTo>
                    <a:pt x="966" y="2558"/>
                  </a:lnTo>
                  <a:lnTo>
                    <a:pt x="964" y="2558"/>
                  </a:lnTo>
                  <a:lnTo>
                    <a:pt x="964" y="2554"/>
                  </a:lnTo>
                  <a:lnTo>
                    <a:pt x="956" y="2530"/>
                  </a:lnTo>
                  <a:lnTo>
                    <a:pt x="956" y="2528"/>
                  </a:lnTo>
                  <a:lnTo>
                    <a:pt x="954" y="2524"/>
                  </a:lnTo>
                  <a:lnTo>
                    <a:pt x="944" y="2512"/>
                  </a:lnTo>
                  <a:lnTo>
                    <a:pt x="932" y="2522"/>
                  </a:lnTo>
                  <a:lnTo>
                    <a:pt x="946" y="2522"/>
                  </a:lnTo>
                  <a:lnTo>
                    <a:pt x="946" y="2516"/>
                  </a:lnTo>
                  <a:lnTo>
                    <a:pt x="948" y="2522"/>
                  </a:lnTo>
                  <a:lnTo>
                    <a:pt x="948" y="2498"/>
                  </a:lnTo>
                  <a:lnTo>
                    <a:pt x="932" y="2498"/>
                  </a:lnTo>
                  <a:lnTo>
                    <a:pt x="946" y="2504"/>
                  </a:lnTo>
                  <a:lnTo>
                    <a:pt x="958" y="2466"/>
                  </a:lnTo>
                  <a:lnTo>
                    <a:pt x="944" y="2460"/>
                  </a:lnTo>
                  <a:lnTo>
                    <a:pt x="958" y="2468"/>
                  </a:lnTo>
                  <a:lnTo>
                    <a:pt x="964" y="2456"/>
                  </a:lnTo>
                  <a:lnTo>
                    <a:pt x="964" y="2454"/>
                  </a:lnTo>
                  <a:lnTo>
                    <a:pt x="964" y="2448"/>
                  </a:lnTo>
                  <a:lnTo>
                    <a:pt x="964" y="2446"/>
                  </a:lnTo>
                  <a:lnTo>
                    <a:pt x="962" y="2436"/>
                  </a:lnTo>
                  <a:lnTo>
                    <a:pt x="962" y="2434"/>
                  </a:lnTo>
                  <a:lnTo>
                    <a:pt x="940" y="2376"/>
                  </a:lnTo>
                  <a:lnTo>
                    <a:pt x="926" y="2380"/>
                  </a:lnTo>
                  <a:lnTo>
                    <a:pt x="942" y="2378"/>
                  </a:lnTo>
                  <a:lnTo>
                    <a:pt x="936" y="2342"/>
                  </a:lnTo>
                  <a:lnTo>
                    <a:pt x="920" y="2344"/>
                  </a:lnTo>
                  <a:lnTo>
                    <a:pt x="936" y="2344"/>
                  </a:lnTo>
                  <a:lnTo>
                    <a:pt x="936" y="2334"/>
                  </a:lnTo>
                  <a:lnTo>
                    <a:pt x="934" y="2334"/>
                  </a:lnTo>
                  <a:lnTo>
                    <a:pt x="934" y="2328"/>
                  </a:lnTo>
                  <a:lnTo>
                    <a:pt x="930" y="2324"/>
                  </a:lnTo>
                  <a:lnTo>
                    <a:pt x="906" y="2302"/>
                  </a:lnTo>
                  <a:lnTo>
                    <a:pt x="896" y="2312"/>
                  </a:lnTo>
                  <a:lnTo>
                    <a:pt x="910" y="2312"/>
                  </a:lnTo>
                  <a:lnTo>
                    <a:pt x="910" y="2306"/>
                  </a:lnTo>
                  <a:lnTo>
                    <a:pt x="906" y="2302"/>
                  </a:lnTo>
                  <a:lnTo>
                    <a:pt x="912" y="2312"/>
                  </a:lnTo>
                  <a:lnTo>
                    <a:pt x="912" y="2306"/>
                  </a:lnTo>
                  <a:lnTo>
                    <a:pt x="910" y="2306"/>
                  </a:lnTo>
                  <a:lnTo>
                    <a:pt x="910" y="2300"/>
                  </a:lnTo>
                  <a:lnTo>
                    <a:pt x="908" y="2298"/>
                  </a:lnTo>
                  <a:lnTo>
                    <a:pt x="890" y="2276"/>
                  </a:lnTo>
                  <a:lnTo>
                    <a:pt x="878" y="2284"/>
                  </a:lnTo>
                  <a:lnTo>
                    <a:pt x="892" y="2284"/>
                  </a:lnTo>
                  <a:lnTo>
                    <a:pt x="892" y="2278"/>
                  </a:lnTo>
                  <a:lnTo>
                    <a:pt x="894" y="2284"/>
                  </a:lnTo>
                  <a:lnTo>
                    <a:pt x="894" y="2258"/>
                  </a:lnTo>
                  <a:lnTo>
                    <a:pt x="878" y="2258"/>
                  </a:lnTo>
                  <a:lnTo>
                    <a:pt x="888" y="2268"/>
                  </a:lnTo>
                  <a:lnTo>
                    <a:pt x="892" y="2264"/>
                  </a:lnTo>
                  <a:lnTo>
                    <a:pt x="890" y="2270"/>
                  </a:lnTo>
                  <a:lnTo>
                    <a:pt x="896" y="2264"/>
                  </a:lnTo>
                  <a:lnTo>
                    <a:pt x="894" y="2262"/>
                  </a:lnTo>
                  <a:lnTo>
                    <a:pt x="898" y="2258"/>
                  </a:lnTo>
                  <a:lnTo>
                    <a:pt x="900" y="2252"/>
                  </a:lnTo>
                  <a:lnTo>
                    <a:pt x="900" y="2236"/>
                  </a:lnTo>
                  <a:lnTo>
                    <a:pt x="898" y="2236"/>
                  </a:lnTo>
                  <a:lnTo>
                    <a:pt x="898" y="2230"/>
                  </a:lnTo>
                  <a:lnTo>
                    <a:pt x="894" y="2226"/>
                  </a:lnTo>
                  <a:lnTo>
                    <a:pt x="892" y="2224"/>
                  </a:lnTo>
                  <a:lnTo>
                    <a:pt x="880" y="2216"/>
                  </a:lnTo>
                  <a:lnTo>
                    <a:pt x="872" y="2228"/>
                  </a:lnTo>
                  <a:lnTo>
                    <a:pt x="886" y="2228"/>
                  </a:lnTo>
                  <a:lnTo>
                    <a:pt x="886" y="2222"/>
                  </a:lnTo>
                  <a:lnTo>
                    <a:pt x="882" y="2218"/>
                  </a:lnTo>
                  <a:lnTo>
                    <a:pt x="888" y="2228"/>
                  </a:lnTo>
                  <a:lnTo>
                    <a:pt x="888" y="2218"/>
                  </a:lnTo>
                  <a:lnTo>
                    <a:pt x="886" y="2218"/>
                  </a:lnTo>
                  <a:lnTo>
                    <a:pt x="886" y="2212"/>
                  </a:lnTo>
                  <a:lnTo>
                    <a:pt x="884" y="2208"/>
                  </a:lnTo>
                  <a:lnTo>
                    <a:pt x="866" y="2188"/>
                  </a:lnTo>
                  <a:lnTo>
                    <a:pt x="854" y="2198"/>
                  </a:lnTo>
                  <a:lnTo>
                    <a:pt x="868" y="2192"/>
                  </a:lnTo>
                  <a:lnTo>
                    <a:pt x="870" y="2196"/>
                  </a:lnTo>
                  <a:lnTo>
                    <a:pt x="868" y="2176"/>
                  </a:lnTo>
                  <a:lnTo>
                    <a:pt x="866" y="2172"/>
                  </a:lnTo>
                  <a:lnTo>
                    <a:pt x="850" y="2142"/>
                  </a:lnTo>
                  <a:lnTo>
                    <a:pt x="836" y="2148"/>
                  </a:lnTo>
                  <a:lnTo>
                    <a:pt x="852" y="2148"/>
                  </a:lnTo>
                  <a:lnTo>
                    <a:pt x="852" y="2090"/>
                  </a:lnTo>
                  <a:lnTo>
                    <a:pt x="836" y="2090"/>
                  </a:lnTo>
                  <a:lnTo>
                    <a:pt x="850" y="2096"/>
                  </a:lnTo>
                  <a:lnTo>
                    <a:pt x="848" y="2100"/>
                  </a:lnTo>
                  <a:lnTo>
                    <a:pt x="858" y="2086"/>
                  </a:lnTo>
                  <a:lnTo>
                    <a:pt x="860" y="2082"/>
                  </a:lnTo>
                  <a:lnTo>
                    <a:pt x="862" y="2076"/>
                  </a:lnTo>
                  <a:lnTo>
                    <a:pt x="862" y="2042"/>
                  </a:lnTo>
                  <a:lnTo>
                    <a:pt x="860" y="2042"/>
                  </a:lnTo>
                  <a:lnTo>
                    <a:pt x="860" y="2036"/>
                  </a:lnTo>
                  <a:lnTo>
                    <a:pt x="858" y="2034"/>
                  </a:lnTo>
                  <a:lnTo>
                    <a:pt x="852" y="2026"/>
                  </a:lnTo>
                  <a:lnTo>
                    <a:pt x="840" y="2034"/>
                  </a:lnTo>
                  <a:lnTo>
                    <a:pt x="854" y="2034"/>
                  </a:lnTo>
                  <a:lnTo>
                    <a:pt x="854" y="2028"/>
                  </a:lnTo>
                  <a:lnTo>
                    <a:pt x="856" y="2034"/>
                  </a:lnTo>
                  <a:lnTo>
                    <a:pt x="856" y="2012"/>
                  </a:lnTo>
                  <a:lnTo>
                    <a:pt x="840" y="2012"/>
                  </a:lnTo>
                  <a:lnTo>
                    <a:pt x="854" y="2018"/>
                  </a:lnTo>
                  <a:lnTo>
                    <a:pt x="852" y="2022"/>
                  </a:lnTo>
                  <a:lnTo>
                    <a:pt x="860" y="2012"/>
                  </a:lnTo>
                  <a:lnTo>
                    <a:pt x="862" y="2008"/>
                  </a:lnTo>
                  <a:lnTo>
                    <a:pt x="862" y="2002"/>
                  </a:lnTo>
                  <a:lnTo>
                    <a:pt x="864" y="2000"/>
                  </a:lnTo>
                  <a:lnTo>
                    <a:pt x="862" y="1986"/>
                  </a:lnTo>
                  <a:lnTo>
                    <a:pt x="860" y="1982"/>
                  </a:lnTo>
                  <a:lnTo>
                    <a:pt x="856" y="1978"/>
                  </a:lnTo>
                  <a:lnTo>
                    <a:pt x="854" y="1976"/>
                  </a:lnTo>
                  <a:lnTo>
                    <a:pt x="840" y="1966"/>
                  </a:lnTo>
                  <a:lnTo>
                    <a:pt x="832" y="1978"/>
                  </a:lnTo>
                  <a:lnTo>
                    <a:pt x="846" y="1978"/>
                  </a:lnTo>
                  <a:lnTo>
                    <a:pt x="846" y="1972"/>
                  </a:lnTo>
                  <a:lnTo>
                    <a:pt x="842" y="1968"/>
                  </a:lnTo>
                  <a:lnTo>
                    <a:pt x="848" y="1978"/>
                  </a:lnTo>
                  <a:lnTo>
                    <a:pt x="848" y="1970"/>
                  </a:lnTo>
                  <a:lnTo>
                    <a:pt x="846" y="1970"/>
                  </a:lnTo>
                  <a:lnTo>
                    <a:pt x="846" y="1964"/>
                  </a:lnTo>
                  <a:lnTo>
                    <a:pt x="846" y="1962"/>
                  </a:lnTo>
                  <a:lnTo>
                    <a:pt x="834" y="1942"/>
                  </a:lnTo>
                  <a:lnTo>
                    <a:pt x="820" y="1950"/>
                  </a:lnTo>
                  <a:lnTo>
                    <a:pt x="834" y="1946"/>
                  </a:lnTo>
                  <a:lnTo>
                    <a:pt x="830" y="1932"/>
                  </a:lnTo>
                  <a:lnTo>
                    <a:pt x="816" y="1936"/>
                  </a:lnTo>
                  <a:lnTo>
                    <a:pt x="830" y="1942"/>
                  </a:lnTo>
                  <a:lnTo>
                    <a:pt x="830" y="1936"/>
                  </a:lnTo>
                  <a:lnTo>
                    <a:pt x="828" y="1946"/>
                  </a:lnTo>
                  <a:lnTo>
                    <a:pt x="838" y="1934"/>
                  </a:lnTo>
                  <a:lnTo>
                    <a:pt x="854" y="1914"/>
                  </a:lnTo>
                  <a:lnTo>
                    <a:pt x="856" y="1910"/>
                  </a:lnTo>
                  <a:lnTo>
                    <a:pt x="856" y="1904"/>
                  </a:lnTo>
                  <a:lnTo>
                    <a:pt x="856" y="1900"/>
                  </a:lnTo>
                  <a:lnTo>
                    <a:pt x="852" y="1888"/>
                  </a:lnTo>
                  <a:lnTo>
                    <a:pt x="848" y="1876"/>
                  </a:lnTo>
                  <a:lnTo>
                    <a:pt x="846" y="1872"/>
                  </a:lnTo>
                  <a:lnTo>
                    <a:pt x="834" y="1854"/>
                  </a:lnTo>
                  <a:lnTo>
                    <a:pt x="822" y="1862"/>
                  </a:lnTo>
                  <a:lnTo>
                    <a:pt x="838" y="1862"/>
                  </a:lnTo>
                  <a:lnTo>
                    <a:pt x="838" y="1850"/>
                  </a:lnTo>
                  <a:lnTo>
                    <a:pt x="836" y="1850"/>
                  </a:lnTo>
                  <a:lnTo>
                    <a:pt x="836" y="1844"/>
                  </a:lnTo>
                  <a:lnTo>
                    <a:pt x="836" y="1842"/>
                  </a:lnTo>
                  <a:lnTo>
                    <a:pt x="820" y="1816"/>
                  </a:lnTo>
                  <a:lnTo>
                    <a:pt x="806" y="1824"/>
                  </a:lnTo>
                  <a:lnTo>
                    <a:pt x="822" y="1826"/>
                  </a:lnTo>
                  <a:lnTo>
                    <a:pt x="824" y="1806"/>
                  </a:lnTo>
                  <a:lnTo>
                    <a:pt x="808" y="1804"/>
                  </a:lnTo>
                  <a:lnTo>
                    <a:pt x="822" y="1810"/>
                  </a:lnTo>
                  <a:lnTo>
                    <a:pt x="834" y="1778"/>
                  </a:lnTo>
                  <a:lnTo>
                    <a:pt x="820" y="1772"/>
                  </a:lnTo>
                  <a:lnTo>
                    <a:pt x="806" y="1778"/>
                  </a:lnTo>
                  <a:lnTo>
                    <a:pt x="810" y="1782"/>
                  </a:lnTo>
                  <a:lnTo>
                    <a:pt x="814" y="1786"/>
                  </a:lnTo>
                  <a:lnTo>
                    <a:pt x="820" y="1786"/>
                  </a:lnTo>
                  <a:lnTo>
                    <a:pt x="826" y="1786"/>
                  </a:lnTo>
                  <a:lnTo>
                    <a:pt x="830" y="1782"/>
                  </a:lnTo>
                  <a:lnTo>
                    <a:pt x="834" y="1778"/>
                  </a:lnTo>
                  <a:lnTo>
                    <a:pt x="806" y="1774"/>
                  </a:lnTo>
                  <a:lnTo>
                    <a:pt x="808" y="1810"/>
                  </a:lnTo>
                  <a:lnTo>
                    <a:pt x="808" y="1814"/>
                  </a:lnTo>
                  <a:lnTo>
                    <a:pt x="812" y="1818"/>
                  </a:lnTo>
                  <a:lnTo>
                    <a:pt x="816" y="1822"/>
                  </a:lnTo>
                  <a:lnTo>
                    <a:pt x="822" y="1822"/>
                  </a:lnTo>
                  <a:lnTo>
                    <a:pt x="828" y="1822"/>
                  </a:lnTo>
                  <a:lnTo>
                    <a:pt x="832" y="1818"/>
                  </a:lnTo>
                  <a:lnTo>
                    <a:pt x="834" y="1818"/>
                  </a:lnTo>
                  <a:lnTo>
                    <a:pt x="854" y="1796"/>
                  </a:lnTo>
                  <a:lnTo>
                    <a:pt x="856" y="1792"/>
                  </a:lnTo>
                  <a:lnTo>
                    <a:pt x="858" y="1786"/>
                  </a:lnTo>
                  <a:lnTo>
                    <a:pt x="858" y="1678"/>
                  </a:lnTo>
                  <a:lnTo>
                    <a:pt x="856" y="1678"/>
                  </a:lnTo>
                  <a:lnTo>
                    <a:pt x="856" y="1674"/>
                  </a:lnTo>
                  <a:lnTo>
                    <a:pt x="844" y="1638"/>
                  </a:lnTo>
                  <a:lnTo>
                    <a:pt x="838" y="1620"/>
                  </a:lnTo>
                  <a:lnTo>
                    <a:pt x="838" y="1618"/>
                  </a:lnTo>
                  <a:lnTo>
                    <a:pt x="836" y="1614"/>
                  </a:lnTo>
                  <a:lnTo>
                    <a:pt x="824" y="1600"/>
                  </a:lnTo>
                  <a:lnTo>
                    <a:pt x="812" y="1610"/>
                  </a:lnTo>
                  <a:lnTo>
                    <a:pt x="826" y="1604"/>
                  </a:lnTo>
                  <a:lnTo>
                    <a:pt x="818" y="1588"/>
                  </a:lnTo>
                  <a:lnTo>
                    <a:pt x="818" y="1586"/>
                  </a:lnTo>
                  <a:lnTo>
                    <a:pt x="808" y="1570"/>
                  </a:lnTo>
                  <a:lnTo>
                    <a:pt x="804" y="1568"/>
                  </a:lnTo>
                  <a:lnTo>
                    <a:pt x="788" y="1554"/>
                  </a:lnTo>
                  <a:lnTo>
                    <a:pt x="778" y="1564"/>
                  </a:lnTo>
                  <a:lnTo>
                    <a:pt x="792" y="1558"/>
                  </a:lnTo>
                  <a:lnTo>
                    <a:pt x="784" y="1542"/>
                  </a:lnTo>
                  <a:lnTo>
                    <a:pt x="770" y="1548"/>
                  </a:lnTo>
                  <a:lnTo>
                    <a:pt x="786" y="1548"/>
                  </a:lnTo>
                  <a:lnTo>
                    <a:pt x="786" y="1534"/>
                  </a:lnTo>
                  <a:lnTo>
                    <a:pt x="784" y="1534"/>
                  </a:lnTo>
                  <a:lnTo>
                    <a:pt x="784" y="1528"/>
                  </a:lnTo>
                  <a:lnTo>
                    <a:pt x="780" y="1524"/>
                  </a:lnTo>
                  <a:lnTo>
                    <a:pt x="750" y="1498"/>
                  </a:lnTo>
                  <a:lnTo>
                    <a:pt x="740" y="1508"/>
                  </a:lnTo>
                  <a:lnTo>
                    <a:pt x="754" y="1504"/>
                  </a:lnTo>
                  <a:lnTo>
                    <a:pt x="750" y="1490"/>
                  </a:lnTo>
                  <a:lnTo>
                    <a:pt x="750" y="1488"/>
                  </a:lnTo>
                  <a:lnTo>
                    <a:pt x="746" y="1484"/>
                  </a:lnTo>
                  <a:lnTo>
                    <a:pt x="728" y="1468"/>
                  </a:lnTo>
                  <a:lnTo>
                    <a:pt x="726" y="1466"/>
                  </a:lnTo>
                  <a:lnTo>
                    <a:pt x="714" y="1460"/>
                  </a:lnTo>
                  <a:lnTo>
                    <a:pt x="706" y="1472"/>
                  </a:lnTo>
                  <a:lnTo>
                    <a:pt x="716" y="1460"/>
                  </a:lnTo>
                  <a:lnTo>
                    <a:pt x="700" y="1448"/>
                  </a:lnTo>
                  <a:lnTo>
                    <a:pt x="690" y="1460"/>
                  </a:lnTo>
                  <a:lnTo>
                    <a:pt x="704" y="1456"/>
                  </a:lnTo>
                  <a:lnTo>
                    <a:pt x="698" y="1440"/>
                  </a:lnTo>
                  <a:lnTo>
                    <a:pt x="684" y="1444"/>
                  </a:lnTo>
                  <a:lnTo>
                    <a:pt x="700" y="1442"/>
                  </a:lnTo>
                  <a:lnTo>
                    <a:pt x="694" y="1404"/>
                  </a:lnTo>
                  <a:lnTo>
                    <a:pt x="692" y="1400"/>
                  </a:lnTo>
                  <a:lnTo>
                    <a:pt x="688" y="1396"/>
                  </a:lnTo>
                  <a:lnTo>
                    <a:pt x="676" y="1386"/>
                  </a:lnTo>
                  <a:lnTo>
                    <a:pt x="666" y="1396"/>
                  </a:lnTo>
                  <a:lnTo>
                    <a:pt x="680" y="1390"/>
                  </a:lnTo>
                  <a:lnTo>
                    <a:pt x="670" y="1372"/>
                  </a:lnTo>
                  <a:lnTo>
                    <a:pt x="656" y="1378"/>
                  </a:lnTo>
                  <a:lnTo>
                    <a:pt x="670" y="1374"/>
                  </a:lnTo>
                  <a:lnTo>
                    <a:pt x="660" y="1340"/>
                  </a:lnTo>
                  <a:lnTo>
                    <a:pt x="660" y="1338"/>
                  </a:lnTo>
                  <a:lnTo>
                    <a:pt x="656" y="1334"/>
                  </a:lnTo>
                  <a:lnTo>
                    <a:pt x="654" y="1332"/>
                  </a:lnTo>
                  <a:lnTo>
                    <a:pt x="642" y="1324"/>
                  </a:lnTo>
                  <a:lnTo>
                    <a:pt x="634" y="1336"/>
                  </a:lnTo>
                  <a:lnTo>
                    <a:pt x="648" y="1336"/>
                  </a:lnTo>
                  <a:lnTo>
                    <a:pt x="648" y="1330"/>
                  </a:lnTo>
                  <a:lnTo>
                    <a:pt x="644" y="1326"/>
                  </a:lnTo>
                  <a:lnTo>
                    <a:pt x="650" y="1336"/>
                  </a:lnTo>
                  <a:lnTo>
                    <a:pt x="650" y="1328"/>
                  </a:lnTo>
                  <a:lnTo>
                    <a:pt x="648" y="1328"/>
                  </a:lnTo>
                  <a:lnTo>
                    <a:pt x="648" y="1322"/>
                  </a:lnTo>
                  <a:lnTo>
                    <a:pt x="644" y="1318"/>
                  </a:lnTo>
                  <a:lnTo>
                    <a:pt x="644" y="1316"/>
                  </a:lnTo>
                  <a:lnTo>
                    <a:pt x="626" y="1302"/>
                  </a:lnTo>
                  <a:lnTo>
                    <a:pt x="616" y="1314"/>
                  </a:lnTo>
                  <a:lnTo>
                    <a:pt x="630" y="1314"/>
                  </a:lnTo>
                  <a:lnTo>
                    <a:pt x="630" y="1308"/>
                  </a:lnTo>
                  <a:lnTo>
                    <a:pt x="626" y="1304"/>
                  </a:lnTo>
                  <a:lnTo>
                    <a:pt x="632" y="1314"/>
                  </a:lnTo>
                  <a:lnTo>
                    <a:pt x="632" y="1304"/>
                  </a:lnTo>
                  <a:lnTo>
                    <a:pt x="630" y="1304"/>
                  </a:lnTo>
                  <a:lnTo>
                    <a:pt x="630" y="1298"/>
                  </a:lnTo>
                  <a:lnTo>
                    <a:pt x="626" y="1294"/>
                  </a:lnTo>
                  <a:lnTo>
                    <a:pt x="602" y="1272"/>
                  </a:lnTo>
                  <a:lnTo>
                    <a:pt x="592" y="1282"/>
                  </a:lnTo>
                  <a:lnTo>
                    <a:pt x="606" y="1282"/>
                  </a:lnTo>
                  <a:lnTo>
                    <a:pt x="606" y="1276"/>
                  </a:lnTo>
                  <a:lnTo>
                    <a:pt x="602" y="1272"/>
                  </a:lnTo>
                  <a:lnTo>
                    <a:pt x="608" y="1282"/>
                  </a:lnTo>
                  <a:lnTo>
                    <a:pt x="608" y="1268"/>
                  </a:lnTo>
                  <a:lnTo>
                    <a:pt x="606" y="1268"/>
                  </a:lnTo>
                  <a:lnTo>
                    <a:pt x="606" y="1262"/>
                  </a:lnTo>
                  <a:lnTo>
                    <a:pt x="602" y="1258"/>
                  </a:lnTo>
                  <a:lnTo>
                    <a:pt x="600" y="1256"/>
                  </a:lnTo>
                  <a:lnTo>
                    <a:pt x="584" y="1248"/>
                  </a:lnTo>
                  <a:lnTo>
                    <a:pt x="576" y="1260"/>
                  </a:lnTo>
                  <a:lnTo>
                    <a:pt x="586" y="1250"/>
                  </a:lnTo>
                  <a:lnTo>
                    <a:pt x="590" y="1254"/>
                  </a:lnTo>
                  <a:lnTo>
                    <a:pt x="580" y="1236"/>
                  </a:lnTo>
                  <a:lnTo>
                    <a:pt x="568" y="1212"/>
                  </a:lnTo>
                  <a:lnTo>
                    <a:pt x="566" y="1208"/>
                  </a:lnTo>
                  <a:lnTo>
                    <a:pt x="552" y="1194"/>
                  </a:lnTo>
                  <a:lnTo>
                    <a:pt x="540" y="1204"/>
                  </a:lnTo>
                  <a:lnTo>
                    <a:pt x="554" y="1196"/>
                  </a:lnTo>
                  <a:lnTo>
                    <a:pt x="542" y="1176"/>
                  </a:lnTo>
                  <a:lnTo>
                    <a:pt x="540" y="1176"/>
                  </a:lnTo>
                  <a:lnTo>
                    <a:pt x="526" y="1158"/>
                  </a:lnTo>
                  <a:lnTo>
                    <a:pt x="514" y="1166"/>
                  </a:lnTo>
                  <a:lnTo>
                    <a:pt x="528" y="1166"/>
                  </a:lnTo>
                  <a:lnTo>
                    <a:pt x="528" y="1160"/>
                  </a:lnTo>
                  <a:lnTo>
                    <a:pt x="530" y="1168"/>
                  </a:lnTo>
                  <a:lnTo>
                    <a:pt x="532" y="1136"/>
                  </a:lnTo>
                  <a:lnTo>
                    <a:pt x="530" y="1134"/>
                  </a:lnTo>
                  <a:lnTo>
                    <a:pt x="530" y="1128"/>
                  </a:lnTo>
                  <a:lnTo>
                    <a:pt x="508" y="1074"/>
                  </a:lnTo>
                  <a:lnTo>
                    <a:pt x="506" y="1072"/>
                  </a:lnTo>
                  <a:lnTo>
                    <a:pt x="492" y="1054"/>
                  </a:lnTo>
                  <a:lnTo>
                    <a:pt x="480" y="1062"/>
                  </a:lnTo>
                  <a:lnTo>
                    <a:pt x="494" y="1056"/>
                  </a:lnTo>
                  <a:lnTo>
                    <a:pt x="494" y="1060"/>
                  </a:lnTo>
                  <a:lnTo>
                    <a:pt x="480" y="980"/>
                  </a:lnTo>
                  <a:lnTo>
                    <a:pt x="480" y="976"/>
                  </a:lnTo>
                  <a:lnTo>
                    <a:pt x="478" y="972"/>
                  </a:lnTo>
                  <a:lnTo>
                    <a:pt x="454" y="946"/>
                  </a:lnTo>
                  <a:lnTo>
                    <a:pt x="442" y="956"/>
                  </a:lnTo>
                  <a:lnTo>
                    <a:pt x="454" y="948"/>
                  </a:lnTo>
                  <a:lnTo>
                    <a:pt x="434" y="920"/>
                  </a:lnTo>
                  <a:lnTo>
                    <a:pt x="422" y="928"/>
                  </a:lnTo>
                  <a:lnTo>
                    <a:pt x="436" y="922"/>
                  </a:lnTo>
                  <a:lnTo>
                    <a:pt x="416" y="884"/>
                  </a:lnTo>
                  <a:lnTo>
                    <a:pt x="396" y="842"/>
                  </a:lnTo>
                  <a:lnTo>
                    <a:pt x="394" y="840"/>
                  </a:lnTo>
                  <a:lnTo>
                    <a:pt x="364" y="798"/>
                  </a:lnTo>
                  <a:lnTo>
                    <a:pt x="352" y="806"/>
                  </a:lnTo>
                  <a:lnTo>
                    <a:pt x="364" y="798"/>
                  </a:lnTo>
                  <a:lnTo>
                    <a:pt x="346" y="770"/>
                  </a:lnTo>
                  <a:lnTo>
                    <a:pt x="334" y="778"/>
                  </a:lnTo>
                  <a:lnTo>
                    <a:pt x="348" y="772"/>
                  </a:lnTo>
                  <a:lnTo>
                    <a:pt x="324" y="722"/>
                  </a:lnTo>
                  <a:lnTo>
                    <a:pt x="322" y="720"/>
                  </a:lnTo>
                  <a:lnTo>
                    <a:pt x="296" y="684"/>
                  </a:lnTo>
                  <a:lnTo>
                    <a:pt x="284" y="692"/>
                  </a:lnTo>
                  <a:lnTo>
                    <a:pt x="298" y="688"/>
                  </a:lnTo>
                  <a:lnTo>
                    <a:pt x="286" y="642"/>
                  </a:lnTo>
                  <a:lnTo>
                    <a:pt x="286" y="640"/>
                  </a:lnTo>
                  <a:lnTo>
                    <a:pt x="282" y="636"/>
                  </a:lnTo>
                  <a:lnTo>
                    <a:pt x="282" y="634"/>
                  </a:lnTo>
                  <a:lnTo>
                    <a:pt x="262" y="618"/>
                  </a:lnTo>
                  <a:lnTo>
                    <a:pt x="252" y="630"/>
                  </a:lnTo>
                  <a:lnTo>
                    <a:pt x="266" y="626"/>
                  </a:lnTo>
                  <a:lnTo>
                    <a:pt x="256" y="586"/>
                  </a:lnTo>
                  <a:lnTo>
                    <a:pt x="256" y="584"/>
                  </a:lnTo>
                  <a:lnTo>
                    <a:pt x="254" y="580"/>
                  </a:lnTo>
                  <a:lnTo>
                    <a:pt x="222" y="548"/>
                  </a:lnTo>
                  <a:lnTo>
                    <a:pt x="220" y="548"/>
                  </a:lnTo>
                  <a:lnTo>
                    <a:pt x="216" y="544"/>
                  </a:lnTo>
                  <a:lnTo>
                    <a:pt x="204" y="540"/>
                  </a:lnTo>
                  <a:lnTo>
                    <a:pt x="198" y="554"/>
                  </a:lnTo>
                  <a:lnTo>
                    <a:pt x="210" y="546"/>
                  </a:lnTo>
                  <a:lnTo>
                    <a:pt x="194" y="524"/>
                  </a:lnTo>
                  <a:lnTo>
                    <a:pt x="192" y="522"/>
                  </a:lnTo>
                  <a:lnTo>
                    <a:pt x="188" y="518"/>
                  </a:lnTo>
                  <a:lnTo>
                    <a:pt x="176" y="514"/>
                  </a:lnTo>
                  <a:lnTo>
                    <a:pt x="170" y="528"/>
                  </a:lnTo>
                  <a:lnTo>
                    <a:pt x="182" y="518"/>
                  </a:lnTo>
                  <a:lnTo>
                    <a:pt x="130" y="466"/>
                  </a:lnTo>
                  <a:lnTo>
                    <a:pt x="118" y="476"/>
                  </a:lnTo>
                  <a:lnTo>
                    <a:pt x="130" y="468"/>
                  </a:lnTo>
                  <a:lnTo>
                    <a:pt x="112" y="440"/>
                  </a:lnTo>
                  <a:lnTo>
                    <a:pt x="100" y="448"/>
                  </a:lnTo>
                  <a:lnTo>
                    <a:pt x="114" y="444"/>
                  </a:lnTo>
                  <a:lnTo>
                    <a:pt x="104" y="402"/>
                  </a:lnTo>
                  <a:lnTo>
                    <a:pt x="104" y="400"/>
                  </a:lnTo>
                  <a:lnTo>
                    <a:pt x="102" y="398"/>
                  </a:lnTo>
                  <a:lnTo>
                    <a:pt x="54" y="340"/>
                  </a:lnTo>
                  <a:lnTo>
                    <a:pt x="42" y="348"/>
                  </a:lnTo>
                  <a:lnTo>
                    <a:pt x="56" y="342"/>
                  </a:lnTo>
                  <a:lnTo>
                    <a:pt x="58" y="346"/>
                  </a:lnTo>
                  <a:lnTo>
                    <a:pt x="54" y="314"/>
                  </a:lnTo>
                  <a:lnTo>
                    <a:pt x="52" y="310"/>
                  </a:lnTo>
                  <a:lnTo>
                    <a:pt x="44" y="296"/>
                  </a:lnTo>
                  <a:lnTo>
                    <a:pt x="30" y="302"/>
                  </a:lnTo>
                  <a:lnTo>
                    <a:pt x="46" y="302"/>
                  </a:lnTo>
                  <a:lnTo>
                    <a:pt x="42" y="260"/>
                  </a:lnTo>
                  <a:lnTo>
                    <a:pt x="30" y="122"/>
                  </a:lnTo>
                  <a:lnTo>
                    <a:pt x="14" y="122"/>
                  </a:lnTo>
                  <a:lnTo>
                    <a:pt x="14" y="136"/>
                  </a:lnTo>
                  <a:lnTo>
                    <a:pt x="20" y="136"/>
                  </a:lnTo>
                  <a:lnTo>
                    <a:pt x="24" y="132"/>
                  </a:lnTo>
                  <a:lnTo>
                    <a:pt x="28" y="128"/>
                  </a:lnTo>
                  <a:lnTo>
                    <a:pt x="28" y="122"/>
                  </a:lnTo>
                  <a:lnTo>
                    <a:pt x="14" y="138"/>
                  </a:lnTo>
                  <a:lnTo>
                    <a:pt x="36" y="140"/>
                  </a:lnTo>
                  <a:lnTo>
                    <a:pt x="36" y="138"/>
                  </a:lnTo>
                  <a:lnTo>
                    <a:pt x="42" y="138"/>
                  </a:lnTo>
                  <a:lnTo>
                    <a:pt x="46" y="136"/>
                  </a:lnTo>
                  <a:lnTo>
                    <a:pt x="90" y="94"/>
                  </a:lnTo>
                  <a:lnTo>
                    <a:pt x="80" y="82"/>
                  </a:lnTo>
                  <a:lnTo>
                    <a:pt x="80" y="96"/>
                  </a:lnTo>
                  <a:lnTo>
                    <a:pt x="86" y="96"/>
                  </a:lnTo>
                  <a:lnTo>
                    <a:pt x="80" y="98"/>
                  </a:lnTo>
                  <a:lnTo>
                    <a:pt x="96" y="98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4" y="96"/>
                  </a:lnTo>
                  <a:lnTo>
                    <a:pt x="118" y="88"/>
                  </a:lnTo>
                  <a:lnTo>
                    <a:pt x="110" y="74"/>
                  </a:lnTo>
                  <a:lnTo>
                    <a:pt x="104" y="88"/>
                  </a:lnTo>
                  <a:lnTo>
                    <a:pt x="110" y="88"/>
                  </a:lnTo>
                  <a:lnTo>
                    <a:pt x="116" y="88"/>
                  </a:lnTo>
                  <a:lnTo>
                    <a:pt x="102" y="86"/>
                  </a:lnTo>
                  <a:lnTo>
                    <a:pt x="114" y="94"/>
                  </a:lnTo>
                  <a:lnTo>
                    <a:pt x="118" y="96"/>
                  </a:lnTo>
                  <a:lnTo>
                    <a:pt x="134" y="102"/>
                  </a:lnTo>
                  <a:lnTo>
                    <a:pt x="138" y="88"/>
                  </a:lnTo>
                  <a:lnTo>
                    <a:pt x="132" y="102"/>
                  </a:lnTo>
                  <a:lnTo>
                    <a:pt x="158" y="112"/>
                  </a:lnTo>
                  <a:lnTo>
                    <a:pt x="162" y="114"/>
                  </a:lnTo>
                  <a:lnTo>
                    <a:pt x="180" y="116"/>
                  </a:lnTo>
                  <a:lnTo>
                    <a:pt x="182" y="114"/>
                  </a:lnTo>
                  <a:lnTo>
                    <a:pt x="188" y="114"/>
                  </a:lnTo>
                  <a:lnTo>
                    <a:pt x="190" y="112"/>
                  </a:lnTo>
                  <a:lnTo>
                    <a:pt x="202" y="104"/>
                  </a:lnTo>
                  <a:lnTo>
                    <a:pt x="194" y="92"/>
                  </a:lnTo>
                  <a:lnTo>
                    <a:pt x="194" y="108"/>
                  </a:lnTo>
                  <a:lnTo>
                    <a:pt x="212" y="108"/>
                  </a:lnTo>
                  <a:lnTo>
                    <a:pt x="212" y="92"/>
                  </a:lnTo>
                  <a:lnTo>
                    <a:pt x="202" y="102"/>
                  </a:lnTo>
                  <a:lnTo>
                    <a:pt x="206" y="106"/>
                  </a:lnTo>
                  <a:lnTo>
                    <a:pt x="202" y="102"/>
                  </a:lnTo>
                  <a:lnTo>
                    <a:pt x="212" y="114"/>
                  </a:lnTo>
                  <a:lnTo>
                    <a:pt x="216" y="118"/>
                  </a:lnTo>
                  <a:lnTo>
                    <a:pt x="220" y="120"/>
                  </a:lnTo>
                  <a:lnTo>
                    <a:pt x="238" y="122"/>
                  </a:lnTo>
                  <a:lnTo>
                    <a:pt x="240" y="120"/>
                  </a:lnTo>
                  <a:lnTo>
                    <a:pt x="246" y="120"/>
                  </a:lnTo>
                  <a:lnTo>
                    <a:pt x="248" y="120"/>
                  </a:lnTo>
                  <a:lnTo>
                    <a:pt x="284" y="100"/>
                  </a:lnTo>
                  <a:lnTo>
                    <a:pt x="286" y="98"/>
                  </a:lnTo>
                  <a:lnTo>
                    <a:pt x="304" y="84"/>
                  </a:lnTo>
                  <a:lnTo>
                    <a:pt x="294" y="72"/>
                  </a:lnTo>
                  <a:lnTo>
                    <a:pt x="300" y="86"/>
                  </a:lnTo>
                  <a:lnTo>
                    <a:pt x="322" y="76"/>
                  </a:lnTo>
                  <a:lnTo>
                    <a:pt x="324" y="74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68" y="42"/>
                  </a:lnTo>
                  <a:lnTo>
                    <a:pt x="358" y="30"/>
                  </a:lnTo>
                  <a:lnTo>
                    <a:pt x="364" y="44"/>
                  </a:lnTo>
                  <a:lnTo>
                    <a:pt x="408" y="30"/>
                  </a:lnTo>
                  <a:lnTo>
                    <a:pt x="402" y="16"/>
                  </a:lnTo>
                  <a:lnTo>
                    <a:pt x="402" y="32"/>
                  </a:lnTo>
                  <a:lnTo>
                    <a:pt x="466" y="30"/>
                  </a:lnTo>
                  <a:lnTo>
                    <a:pt x="466" y="14"/>
                  </a:lnTo>
                  <a:lnTo>
                    <a:pt x="464" y="28"/>
                  </a:lnTo>
                  <a:lnTo>
                    <a:pt x="492" y="34"/>
                  </a:lnTo>
                  <a:lnTo>
                    <a:pt x="494" y="20"/>
                  </a:lnTo>
                  <a:lnTo>
                    <a:pt x="484" y="30"/>
                  </a:lnTo>
                  <a:lnTo>
                    <a:pt x="538" y="88"/>
                  </a:lnTo>
                  <a:lnTo>
                    <a:pt x="542" y="92"/>
                  </a:lnTo>
                  <a:lnTo>
                    <a:pt x="544" y="92"/>
                  </a:lnTo>
                  <a:lnTo>
                    <a:pt x="560" y="98"/>
                  </a:lnTo>
                  <a:lnTo>
                    <a:pt x="564" y="84"/>
                  </a:lnTo>
                  <a:lnTo>
                    <a:pt x="552" y="94"/>
                  </a:lnTo>
                  <a:lnTo>
                    <a:pt x="562" y="108"/>
                  </a:lnTo>
                  <a:lnTo>
                    <a:pt x="564" y="108"/>
                  </a:lnTo>
                  <a:lnTo>
                    <a:pt x="568" y="112"/>
                  </a:lnTo>
                  <a:lnTo>
                    <a:pt x="570" y="112"/>
                  </a:lnTo>
                  <a:lnTo>
                    <a:pt x="582" y="116"/>
                  </a:lnTo>
                  <a:lnTo>
                    <a:pt x="586" y="102"/>
                  </a:lnTo>
                  <a:lnTo>
                    <a:pt x="576" y="114"/>
                  </a:lnTo>
                  <a:lnTo>
                    <a:pt x="582" y="120"/>
                  </a:lnTo>
                  <a:lnTo>
                    <a:pt x="582" y="118"/>
                  </a:lnTo>
                  <a:lnTo>
                    <a:pt x="586" y="122"/>
                  </a:lnTo>
                  <a:lnTo>
                    <a:pt x="588" y="122"/>
                  </a:lnTo>
                  <a:lnTo>
                    <a:pt x="602" y="126"/>
                  </a:lnTo>
                  <a:lnTo>
                    <a:pt x="606" y="112"/>
                  </a:lnTo>
                  <a:lnTo>
                    <a:pt x="600" y="126"/>
                  </a:lnTo>
                  <a:lnTo>
                    <a:pt x="614" y="134"/>
                  </a:lnTo>
                  <a:lnTo>
                    <a:pt x="620" y="120"/>
                  </a:lnTo>
                  <a:lnTo>
                    <a:pt x="610" y="132"/>
                  </a:lnTo>
                  <a:lnTo>
                    <a:pt x="640" y="158"/>
                  </a:lnTo>
                  <a:lnTo>
                    <a:pt x="644" y="160"/>
                  </a:lnTo>
                  <a:lnTo>
                    <a:pt x="650" y="162"/>
                  </a:lnTo>
                  <a:lnTo>
                    <a:pt x="696" y="162"/>
                  </a:lnTo>
                  <a:lnTo>
                    <a:pt x="696" y="160"/>
                  </a:lnTo>
                  <a:lnTo>
                    <a:pt x="702" y="160"/>
                  </a:lnTo>
                  <a:lnTo>
                    <a:pt x="708" y="158"/>
                  </a:lnTo>
                  <a:lnTo>
                    <a:pt x="718" y="148"/>
                  </a:lnTo>
                  <a:lnTo>
                    <a:pt x="706" y="136"/>
                  </a:lnTo>
                  <a:lnTo>
                    <a:pt x="714" y="150"/>
                  </a:lnTo>
                  <a:lnTo>
                    <a:pt x="724" y="144"/>
                  </a:lnTo>
                  <a:lnTo>
                    <a:pt x="716" y="130"/>
                  </a:lnTo>
                  <a:lnTo>
                    <a:pt x="716" y="146"/>
                  </a:lnTo>
                  <a:lnTo>
                    <a:pt x="1928" y="144"/>
                  </a:lnTo>
                  <a:lnTo>
                    <a:pt x="1928" y="128"/>
                  </a:lnTo>
                  <a:lnTo>
                    <a:pt x="1918" y="138"/>
                  </a:lnTo>
                  <a:lnTo>
                    <a:pt x="1922" y="142"/>
                  </a:lnTo>
                  <a:lnTo>
                    <a:pt x="1928" y="142"/>
                  </a:lnTo>
                  <a:lnTo>
                    <a:pt x="1916" y="138"/>
                  </a:lnTo>
                  <a:lnTo>
                    <a:pt x="1928" y="154"/>
                  </a:lnTo>
                  <a:lnTo>
                    <a:pt x="1930" y="156"/>
                  </a:lnTo>
                  <a:lnTo>
                    <a:pt x="1954" y="178"/>
                  </a:lnTo>
                  <a:lnTo>
                    <a:pt x="1964" y="166"/>
                  </a:lnTo>
                  <a:lnTo>
                    <a:pt x="1952" y="174"/>
                  </a:lnTo>
                  <a:lnTo>
                    <a:pt x="1974" y="206"/>
                  </a:lnTo>
                  <a:lnTo>
                    <a:pt x="1974" y="208"/>
                  </a:lnTo>
                  <a:lnTo>
                    <a:pt x="1996" y="238"/>
                  </a:lnTo>
                  <a:lnTo>
                    <a:pt x="1998" y="238"/>
                  </a:lnTo>
                  <a:lnTo>
                    <a:pt x="2002" y="242"/>
                  </a:lnTo>
                  <a:lnTo>
                    <a:pt x="2006" y="244"/>
                  </a:lnTo>
                  <a:lnTo>
                    <a:pt x="2032" y="248"/>
                  </a:lnTo>
                  <a:lnTo>
                    <a:pt x="2034" y="232"/>
                  </a:lnTo>
                  <a:lnTo>
                    <a:pt x="2030" y="246"/>
                  </a:lnTo>
                  <a:lnTo>
                    <a:pt x="2072" y="262"/>
                  </a:lnTo>
                  <a:lnTo>
                    <a:pt x="2074" y="262"/>
                  </a:lnTo>
                  <a:lnTo>
                    <a:pt x="2096" y="266"/>
                  </a:lnTo>
                  <a:lnTo>
                    <a:pt x="2098" y="266"/>
                  </a:lnTo>
                  <a:lnTo>
                    <a:pt x="2104" y="266"/>
                  </a:lnTo>
                  <a:lnTo>
                    <a:pt x="2106" y="266"/>
                  </a:lnTo>
                  <a:lnTo>
                    <a:pt x="2116" y="260"/>
                  </a:lnTo>
                  <a:lnTo>
                    <a:pt x="2108" y="246"/>
                  </a:lnTo>
                  <a:lnTo>
                    <a:pt x="2110" y="262"/>
                  </a:lnTo>
                  <a:lnTo>
                    <a:pt x="2136" y="260"/>
                  </a:lnTo>
                  <a:lnTo>
                    <a:pt x="2134" y="244"/>
                  </a:lnTo>
                  <a:lnTo>
                    <a:pt x="2130" y="258"/>
                  </a:lnTo>
                  <a:lnTo>
                    <a:pt x="2186" y="274"/>
                  </a:lnTo>
                  <a:lnTo>
                    <a:pt x="2190" y="260"/>
                  </a:lnTo>
                  <a:lnTo>
                    <a:pt x="2180" y="272"/>
                  </a:lnTo>
                  <a:lnTo>
                    <a:pt x="2194" y="286"/>
                  </a:lnTo>
                  <a:lnTo>
                    <a:pt x="2194" y="284"/>
                  </a:lnTo>
                  <a:lnTo>
                    <a:pt x="2198" y="288"/>
                  </a:lnTo>
                  <a:lnTo>
                    <a:pt x="2204" y="290"/>
                  </a:lnTo>
                  <a:lnTo>
                    <a:pt x="2234" y="290"/>
                  </a:lnTo>
                  <a:lnTo>
                    <a:pt x="2234" y="288"/>
                  </a:lnTo>
                  <a:lnTo>
                    <a:pt x="2240" y="288"/>
                  </a:lnTo>
                  <a:lnTo>
                    <a:pt x="2242" y="286"/>
                  </a:lnTo>
                  <a:lnTo>
                    <a:pt x="2270" y="266"/>
                  </a:lnTo>
                  <a:lnTo>
                    <a:pt x="2262" y="254"/>
                  </a:lnTo>
                  <a:lnTo>
                    <a:pt x="2256" y="268"/>
                  </a:lnTo>
                  <a:lnTo>
                    <a:pt x="2262" y="268"/>
                  </a:lnTo>
                  <a:lnTo>
                    <a:pt x="2268" y="268"/>
                  </a:lnTo>
                  <a:lnTo>
                    <a:pt x="2256" y="268"/>
                  </a:lnTo>
                  <a:lnTo>
                    <a:pt x="2282" y="280"/>
                  </a:lnTo>
                  <a:lnTo>
                    <a:pt x="2288" y="282"/>
                  </a:lnTo>
                  <a:lnTo>
                    <a:pt x="2434" y="288"/>
                  </a:lnTo>
                  <a:lnTo>
                    <a:pt x="2434" y="286"/>
                  </a:lnTo>
                  <a:lnTo>
                    <a:pt x="2440" y="286"/>
                  </a:lnTo>
                  <a:lnTo>
                    <a:pt x="2454" y="280"/>
                  </a:lnTo>
                  <a:lnTo>
                    <a:pt x="2448" y="266"/>
                  </a:lnTo>
                  <a:lnTo>
                    <a:pt x="2448" y="280"/>
                  </a:lnTo>
                  <a:lnTo>
                    <a:pt x="2454" y="280"/>
                  </a:lnTo>
                  <a:lnTo>
                    <a:pt x="2444" y="280"/>
                  </a:lnTo>
                  <a:lnTo>
                    <a:pt x="2468" y="286"/>
                  </a:lnTo>
                  <a:lnTo>
                    <a:pt x="2472" y="272"/>
                  </a:lnTo>
                  <a:lnTo>
                    <a:pt x="2464" y="284"/>
                  </a:lnTo>
                  <a:lnTo>
                    <a:pt x="2488" y="300"/>
                  </a:lnTo>
                  <a:lnTo>
                    <a:pt x="2496" y="288"/>
                  </a:lnTo>
                  <a:lnTo>
                    <a:pt x="2488" y="300"/>
                  </a:lnTo>
                  <a:lnTo>
                    <a:pt x="2506" y="314"/>
                  </a:lnTo>
                  <a:lnTo>
                    <a:pt x="2508" y="316"/>
                  </a:lnTo>
                  <a:lnTo>
                    <a:pt x="2512" y="316"/>
                  </a:lnTo>
                  <a:lnTo>
                    <a:pt x="2558" y="324"/>
                  </a:lnTo>
                  <a:lnTo>
                    <a:pt x="2560" y="326"/>
                  </a:lnTo>
                  <a:lnTo>
                    <a:pt x="2612" y="326"/>
                  </a:lnTo>
                  <a:lnTo>
                    <a:pt x="2612" y="324"/>
                  </a:lnTo>
                  <a:lnTo>
                    <a:pt x="2618" y="324"/>
                  </a:lnTo>
                  <a:lnTo>
                    <a:pt x="2654" y="312"/>
                  </a:lnTo>
                  <a:lnTo>
                    <a:pt x="2648" y="298"/>
                  </a:lnTo>
                  <a:lnTo>
                    <a:pt x="2648" y="314"/>
                  </a:lnTo>
                  <a:lnTo>
                    <a:pt x="2706" y="314"/>
                  </a:lnTo>
                  <a:lnTo>
                    <a:pt x="2706" y="298"/>
                  </a:lnTo>
                  <a:lnTo>
                    <a:pt x="2700" y="312"/>
                  </a:lnTo>
                  <a:lnTo>
                    <a:pt x="2730" y="324"/>
                  </a:lnTo>
                  <a:lnTo>
                    <a:pt x="2736" y="326"/>
                  </a:lnTo>
                  <a:lnTo>
                    <a:pt x="2802" y="326"/>
                  </a:lnTo>
                  <a:lnTo>
                    <a:pt x="2806" y="324"/>
                  </a:lnTo>
                  <a:lnTo>
                    <a:pt x="3540" y="198"/>
                  </a:lnTo>
                  <a:lnTo>
                    <a:pt x="3536" y="184"/>
                  </a:lnTo>
                  <a:lnTo>
                    <a:pt x="3536" y="200"/>
                  </a:lnTo>
                  <a:lnTo>
                    <a:pt x="3580" y="200"/>
                  </a:lnTo>
                  <a:lnTo>
                    <a:pt x="3580" y="184"/>
                  </a:lnTo>
                  <a:lnTo>
                    <a:pt x="3576" y="198"/>
                  </a:lnTo>
                  <a:lnTo>
                    <a:pt x="3592" y="204"/>
                  </a:lnTo>
                  <a:lnTo>
                    <a:pt x="3596" y="206"/>
                  </a:lnTo>
                  <a:lnTo>
                    <a:pt x="3736" y="206"/>
                  </a:lnTo>
                  <a:lnTo>
                    <a:pt x="3736" y="190"/>
                  </a:lnTo>
                  <a:lnTo>
                    <a:pt x="3728" y="202"/>
                  </a:lnTo>
                  <a:lnTo>
                    <a:pt x="3740" y="210"/>
                  </a:lnTo>
                  <a:lnTo>
                    <a:pt x="3748" y="198"/>
                  </a:lnTo>
                  <a:lnTo>
                    <a:pt x="3738" y="210"/>
                  </a:lnTo>
                  <a:lnTo>
                    <a:pt x="3796" y="266"/>
                  </a:lnTo>
                  <a:lnTo>
                    <a:pt x="3806" y="254"/>
                  </a:lnTo>
                  <a:lnTo>
                    <a:pt x="3796" y="266"/>
                  </a:lnTo>
                  <a:lnTo>
                    <a:pt x="3804" y="274"/>
                  </a:lnTo>
                  <a:lnTo>
                    <a:pt x="3814" y="262"/>
                  </a:lnTo>
                  <a:lnTo>
                    <a:pt x="3800" y="266"/>
                  </a:lnTo>
                  <a:lnTo>
                    <a:pt x="3802" y="276"/>
                  </a:lnTo>
                  <a:lnTo>
                    <a:pt x="3816" y="272"/>
                  </a:lnTo>
                  <a:lnTo>
                    <a:pt x="3810" y="258"/>
                  </a:lnTo>
                  <a:lnTo>
                    <a:pt x="3806" y="262"/>
                  </a:lnTo>
                  <a:lnTo>
                    <a:pt x="3802" y="266"/>
                  </a:lnTo>
                  <a:lnTo>
                    <a:pt x="3802" y="272"/>
                  </a:lnTo>
                  <a:lnTo>
                    <a:pt x="3812" y="258"/>
                  </a:lnTo>
                  <a:lnTo>
                    <a:pt x="3724" y="280"/>
                  </a:lnTo>
                  <a:lnTo>
                    <a:pt x="3722" y="282"/>
                  </a:lnTo>
                  <a:lnTo>
                    <a:pt x="3674" y="308"/>
                  </a:lnTo>
                  <a:lnTo>
                    <a:pt x="3670" y="310"/>
                  </a:lnTo>
                  <a:lnTo>
                    <a:pt x="3668" y="312"/>
                  </a:lnTo>
                  <a:lnTo>
                    <a:pt x="3652" y="336"/>
                  </a:lnTo>
                  <a:lnTo>
                    <a:pt x="3642" y="352"/>
                  </a:lnTo>
                  <a:lnTo>
                    <a:pt x="3654" y="360"/>
                  </a:lnTo>
                  <a:lnTo>
                    <a:pt x="3654" y="346"/>
                  </a:lnTo>
                  <a:lnTo>
                    <a:pt x="3648" y="346"/>
                  </a:lnTo>
                  <a:lnTo>
                    <a:pt x="3644" y="350"/>
                  </a:lnTo>
                  <a:lnTo>
                    <a:pt x="3656" y="346"/>
                  </a:lnTo>
                  <a:lnTo>
                    <a:pt x="3638" y="344"/>
                  </a:lnTo>
                  <a:lnTo>
                    <a:pt x="3636" y="358"/>
                  </a:lnTo>
                  <a:lnTo>
                    <a:pt x="3644" y="346"/>
                  </a:lnTo>
                  <a:lnTo>
                    <a:pt x="3628" y="336"/>
                  </a:lnTo>
                  <a:lnTo>
                    <a:pt x="3620" y="348"/>
                  </a:lnTo>
                  <a:lnTo>
                    <a:pt x="3634" y="342"/>
                  </a:lnTo>
                  <a:lnTo>
                    <a:pt x="3630" y="338"/>
                  </a:lnTo>
                  <a:lnTo>
                    <a:pt x="3636" y="348"/>
                  </a:lnTo>
                  <a:lnTo>
                    <a:pt x="3634" y="326"/>
                  </a:lnTo>
                  <a:lnTo>
                    <a:pt x="3632" y="320"/>
                  </a:lnTo>
                  <a:lnTo>
                    <a:pt x="3628" y="316"/>
                  </a:lnTo>
                  <a:lnTo>
                    <a:pt x="3624" y="312"/>
                  </a:lnTo>
                  <a:lnTo>
                    <a:pt x="3622" y="312"/>
                  </a:lnTo>
                  <a:lnTo>
                    <a:pt x="3598" y="306"/>
                  </a:lnTo>
                  <a:lnTo>
                    <a:pt x="3594" y="306"/>
                  </a:lnTo>
                  <a:lnTo>
                    <a:pt x="3588" y="306"/>
                  </a:lnTo>
                  <a:lnTo>
                    <a:pt x="3584" y="310"/>
                  </a:lnTo>
                  <a:lnTo>
                    <a:pt x="3566" y="326"/>
                  </a:lnTo>
                  <a:lnTo>
                    <a:pt x="3576" y="336"/>
                  </a:lnTo>
                  <a:lnTo>
                    <a:pt x="3576" y="322"/>
                  </a:lnTo>
                  <a:lnTo>
                    <a:pt x="3570" y="322"/>
                  </a:lnTo>
                  <a:lnTo>
                    <a:pt x="3576" y="322"/>
                  </a:lnTo>
                  <a:lnTo>
                    <a:pt x="3546" y="322"/>
                  </a:lnTo>
                  <a:lnTo>
                    <a:pt x="3540" y="322"/>
                  </a:lnTo>
                  <a:lnTo>
                    <a:pt x="3536" y="326"/>
                  </a:lnTo>
                  <a:lnTo>
                    <a:pt x="3508" y="354"/>
                  </a:lnTo>
                  <a:lnTo>
                    <a:pt x="3518" y="364"/>
                  </a:lnTo>
                  <a:lnTo>
                    <a:pt x="3512" y="352"/>
                  </a:lnTo>
                  <a:lnTo>
                    <a:pt x="3484" y="368"/>
                  </a:lnTo>
                  <a:lnTo>
                    <a:pt x="3480" y="370"/>
                  </a:lnTo>
                  <a:lnTo>
                    <a:pt x="3456" y="392"/>
                  </a:lnTo>
                  <a:lnTo>
                    <a:pt x="3466" y="402"/>
                  </a:lnTo>
                  <a:lnTo>
                    <a:pt x="3460" y="390"/>
                  </a:lnTo>
                  <a:lnTo>
                    <a:pt x="3426" y="410"/>
                  </a:lnTo>
                  <a:lnTo>
                    <a:pt x="3422" y="412"/>
                  </a:lnTo>
                  <a:lnTo>
                    <a:pt x="3384" y="450"/>
                  </a:lnTo>
                  <a:lnTo>
                    <a:pt x="3394" y="460"/>
                  </a:lnTo>
                  <a:lnTo>
                    <a:pt x="3390" y="446"/>
                  </a:lnTo>
                  <a:lnTo>
                    <a:pt x="3354" y="458"/>
                  </a:lnTo>
                  <a:lnTo>
                    <a:pt x="3358" y="472"/>
                  </a:lnTo>
                  <a:lnTo>
                    <a:pt x="3372" y="472"/>
                  </a:lnTo>
                  <a:lnTo>
                    <a:pt x="3372" y="466"/>
                  </a:lnTo>
                  <a:lnTo>
                    <a:pt x="3368" y="462"/>
                  </a:lnTo>
                  <a:lnTo>
                    <a:pt x="3364" y="458"/>
                  </a:lnTo>
                  <a:lnTo>
                    <a:pt x="3358" y="458"/>
                  </a:lnTo>
                  <a:lnTo>
                    <a:pt x="3374" y="472"/>
                  </a:lnTo>
                  <a:lnTo>
                    <a:pt x="3374" y="426"/>
                  </a:lnTo>
                  <a:lnTo>
                    <a:pt x="3372" y="426"/>
                  </a:lnTo>
                  <a:lnTo>
                    <a:pt x="3372" y="420"/>
                  </a:lnTo>
                  <a:lnTo>
                    <a:pt x="3358" y="396"/>
                  </a:lnTo>
                  <a:lnTo>
                    <a:pt x="3354" y="392"/>
                  </a:lnTo>
                  <a:lnTo>
                    <a:pt x="3320" y="360"/>
                  </a:lnTo>
                  <a:lnTo>
                    <a:pt x="3310" y="370"/>
                  </a:lnTo>
                  <a:lnTo>
                    <a:pt x="3324" y="366"/>
                  </a:lnTo>
                  <a:lnTo>
                    <a:pt x="3314" y="328"/>
                  </a:lnTo>
                  <a:lnTo>
                    <a:pt x="3314" y="326"/>
                  </a:lnTo>
                  <a:lnTo>
                    <a:pt x="3310" y="322"/>
                  </a:lnTo>
                  <a:lnTo>
                    <a:pt x="3308" y="320"/>
                  </a:lnTo>
                  <a:lnTo>
                    <a:pt x="3290" y="310"/>
                  </a:lnTo>
                  <a:lnTo>
                    <a:pt x="3288" y="308"/>
                  </a:lnTo>
                  <a:lnTo>
                    <a:pt x="3282" y="308"/>
                  </a:lnTo>
                  <a:lnTo>
                    <a:pt x="3232" y="308"/>
                  </a:lnTo>
                  <a:lnTo>
                    <a:pt x="3230" y="308"/>
                  </a:lnTo>
                  <a:lnTo>
                    <a:pt x="2798" y="394"/>
                  </a:lnTo>
                  <a:lnTo>
                    <a:pt x="2800" y="408"/>
                  </a:lnTo>
                  <a:lnTo>
                    <a:pt x="2800" y="394"/>
                  </a:lnTo>
                  <a:lnTo>
                    <a:pt x="2642" y="394"/>
                  </a:lnTo>
                  <a:lnTo>
                    <a:pt x="2636" y="394"/>
                  </a:lnTo>
                  <a:lnTo>
                    <a:pt x="2632" y="398"/>
                  </a:lnTo>
                  <a:lnTo>
                    <a:pt x="2628" y="402"/>
                  </a:lnTo>
                  <a:lnTo>
                    <a:pt x="2628" y="408"/>
                  </a:lnTo>
                  <a:lnTo>
                    <a:pt x="2608" y="1514"/>
                  </a:lnTo>
                  <a:lnTo>
                    <a:pt x="2622" y="1514"/>
                  </a:lnTo>
                  <a:lnTo>
                    <a:pt x="2622" y="1500"/>
                  </a:lnTo>
                  <a:lnTo>
                    <a:pt x="2616" y="1500"/>
                  </a:lnTo>
                  <a:lnTo>
                    <a:pt x="2612" y="1504"/>
                  </a:lnTo>
                  <a:lnTo>
                    <a:pt x="2608" y="1508"/>
                  </a:lnTo>
                  <a:lnTo>
                    <a:pt x="2622" y="1500"/>
                  </a:lnTo>
                  <a:lnTo>
                    <a:pt x="2356" y="1500"/>
                  </a:lnTo>
                  <a:lnTo>
                    <a:pt x="2350" y="1500"/>
                  </a:lnTo>
                  <a:lnTo>
                    <a:pt x="2346" y="1504"/>
                  </a:lnTo>
                  <a:lnTo>
                    <a:pt x="2342" y="1508"/>
                  </a:lnTo>
                  <a:lnTo>
                    <a:pt x="2342" y="1514"/>
                  </a:lnTo>
                  <a:lnTo>
                    <a:pt x="2318" y="3448"/>
                  </a:lnTo>
                  <a:lnTo>
                    <a:pt x="2332" y="3448"/>
                  </a:lnTo>
                  <a:lnTo>
                    <a:pt x="2322" y="3438"/>
                  </a:lnTo>
                  <a:lnTo>
                    <a:pt x="2318" y="3442"/>
                  </a:lnTo>
                  <a:lnTo>
                    <a:pt x="2326" y="3436"/>
                  </a:lnTo>
                  <a:lnTo>
                    <a:pt x="2296" y="3452"/>
                  </a:lnTo>
                  <a:lnTo>
                    <a:pt x="2282" y="3460"/>
                  </a:lnTo>
                  <a:lnTo>
                    <a:pt x="2288" y="3472"/>
                  </a:lnTo>
                  <a:lnTo>
                    <a:pt x="2288" y="3458"/>
                  </a:lnTo>
                  <a:lnTo>
                    <a:pt x="2254" y="3458"/>
                  </a:lnTo>
                  <a:lnTo>
                    <a:pt x="2248" y="3458"/>
                  </a:lnTo>
                  <a:lnTo>
                    <a:pt x="2228" y="3466"/>
                  </a:lnTo>
                  <a:lnTo>
                    <a:pt x="2228" y="3468"/>
                  </a:lnTo>
                  <a:lnTo>
                    <a:pt x="2204" y="3482"/>
                  </a:lnTo>
                  <a:lnTo>
                    <a:pt x="2200" y="3484"/>
                  </a:lnTo>
                  <a:lnTo>
                    <a:pt x="2184" y="3498"/>
                  </a:lnTo>
                  <a:lnTo>
                    <a:pt x="2180" y="3502"/>
                  </a:lnTo>
                  <a:lnTo>
                    <a:pt x="2180" y="3504"/>
                  </a:lnTo>
                  <a:lnTo>
                    <a:pt x="2174" y="3520"/>
                  </a:lnTo>
                  <a:lnTo>
                    <a:pt x="2188" y="3524"/>
                  </a:lnTo>
                  <a:lnTo>
                    <a:pt x="2178" y="3514"/>
                  </a:lnTo>
                  <a:lnTo>
                    <a:pt x="2174" y="3518"/>
                  </a:lnTo>
                  <a:lnTo>
                    <a:pt x="2182" y="3512"/>
                  </a:lnTo>
                  <a:lnTo>
                    <a:pt x="2168" y="3520"/>
                  </a:lnTo>
                  <a:lnTo>
                    <a:pt x="2164" y="3522"/>
                  </a:lnTo>
                  <a:lnTo>
                    <a:pt x="2160" y="3526"/>
                  </a:lnTo>
                  <a:lnTo>
                    <a:pt x="2160" y="3528"/>
                  </a:lnTo>
                  <a:lnTo>
                    <a:pt x="2156" y="3542"/>
                  </a:lnTo>
                  <a:lnTo>
                    <a:pt x="2170" y="3546"/>
                  </a:lnTo>
                  <a:lnTo>
                    <a:pt x="2170" y="3532"/>
                  </a:lnTo>
                  <a:lnTo>
                    <a:pt x="2164" y="3532"/>
                  </a:lnTo>
                  <a:lnTo>
                    <a:pt x="2160" y="3536"/>
                  </a:lnTo>
                  <a:lnTo>
                    <a:pt x="2156" y="3540"/>
                  </a:lnTo>
                  <a:lnTo>
                    <a:pt x="2170" y="3532"/>
                  </a:lnTo>
                  <a:lnTo>
                    <a:pt x="2134" y="3532"/>
                  </a:lnTo>
                  <a:lnTo>
                    <a:pt x="2128" y="3532"/>
                  </a:lnTo>
                  <a:lnTo>
                    <a:pt x="2126" y="3534"/>
                  </a:lnTo>
                  <a:lnTo>
                    <a:pt x="2118" y="3540"/>
                  </a:lnTo>
                  <a:lnTo>
                    <a:pt x="2116" y="3542"/>
                  </a:lnTo>
                  <a:lnTo>
                    <a:pt x="2112" y="3546"/>
                  </a:lnTo>
                  <a:lnTo>
                    <a:pt x="2112" y="3552"/>
                  </a:lnTo>
                  <a:lnTo>
                    <a:pt x="2112" y="3560"/>
                  </a:lnTo>
                  <a:lnTo>
                    <a:pt x="2112" y="3566"/>
                  </a:lnTo>
                  <a:lnTo>
                    <a:pt x="2116" y="3570"/>
                  </a:lnTo>
                  <a:lnTo>
                    <a:pt x="2118" y="3572"/>
                  </a:lnTo>
                  <a:lnTo>
                    <a:pt x="2128" y="3580"/>
                  </a:lnTo>
                  <a:lnTo>
                    <a:pt x="2136" y="3568"/>
                  </a:lnTo>
                  <a:lnTo>
                    <a:pt x="2122" y="3572"/>
                  </a:lnTo>
                  <a:lnTo>
                    <a:pt x="2124" y="3580"/>
                  </a:lnTo>
                  <a:lnTo>
                    <a:pt x="2138" y="3576"/>
                  </a:lnTo>
                  <a:lnTo>
                    <a:pt x="2124" y="3570"/>
                  </a:lnTo>
                  <a:lnTo>
                    <a:pt x="2124" y="3576"/>
                  </a:lnTo>
                  <a:lnTo>
                    <a:pt x="2126" y="3570"/>
                  </a:lnTo>
                  <a:lnTo>
                    <a:pt x="2122" y="3578"/>
                  </a:lnTo>
                  <a:lnTo>
                    <a:pt x="2134" y="3584"/>
                  </a:lnTo>
                  <a:lnTo>
                    <a:pt x="2124" y="3574"/>
                  </a:lnTo>
                  <a:lnTo>
                    <a:pt x="2102" y="3598"/>
                  </a:lnTo>
                  <a:lnTo>
                    <a:pt x="2112" y="3608"/>
                  </a:lnTo>
                  <a:lnTo>
                    <a:pt x="2112" y="3594"/>
                  </a:lnTo>
                  <a:lnTo>
                    <a:pt x="2106" y="3594"/>
                  </a:lnTo>
                  <a:lnTo>
                    <a:pt x="2102" y="3598"/>
                  </a:lnTo>
                  <a:lnTo>
                    <a:pt x="2112" y="3594"/>
                  </a:lnTo>
                  <a:lnTo>
                    <a:pt x="2080" y="3594"/>
                  </a:lnTo>
                  <a:lnTo>
                    <a:pt x="2080" y="3608"/>
                  </a:lnTo>
                  <a:lnTo>
                    <a:pt x="2088" y="3596"/>
                  </a:lnTo>
                  <a:lnTo>
                    <a:pt x="2024" y="3564"/>
                  </a:lnTo>
                  <a:lnTo>
                    <a:pt x="2022" y="3562"/>
                  </a:lnTo>
                  <a:lnTo>
                    <a:pt x="2016" y="3562"/>
                  </a:lnTo>
                  <a:lnTo>
                    <a:pt x="1962" y="3562"/>
                  </a:lnTo>
                  <a:lnTo>
                    <a:pt x="1956" y="3562"/>
                  </a:lnTo>
                  <a:lnTo>
                    <a:pt x="1956" y="3564"/>
                  </a:lnTo>
                  <a:lnTo>
                    <a:pt x="1934" y="3576"/>
                  </a:lnTo>
                  <a:lnTo>
                    <a:pt x="1940" y="3588"/>
                  </a:lnTo>
                  <a:lnTo>
                    <a:pt x="1940" y="3574"/>
                  </a:lnTo>
                  <a:lnTo>
                    <a:pt x="1896" y="3574"/>
                  </a:lnTo>
                  <a:lnTo>
                    <a:pt x="1896" y="3588"/>
                  </a:lnTo>
                  <a:lnTo>
                    <a:pt x="1902" y="3574"/>
                  </a:lnTo>
                  <a:lnTo>
                    <a:pt x="1892" y="3570"/>
                  </a:lnTo>
                  <a:lnTo>
                    <a:pt x="1886" y="3570"/>
                  </a:lnTo>
                  <a:lnTo>
                    <a:pt x="1876" y="3570"/>
                  </a:lnTo>
                  <a:lnTo>
                    <a:pt x="1870" y="3570"/>
                  </a:lnTo>
                  <a:lnTo>
                    <a:pt x="1848" y="3580"/>
                  </a:lnTo>
                  <a:lnTo>
                    <a:pt x="1854" y="3594"/>
                  </a:lnTo>
                  <a:lnTo>
                    <a:pt x="1854" y="3580"/>
                  </a:lnTo>
                  <a:lnTo>
                    <a:pt x="1832" y="3580"/>
                  </a:lnTo>
                  <a:lnTo>
                    <a:pt x="1832" y="3594"/>
                  </a:lnTo>
                  <a:lnTo>
                    <a:pt x="1840" y="3582"/>
                  </a:lnTo>
                  <a:lnTo>
                    <a:pt x="1822" y="3572"/>
                  </a:lnTo>
                  <a:lnTo>
                    <a:pt x="1814" y="3584"/>
                  </a:lnTo>
                  <a:lnTo>
                    <a:pt x="1822" y="3572"/>
                  </a:lnTo>
                  <a:lnTo>
                    <a:pt x="1806" y="3562"/>
                  </a:lnTo>
                  <a:lnTo>
                    <a:pt x="1788" y="3552"/>
                  </a:lnTo>
                  <a:lnTo>
                    <a:pt x="1780" y="3564"/>
                  </a:lnTo>
                  <a:lnTo>
                    <a:pt x="1788" y="3552"/>
                  </a:lnTo>
                  <a:lnTo>
                    <a:pt x="1772" y="3542"/>
                  </a:lnTo>
                  <a:lnTo>
                    <a:pt x="1770" y="3540"/>
                  </a:lnTo>
                  <a:lnTo>
                    <a:pt x="1752" y="3534"/>
                  </a:lnTo>
                  <a:lnTo>
                    <a:pt x="1748" y="3534"/>
                  </a:lnTo>
                  <a:lnTo>
                    <a:pt x="1734" y="3532"/>
                  </a:lnTo>
                  <a:lnTo>
                    <a:pt x="1732" y="3532"/>
                  </a:lnTo>
                  <a:lnTo>
                    <a:pt x="1726" y="3532"/>
                  </a:lnTo>
                  <a:lnTo>
                    <a:pt x="1722" y="3536"/>
                  </a:lnTo>
                  <a:lnTo>
                    <a:pt x="1720" y="3538"/>
                  </a:lnTo>
                  <a:lnTo>
                    <a:pt x="1714" y="3546"/>
                  </a:lnTo>
                  <a:lnTo>
                    <a:pt x="1726" y="3554"/>
                  </a:lnTo>
                  <a:lnTo>
                    <a:pt x="1726" y="3540"/>
                  </a:lnTo>
                  <a:lnTo>
                    <a:pt x="1720" y="3540"/>
                  </a:lnTo>
                  <a:lnTo>
                    <a:pt x="1716" y="3544"/>
                  </a:lnTo>
                  <a:lnTo>
                    <a:pt x="1726" y="3540"/>
                  </a:lnTo>
                  <a:lnTo>
                    <a:pt x="1708" y="3540"/>
                  </a:lnTo>
                  <a:lnTo>
                    <a:pt x="1708" y="3554"/>
                  </a:lnTo>
                  <a:lnTo>
                    <a:pt x="1718" y="3544"/>
                  </a:lnTo>
                  <a:lnTo>
                    <a:pt x="1714" y="3540"/>
                  </a:lnTo>
                  <a:lnTo>
                    <a:pt x="1722" y="3548"/>
                  </a:lnTo>
                  <a:lnTo>
                    <a:pt x="1712" y="3530"/>
                  </a:lnTo>
                  <a:lnTo>
                    <a:pt x="1708" y="3526"/>
                  </a:lnTo>
                  <a:lnTo>
                    <a:pt x="1708" y="3524"/>
                  </a:lnTo>
                  <a:lnTo>
                    <a:pt x="1698" y="3516"/>
                  </a:lnTo>
                  <a:lnTo>
                    <a:pt x="1694" y="3514"/>
                  </a:lnTo>
                  <a:lnTo>
                    <a:pt x="1690" y="3514"/>
                  </a:lnTo>
                  <a:lnTo>
                    <a:pt x="1660" y="3512"/>
                  </a:lnTo>
                  <a:lnTo>
                    <a:pt x="1658" y="3512"/>
                  </a:lnTo>
                  <a:lnTo>
                    <a:pt x="1652" y="3512"/>
                  </a:lnTo>
                  <a:lnTo>
                    <a:pt x="1648" y="3516"/>
                  </a:lnTo>
                  <a:lnTo>
                    <a:pt x="1644" y="3520"/>
                  </a:lnTo>
                  <a:lnTo>
                    <a:pt x="1640" y="3530"/>
                  </a:lnTo>
                  <a:lnTo>
                    <a:pt x="1654" y="3536"/>
                  </a:lnTo>
                  <a:lnTo>
                    <a:pt x="1654" y="3522"/>
                  </a:lnTo>
                  <a:lnTo>
                    <a:pt x="1648" y="3522"/>
                  </a:lnTo>
                  <a:lnTo>
                    <a:pt x="1644" y="3526"/>
                  </a:lnTo>
                  <a:lnTo>
                    <a:pt x="1640" y="3530"/>
                  </a:lnTo>
                  <a:lnTo>
                    <a:pt x="1656" y="3522"/>
                  </a:lnTo>
                  <a:lnTo>
                    <a:pt x="1642" y="3520"/>
                  </a:lnTo>
                  <a:lnTo>
                    <a:pt x="1640" y="3534"/>
                  </a:lnTo>
                  <a:lnTo>
                    <a:pt x="1654" y="3534"/>
                  </a:lnTo>
                  <a:lnTo>
                    <a:pt x="1654" y="3528"/>
                  </a:lnTo>
                  <a:lnTo>
                    <a:pt x="1650" y="3524"/>
                  </a:lnTo>
                  <a:lnTo>
                    <a:pt x="1646" y="3520"/>
                  </a:lnTo>
                  <a:lnTo>
                    <a:pt x="1656" y="3536"/>
                  </a:lnTo>
                  <a:lnTo>
                    <a:pt x="1658" y="3514"/>
                  </a:lnTo>
                  <a:lnTo>
                    <a:pt x="1642" y="3512"/>
                  </a:lnTo>
                  <a:lnTo>
                    <a:pt x="1652" y="3522"/>
                  </a:lnTo>
                  <a:lnTo>
                    <a:pt x="1656" y="3518"/>
                  </a:lnTo>
                  <a:lnTo>
                    <a:pt x="1652" y="3524"/>
                  </a:lnTo>
                  <a:lnTo>
                    <a:pt x="1662" y="3516"/>
                  </a:lnTo>
                  <a:lnTo>
                    <a:pt x="1662" y="3514"/>
                  </a:lnTo>
                  <a:lnTo>
                    <a:pt x="1666" y="3510"/>
                  </a:lnTo>
                  <a:lnTo>
                    <a:pt x="1666" y="3504"/>
                  </a:lnTo>
                  <a:lnTo>
                    <a:pt x="1666" y="3498"/>
                  </a:lnTo>
                  <a:lnTo>
                    <a:pt x="1664" y="3494"/>
                  </a:lnTo>
                  <a:lnTo>
                    <a:pt x="1654" y="3484"/>
                  </a:lnTo>
                  <a:lnTo>
                    <a:pt x="1642" y="3494"/>
                  </a:lnTo>
                  <a:lnTo>
                    <a:pt x="1656" y="3490"/>
                  </a:lnTo>
                  <a:lnTo>
                    <a:pt x="1652" y="3478"/>
                  </a:lnTo>
                  <a:lnTo>
                    <a:pt x="1652" y="3476"/>
                  </a:lnTo>
                  <a:lnTo>
                    <a:pt x="1648" y="3472"/>
                  </a:lnTo>
                  <a:lnTo>
                    <a:pt x="1632" y="3458"/>
                  </a:lnTo>
                  <a:lnTo>
                    <a:pt x="1622" y="3468"/>
                  </a:lnTo>
                  <a:lnTo>
                    <a:pt x="1636" y="3464"/>
                  </a:lnTo>
                  <a:lnTo>
                    <a:pt x="1634" y="3456"/>
                  </a:lnTo>
                  <a:lnTo>
                    <a:pt x="1620" y="3460"/>
                  </a:lnTo>
                  <a:lnTo>
                    <a:pt x="1630" y="3470"/>
                  </a:lnTo>
                  <a:lnTo>
                    <a:pt x="1634" y="3466"/>
                  </a:lnTo>
                  <a:lnTo>
                    <a:pt x="1634" y="3460"/>
                  </a:lnTo>
                  <a:lnTo>
                    <a:pt x="1630" y="3472"/>
                  </a:lnTo>
                  <a:lnTo>
                    <a:pt x="1654" y="3452"/>
                  </a:lnTo>
                  <a:lnTo>
                    <a:pt x="1654" y="3450"/>
                  </a:lnTo>
                  <a:lnTo>
                    <a:pt x="1658" y="3446"/>
                  </a:lnTo>
                  <a:lnTo>
                    <a:pt x="1660" y="3440"/>
                  </a:lnTo>
                  <a:lnTo>
                    <a:pt x="1660" y="3430"/>
                  </a:lnTo>
                  <a:lnTo>
                    <a:pt x="1658" y="3430"/>
                  </a:lnTo>
                  <a:lnTo>
                    <a:pt x="1658" y="3424"/>
                  </a:lnTo>
                  <a:lnTo>
                    <a:pt x="1642" y="3384"/>
                  </a:lnTo>
                  <a:lnTo>
                    <a:pt x="1638" y="3380"/>
                  </a:lnTo>
                  <a:lnTo>
                    <a:pt x="1634" y="3376"/>
                  </a:lnTo>
                  <a:lnTo>
                    <a:pt x="1630" y="3376"/>
                  </a:lnTo>
                  <a:lnTo>
                    <a:pt x="1582" y="3374"/>
                  </a:lnTo>
                  <a:lnTo>
                    <a:pt x="1580" y="3388"/>
                  </a:lnTo>
                  <a:lnTo>
                    <a:pt x="1594" y="3382"/>
                  </a:lnTo>
                  <a:lnTo>
                    <a:pt x="1590" y="3378"/>
                  </a:lnTo>
                  <a:lnTo>
                    <a:pt x="1586" y="3374"/>
                  </a:lnTo>
                  <a:lnTo>
                    <a:pt x="1596" y="3386"/>
                  </a:lnTo>
                  <a:lnTo>
                    <a:pt x="1594" y="3370"/>
                  </a:lnTo>
                  <a:lnTo>
                    <a:pt x="1578" y="3372"/>
                  </a:lnTo>
                  <a:lnTo>
                    <a:pt x="1588" y="3382"/>
                  </a:lnTo>
                  <a:lnTo>
                    <a:pt x="1592" y="3378"/>
                  </a:lnTo>
                  <a:lnTo>
                    <a:pt x="1592" y="3372"/>
                  </a:lnTo>
                  <a:lnTo>
                    <a:pt x="1588" y="3384"/>
                  </a:lnTo>
                  <a:lnTo>
                    <a:pt x="1596" y="3378"/>
                  </a:lnTo>
                  <a:lnTo>
                    <a:pt x="1596" y="3376"/>
                  </a:lnTo>
                  <a:lnTo>
                    <a:pt x="1600" y="3372"/>
                  </a:lnTo>
                  <a:lnTo>
                    <a:pt x="1602" y="3366"/>
                  </a:lnTo>
                  <a:lnTo>
                    <a:pt x="1602" y="3360"/>
                  </a:lnTo>
                  <a:lnTo>
                    <a:pt x="1600" y="3360"/>
                  </a:lnTo>
                  <a:lnTo>
                    <a:pt x="1600" y="3354"/>
                  </a:lnTo>
                  <a:lnTo>
                    <a:pt x="1596" y="3350"/>
                  </a:lnTo>
                  <a:lnTo>
                    <a:pt x="1596" y="3348"/>
                  </a:lnTo>
                  <a:lnTo>
                    <a:pt x="1586" y="3340"/>
                  </a:lnTo>
                  <a:lnTo>
                    <a:pt x="1576" y="3352"/>
                  </a:lnTo>
                  <a:lnTo>
                    <a:pt x="1588" y="3344"/>
                  </a:lnTo>
                  <a:lnTo>
                    <a:pt x="1574" y="3324"/>
                  </a:lnTo>
                  <a:lnTo>
                    <a:pt x="1572" y="3322"/>
                  </a:lnTo>
                  <a:lnTo>
                    <a:pt x="1568" y="3318"/>
                  </a:lnTo>
                  <a:lnTo>
                    <a:pt x="1562" y="3318"/>
                  </a:lnTo>
                  <a:lnTo>
                    <a:pt x="1560" y="3318"/>
                  </a:lnTo>
                  <a:lnTo>
                    <a:pt x="1508" y="3330"/>
                  </a:lnTo>
                  <a:lnTo>
                    <a:pt x="1504" y="3330"/>
                  </a:lnTo>
                  <a:lnTo>
                    <a:pt x="1500" y="3334"/>
                  </a:lnTo>
                  <a:lnTo>
                    <a:pt x="1498" y="3336"/>
                  </a:lnTo>
                  <a:lnTo>
                    <a:pt x="1488" y="3350"/>
                  </a:lnTo>
                  <a:lnTo>
                    <a:pt x="1488" y="3352"/>
                  </a:lnTo>
                  <a:lnTo>
                    <a:pt x="1474" y="3376"/>
                  </a:lnTo>
                  <a:lnTo>
                    <a:pt x="1486" y="3382"/>
                  </a:lnTo>
                  <a:lnTo>
                    <a:pt x="1474" y="3374"/>
                  </a:lnTo>
                  <a:lnTo>
                    <a:pt x="1464" y="3388"/>
                  </a:lnTo>
                  <a:lnTo>
                    <a:pt x="1462" y="3390"/>
                  </a:lnTo>
                  <a:lnTo>
                    <a:pt x="1462" y="3396"/>
                  </a:lnTo>
                  <a:lnTo>
                    <a:pt x="1462" y="3416"/>
                  </a:lnTo>
                  <a:lnTo>
                    <a:pt x="1462" y="3422"/>
                  </a:lnTo>
                  <a:lnTo>
                    <a:pt x="1464" y="3426"/>
                  </a:lnTo>
                  <a:lnTo>
                    <a:pt x="1470" y="3434"/>
                  </a:lnTo>
                  <a:lnTo>
                    <a:pt x="1482" y="3424"/>
                  </a:lnTo>
                  <a:lnTo>
                    <a:pt x="1468" y="3424"/>
                  </a:lnTo>
                  <a:lnTo>
                    <a:pt x="1468" y="3430"/>
                  </a:lnTo>
                  <a:lnTo>
                    <a:pt x="1468" y="3424"/>
                  </a:lnTo>
                  <a:lnTo>
                    <a:pt x="1468" y="3438"/>
                  </a:lnTo>
                  <a:lnTo>
                    <a:pt x="1482" y="3438"/>
                  </a:lnTo>
                  <a:lnTo>
                    <a:pt x="1468" y="3432"/>
                  </a:lnTo>
                  <a:lnTo>
                    <a:pt x="1472" y="3428"/>
                  </a:lnTo>
                  <a:lnTo>
                    <a:pt x="1460" y="3442"/>
                  </a:lnTo>
                  <a:lnTo>
                    <a:pt x="1458" y="3444"/>
                  </a:lnTo>
                  <a:lnTo>
                    <a:pt x="1446" y="3462"/>
                  </a:lnTo>
                  <a:lnTo>
                    <a:pt x="1458" y="3470"/>
                  </a:lnTo>
                  <a:lnTo>
                    <a:pt x="1452" y="3456"/>
                  </a:lnTo>
                  <a:lnTo>
                    <a:pt x="1448" y="3460"/>
                  </a:lnTo>
                  <a:lnTo>
                    <a:pt x="1456" y="3456"/>
                  </a:lnTo>
                  <a:lnTo>
                    <a:pt x="1428" y="3460"/>
                  </a:lnTo>
                  <a:lnTo>
                    <a:pt x="1424" y="3460"/>
                  </a:lnTo>
                  <a:lnTo>
                    <a:pt x="1422" y="3462"/>
                  </a:lnTo>
                  <a:lnTo>
                    <a:pt x="1408" y="3472"/>
                  </a:lnTo>
                  <a:lnTo>
                    <a:pt x="1416" y="3484"/>
                  </a:lnTo>
                  <a:lnTo>
                    <a:pt x="1412" y="3470"/>
                  </a:lnTo>
                  <a:lnTo>
                    <a:pt x="1398" y="3474"/>
                  </a:lnTo>
                  <a:lnTo>
                    <a:pt x="1396" y="3474"/>
                  </a:lnTo>
                  <a:lnTo>
                    <a:pt x="1392" y="3478"/>
                  </a:lnTo>
                  <a:lnTo>
                    <a:pt x="1390" y="3482"/>
                  </a:lnTo>
                  <a:lnTo>
                    <a:pt x="1380" y="3502"/>
                  </a:lnTo>
                  <a:lnTo>
                    <a:pt x="1406" y="3516"/>
                  </a:lnTo>
                  <a:lnTo>
                    <a:pt x="1416" y="3496"/>
                  </a:lnTo>
                  <a:lnTo>
                    <a:pt x="1408" y="3502"/>
                  </a:lnTo>
                  <a:lnTo>
                    <a:pt x="1412" y="3498"/>
                  </a:lnTo>
                  <a:lnTo>
                    <a:pt x="1402" y="3488"/>
                  </a:lnTo>
                  <a:lnTo>
                    <a:pt x="1406" y="3502"/>
                  </a:lnTo>
                  <a:lnTo>
                    <a:pt x="1420" y="3498"/>
                  </a:lnTo>
                  <a:lnTo>
                    <a:pt x="1422" y="3498"/>
                  </a:lnTo>
                  <a:lnTo>
                    <a:pt x="1424" y="3496"/>
                  </a:lnTo>
                  <a:lnTo>
                    <a:pt x="1438" y="3486"/>
                  </a:lnTo>
                  <a:lnTo>
                    <a:pt x="1436" y="3488"/>
                  </a:lnTo>
                  <a:lnTo>
                    <a:pt x="1430" y="3474"/>
                  </a:lnTo>
                  <a:lnTo>
                    <a:pt x="1432" y="3490"/>
                  </a:lnTo>
                  <a:lnTo>
                    <a:pt x="1460" y="3486"/>
                  </a:lnTo>
                  <a:lnTo>
                    <a:pt x="1464" y="3484"/>
                  </a:lnTo>
                  <a:lnTo>
                    <a:pt x="1468" y="3480"/>
                  </a:lnTo>
                  <a:lnTo>
                    <a:pt x="1470" y="3478"/>
                  </a:lnTo>
                  <a:lnTo>
                    <a:pt x="1482" y="3460"/>
                  </a:lnTo>
                  <a:lnTo>
                    <a:pt x="1470" y="3452"/>
                  </a:lnTo>
                  <a:lnTo>
                    <a:pt x="1482" y="3462"/>
                  </a:lnTo>
                  <a:lnTo>
                    <a:pt x="1494" y="3448"/>
                  </a:lnTo>
                  <a:lnTo>
                    <a:pt x="1496" y="3444"/>
                  </a:lnTo>
                  <a:lnTo>
                    <a:pt x="1496" y="3438"/>
                  </a:lnTo>
                  <a:lnTo>
                    <a:pt x="1498" y="3438"/>
                  </a:lnTo>
                  <a:lnTo>
                    <a:pt x="1498" y="3424"/>
                  </a:lnTo>
                  <a:lnTo>
                    <a:pt x="1496" y="3424"/>
                  </a:lnTo>
                  <a:lnTo>
                    <a:pt x="1496" y="3418"/>
                  </a:lnTo>
                  <a:lnTo>
                    <a:pt x="1494" y="3416"/>
                  </a:lnTo>
                  <a:lnTo>
                    <a:pt x="1488" y="3408"/>
                  </a:lnTo>
                  <a:lnTo>
                    <a:pt x="1490" y="3416"/>
                  </a:lnTo>
                  <a:lnTo>
                    <a:pt x="1490" y="3410"/>
                  </a:lnTo>
                  <a:lnTo>
                    <a:pt x="1476" y="3416"/>
                  </a:lnTo>
                  <a:lnTo>
                    <a:pt x="1492" y="3416"/>
                  </a:lnTo>
                  <a:lnTo>
                    <a:pt x="1492" y="3396"/>
                  </a:lnTo>
                  <a:lnTo>
                    <a:pt x="1490" y="3402"/>
                  </a:lnTo>
                  <a:lnTo>
                    <a:pt x="1490" y="3396"/>
                  </a:lnTo>
                  <a:lnTo>
                    <a:pt x="1476" y="3396"/>
                  </a:lnTo>
                  <a:lnTo>
                    <a:pt x="1488" y="3406"/>
                  </a:lnTo>
                  <a:lnTo>
                    <a:pt x="1498" y="3392"/>
                  </a:lnTo>
                  <a:lnTo>
                    <a:pt x="1500" y="3390"/>
                  </a:lnTo>
                  <a:lnTo>
                    <a:pt x="1514" y="3366"/>
                  </a:lnTo>
                  <a:lnTo>
                    <a:pt x="1500" y="3358"/>
                  </a:lnTo>
                  <a:lnTo>
                    <a:pt x="1512" y="3368"/>
                  </a:lnTo>
                  <a:lnTo>
                    <a:pt x="1522" y="3354"/>
                  </a:lnTo>
                  <a:lnTo>
                    <a:pt x="1510" y="3344"/>
                  </a:lnTo>
                  <a:lnTo>
                    <a:pt x="1514" y="3358"/>
                  </a:lnTo>
                  <a:lnTo>
                    <a:pt x="1566" y="3346"/>
                  </a:lnTo>
                  <a:lnTo>
                    <a:pt x="1552" y="3342"/>
                  </a:lnTo>
                  <a:lnTo>
                    <a:pt x="1556" y="3346"/>
                  </a:lnTo>
                  <a:lnTo>
                    <a:pt x="1562" y="3346"/>
                  </a:lnTo>
                  <a:lnTo>
                    <a:pt x="1562" y="3332"/>
                  </a:lnTo>
                  <a:lnTo>
                    <a:pt x="1550" y="3340"/>
                  </a:lnTo>
                  <a:lnTo>
                    <a:pt x="1564" y="3360"/>
                  </a:lnTo>
                  <a:lnTo>
                    <a:pt x="1568" y="3364"/>
                  </a:lnTo>
                  <a:lnTo>
                    <a:pt x="1578" y="3372"/>
                  </a:lnTo>
                  <a:lnTo>
                    <a:pt x="1572" y="3360"/>
                  </a:lnTo>
                  <a:lnTo>
                    <a:pt x="1572" y="3366"/>
                  </a:lnTo>
                  <a:lnTo>
                    <a:pt x="1576" y="3370"/>
                  </a:lnTo>
                  <a:lnTo>
                    <a:pt x="1586" y="3360"/>
                  </a:lnTo>
                  <a:lnTo>
                    <a:pt x="1572" y="3360"/>
                  </a:lnTo>
                  <a:lnTo>
                    <a:pt x="1572" y="3366"/>
                  </a:lnTo>
                  <a:lnTo>
                    <a:pt x="1576" y="3356"/>
                  </a:lnTo>
                  <a:lnTo>
                    <a:pt x="1572" y="3360"/>
                  </a:lnTo>
                  <a:lnTo>
                    <a:pt x="1572" y="3366"/>
                  </a:lnTo>
                  <a:lnTo>
                    <a:pt x="1586" y="3366"/>
                  </a:lnTo>
                  <a:lnTo>
                    <a:pt x="1578" y="3354"/>
                  </a:lnTo>
                  <a:lnTo>
                    <a:pt x="1570" y="3360"/>
                  </a:lnTo>
                  <a:lnTo>
                    <a:pt x="1568" y="3362"/>
                  </a:lnTo>
                  <a:lnTo>
                    <a:pt x="1564" y="3366"/>
                  </a:lnTo>
                  <a:lnTo>
                    <a:pt x="1564" y="3372"/>
                  </a:lnTo>
                  <a:lnTo>
                    <a:pt x="1564" y="3374"/>
                  </a:lnTo>
                  <a:lnTo>
                    <a:pt x="1566" y="3390"/>
                  </a:lnTo>
                  <a:lnTo>
                    <a:pt x="1566" y="3394"/>
                  </a:lnTo>
                  <a:lnTo>
                    <a:pt x="1570" y="3398"/>
                  </a:lnTo>
                  <a:lnTo>
                    <a:pt x="1574" y="3402"/>
                  </a:lnTo>
                  <a:lnTo>
                    <a:pt x="1580" y="3404"/>
                  </a:lnTo>
                  <a:lnTo>
                    <a:pt x="1628" y="3406"/>
                  </a:lnTo>
                  <a:lnTo>
                    <a:pt x="1614" y="3396"/>
                  </a:lnTo>
                  <a:lnTo>
                    <a:pt x="1618" y="3400"/>
                  </a:lnTo>
                  <a:lnTo>
                    <a:pt x="1622" y="3404"/>
                  </a:lnTo>
                  <a:lnTo>
                    <a:pt x="1628" y="3390"/>
                  </a:lnTo>
                  <a:lnTo>
                    <a:pt x="1614" y="3396"/>
                  </a:lnTo>
                  <a:lnTo>
                    <a:pt x="1630" y="3436"/>
                  </a:lnTo>
                  <a:lnTo>
                    <a:pt x="1644" y="3430"/>
                  </a:lnTo>
                  <a:lnTo>
                    <a:pt x="1630" y="3430"/>
                  </a:lnTo>
                  <a:lnTo>
                    <a:pt x="1630" y="3440"/>
                  </a:lnTo>
                  <a:lnTo>
                    <a:pt x="1634" y="3430"/>
                  </a:lnTo>
                  <a:lnTo>
                    <a:pt x="1630" y="3434"/>
                  </a:lnTo>
                  <a:lnTo>
                    <a:pt x="1630" y="3440"/>
                  </a:lnTo>
                  <a:lnTo>
                    <a:pt x="1644" y="3440"/>
                  </a:lnTo>
                  <a:lnTo>
                    <a:pt x="1636" y="3430"/>
                  </a:lnTo>
                  <a:lnTo>
                    <a:pt x="1612" y="3450"/>
                  </a:lnTo>
                  <a:lnTo>
                    <a:pt x="1610" y="3450"/>
                  </a:lnTo>
                  <a:lnTo>
                    <a:pt x="1606" y="3454"/>
                  </a:lnTo>
                  <a:lnTo>
                    <a:pt x="1606" y="3460"/>
                  </a:lnTo>
                  <a:lnTo>
                    <a:pt x="1606" y="3464"/>
                  </a:lnTo>
                  <a:lnTo>
                    <a:pt x="1608" y="3472"/>
                  </a:lnTo>
                  <a:lnTo>
                    <a:pt x="1608" y="3474"/>
                  </a:lnTo>
                  <a:lnTo>
                    <a:pt x="1612" y="3478"/>
                  </a:lnTo>
                  <a:lnTo>
                    <a:pt x="1612" y="3480"/>
                  </a:lnTo>
                  <a:lnTo>
                    <a:pt x="1628" y="3494"/>
                  </a:lnTo>
                  <a:lnTo>
                    <a:pt x="1638" y="3482"/>
                  </a:lnTo>
                  <a:lnTo>
                    <a:pt x="1624" y="3488"/>
                  </a:lnTo>
                  <a:lnTo>
                    <a:pt x="1628" y="3500"/>
                  </a:lnTo>
                  <a:lnTo>
                    <a:pt x="1632" y="3506"/>
                  </a:lnTo>
                  <a:lnTo>
                    <a:pt x="1642" y="3516"/>
                  </a:lnTo>
                  <a:lnTo>
                    <a:pt x="1642" y="3494"/>
                  </a:lnTo>
                  <a:lnTo>
                    <a:pt x="1638" y="3498"/>
                  </a:lnTo>
                  <a:lnTo>
                    <a:pt x="1638" y="3504"/>
                  </a:lnTo>
                  <a:lnTo>
                    <a:pt x="1638" y="3510"/>
                  </a:lnTo>
                  <a:lnTo>
                    <a:pt x="1652" y="3504"/>
                  </a:lnTo>
                  <a:lnTo>
                    <a:pt x="1644" y="3492"/>
                  </a:lnTo>
                  <a:lnTo>
                    <a:pt x="1634" y="3500"/>
                  </a:lnTo>
                  <a:lnTo>
                    <a:pt x="1632" y="3502"/>
                  </a:lnTo>
                  <a:lnTo>
                    <a:pt x="1628" y="3506"/>
                  </a:lnTo>
                  <a:lnTo>
                    <a:pt x="1628" y="3512"/>
                  </a:lnTo>
                  <a:lnTo>
                    <a:pt x="1628" y="3510"/>
                  </a:lnTo>
                  <a:lnTo>
                    <a:pt x="1626" y="3532"/>
                  </a:lnTo>
                  <a:lnTo>
                    <a:pt x="1626" y="3534"/>
                  </a:lnTo>
                  <a:lnTo>
                    <a:pt x="1626" y="3540"/>
                  </a:lnTo>
                  <a:lnTo>
                    <a:pt x="1630" y="3544"/>
                  </a:lnTo>
                  <a:lnTo>
                    <a:pt x="1634" y="3548"/>
                  </a:lnTo>
                  <a:lnTo>
                    <a:pt x="1638" y="3550"/>
                  </a:lnTo>
                  <a:lnTo>
                    <a:pt x="1652" y="3552"/>
                  </a:lnTo>
                  <a:lnTo>
                    <a:pt x="1654" y="3550"/>
                  </a:lnTo>
                  <a:lnTo>
                    <a:pt x="1660" y="3550"/>
                  </a:lnTo>
                  <a:lnTo>
                    <a:pt x="1664" y="3546"/>
                  </a:lnTo>
                  <a:lnTo>
                    <a:pt x="1668" y="3542"/>
                  </a:lnTo>
                  <a:lnTo>
                    <a:pt x="1672" y="3532"/>
                  </a:lnTo>
                  <a:lnTo>
                    <a:pt x="1658" y="3540"/>
                  </a:lnTo>
                  <a:lnTo>
                    <a:pt x="1664" y="3540"/>
                  </a:lnTo>
                  <a:lnTo>
                    <a:pt x="1668" y="3536"/>
                  </a:lnTo>
                  <a:lnTo>
                    <a:pt x="1672" y="3532"/>
                  </a:lnTo>
                  <a:lnTo>
                    <a:pt x="1658" y="3526"/>
                  </a:lnTo>
                  <a:lnTo>
                    <a:pt x="1658" y="3542"/>
                  </a:lnTo>
                  <a:lnTo>
                    <a:pt x="1688" y="3544"/>
                  </a:lnTo>
                  <a:lnTo>
                    <a:pt x="1682" y="3542"/>
                  </a:lnTo>
                  <a:lnTo>
                    <a:pt x="1688" y="3528"/>
                  </a:lnTo>
                  <a:lnTo>
                    <a:pt x="1680" y="3540"/>
                  </a:lnTo>
                  <a:lnTo>
                    <a:pt x="1690" y="3548"/>
                  </a:lnTo>
                  <a:lnTo>
                    <a:pt x="1698" y="3536"/>
                  </a:lnTo>
                  <a:lnTo>
                    <a:pt x="1686" y="3544"/>
                  </a:lnTo>
                  <a:lnTo>
                    <a:pt x="1696" y="3562"/>
                  </a:lnTo>
                  <a:lnTo>
                    <a:pt x="1698" y="3564"/>
                  </a:lnTo>
                  <a:lnTo>
                    <a:pt x="1702" y="3568"/>
                  </a:lnTo>
                  <a:lnTo>
                    <a:pt x="1708" y="3570"/>
                  </a:lnTo>
                  <a:lnTo>
                    <a:pt x="1726" y="3570"/>
                  </a:lnTo>
                  <a:lnTo>
                    <a:pt x="1726" y="3568"/>
                  </a:lnTo>
                  <a:lnTo>
                    <a:pt x="1732" y="3568"/>
                  </a:lnTo>
                  <a:lnTo>
                    <a:pt x="1736" y="3564"/>
                  </a:lnTo>
                  <a:lnTo>
                    <a:pt x="1738" y="3564"/>
                  </a:lnTo>
                  <a:lnTo>
                    <a:pt x="1744" y="3556"/>
                  </a:lnTo>
                  <a:lnTo>
                    <a:pt x="1732" y="3560"/>
                  </a:lnTo>
                  <a:lnTo>
                    <a:pt x="1738" y="3560"/>
                  </a:lnTo>
                  <a:lnTo>
                    <a:pt x="1742" y="3556"/>
                  </a:lnTo>
                  <a:lnTo>
                    <a:pt x="1732" y="3546"/>
                  </a:lnTo>
                  <a:lnTo>
                    <a:pt x="1730" y="3562"/>
                  </a:lnTo>
                  <a:lnTo>
                    <a:pt x="1744" y="3564"/>
                  </a:lnTo>
                  <a:lnTo>
                    <a:pt x="1746" y="3548"/>
                  </a:lnTo>
                  <a:lnTo>
                    <a:pt x="1742" y="3562"/>
                  </a:lnTo>
                  <a:lnTo>
                    <a:pt x="1760" y="3568"/>
                  </a:lnTo>
                  <a:lnTo>
                    <a:pt x="1764" y="3554"/>
                  </a:lnTo>
                  <a:lnTo>
                    <a:pt x="1756" y="3568"/>
                  </a:lnTo>
                  <a:lnTo>
                    <a:pt x="1772" y="3578"/>
                  </a:lnTo>
                  <a:lnTo>
                    <a:pt x="1774" y="3578"/>
                  </a:lnTo>
                  <a:lnTo>
                    <a:pt x="1792" y="3588"/>
                  </a:lnTo>
                  <a:lnTo>
                    <a:pt x="1798" y="3574"/>
                  </a:lnTo>
                  <a:lnTo>
                    <a:pt x="1790" y="3588"/>
                  </a:lnTo>
                  <a:lnTo>
                    <a:pt x="1806" y="3598"/>
                  </a:lnTo>
                  <a:lnTo>
                    <a:pt x="1808" y="3598"/>
                  </a:lnTo>
                  <a:lnTo>
                    <a:pt x="1826" y="3608"/>
                  </a:lnTo>
                  <a:lnTo>
                    <a:pt x="1832" y="3610"/>
                  </a:lnTo>
                  <a:lnTo>
                    <a:pt x="1854" y="3610"/>
                  </a:lnTo>
                  <a:lnTo>
                    <a:pt x="1854" y="3608"/>
                  </a:lnTo>
                  <a:lnTo>
                    <a:pt x="1860" y="3608"/>
                  </a:lnTo>
                  <a:lnTo>
                    <a:pt x="1882" y="3598"/>
                  </a:lnTo>
                  <a:lnTo>
                    <a:pt x="1876" y="3584"/>
                  </a:lnTo>
                  <a:lnTo>
                    <a:pt x="1876" y="3600"/>
                  </a:lnTo>
                  <a:lnTo>
                    <a:pt x="1886" y="3600"/>
                  </a:lnTo>
                  <a:lnTo>
                    <a:pt x="1886" y="3584"/>
                  </a:lnTo>
                  <a:lnTo>
                    <a:pt x="1880" y="3598"/>
                  </a:lnTo>
                  <a:lnTo>
                    <a:pt x="1890" y="3602"/>
                  </a:lnTo>
                  <a:lnTo>
                    <a:pt x="1896" y="3604"/>
                  </a:lnTo>
                  <a:lnTo>
                    <a:pt x="1940" y="3604"/>
                  </a:lnTo>
                  <a:lnTo>
                    <a:pt x="1940" y="3602"/>
                  </a:lnTo>
                  <a:lnTo>
                    <a:pt x="1946" y="3602"/>
                  </a:lnTo>
                  <a:lnTo>
                    <a:pt x="1948" y="3602"/>
                  </a:lnTo>
                  <a:lnTo>
                    <a:pt x="1970" y="3590"/>
                  </a:lnTo>
                  <a:lnTo>
                    <a:pt x="1962" y="3576"/>
                  </a:lnTo>
                  <a:lnTo>
                    <a:pt x="1962" y="3592"/>
                  </a:lnTo>
                  <a:lnTo>
                    <a:pt x="2016" y="3592"/>
                  </a:lnTo>
                  <a:lnTo>
                    <a:pt x="2016" y="3576"/>
                  </a:lnTo>
                  <a:lnTo>
                    <a:pt x="2010" y="3590"/>
                  </a:lnTo>
                  <a:lnTo>
                    <a:pt x="2074" y="3622"/>
                  </a:lnTo>
                  <a:lnTo>
                    <a:pt x="2080" y="3624"/>
                  </a:lnTo>
                  <a:lnTo>
                    <a:pt x="2112" y="3624"/>
                  </a:lnTo>
                  <a:lnTo>
                    <a:pt x="2112" y="3622"/>
                  </a:lnTo>
                  <a:lnTo>
                    <a:pt x="2118" y="3622"/>
                  </a:lnTo>
                  <a:lnTo>
                    <a:pt x="2122" y="3618"/>
                  </a:lnTo>
                  <a:lnTo>
                    <a:pt x="2124" y="3618"/>
                  </a:lnTo>
                  <a:lnTo>
                    <a:pt x="2146" y="3594"/>
                  </a:lnTo>
                  <a:lnTo>
                    <a:pt x="2148" y="3592"/>
                  </a:lnTo>
                  <a:lnTo>
                    <a:pt x="2152" y="3584"/>
                  </a:lnTo>
                  <a:lnTo>
                    <a:pt x="2152" y="3582"/>
                  </a:lnTo>
                  <a:lnTo>
                    <a:pt x="2152" y="3576"/>
                  </a:lnTo>
                  <a:lnTo>
                    <a:pt x="2152" y="3572"/>
                  </a:lnTo>
                  <a:lnTo>
                    <a:pt x="2150" y="3564"/>
                  </a:lnTo>
                  <a:lnTo>
                    <a:pt x="2150" y="3562"/>
                  </a:lnTo>
                  <a:lnTo>
                    <a:pt x="2146" y="3558"/>
                  </a:lnTo>
                  <a:lnTo>
                    <a:pt x="2146" y="3556"/>
                  </a:lnTo>
                  <a:lnTo>
                    <a:pt x="2136" y="3548"/>
                  </a:lnTo>
                  <a:lnTo>
                    <a:pt x="2140" y="3560"/>
                  </a:lnTo>
                  <a:lnTo>
                    <a:pt x="2140" y="3554"/>
                  </a:lnTo>
                  <a:lnTo>
                    <a:pt x="2136" y="3550"/>
                  </a:lnTo>
                  <a:lnTo>
                    <a:pt x="2126" y="3560"/>
                  </a:lnTo>
                  <a:lnTo>
                    <a:pt x="2142" y="3560"/>
                  </a:lnTo>
                  <a:lnTo>
                    <a:pt x="2142" y="3552"/>
                  </a:lnTo>
                  <a:lnTo>
                    <a:pt x="2136" y="3562"/>
                  </a:lnTo>
                  <a:lnTo>
                    <a:pt x="2140" y="3558"/>
                  </a:lnTo>
                  <a:lnTo>
                    <a:pt x="2140" y="3552"/>
                  </a:lnTo>
                  <a:lnTo>
                    <a:pt x="2126" y="3552"/>
                  </a:lnTo>
                  <a:lnTo>
                    <a:pt x="2136" y="3564"/>
                  </a:lnTo>
                  <a:lnTo>
                    <a:pt x="2144" y="3558"/>
                  </a:lnTo>
                  <a:lnTo>
                    <a:pt x="2134" y="3560"/>
                  </a:lnTo>
                  <a:lnTo>
                    <a:pt x="2140" y="3560"/>
                  </a:lnTo>
                  <a:lnTo>
                    <a:pt x="2134" y="3546"/>
                  </a:lnTo>
                  <a:lnTo>
                    <a:pt x="2134" y="3562"/>
                  </a:lnTo>
                  <a:lnTo>
                    <a:pt x="2170" y="3562"/>
                  </a:lnTo>
                  <a:lnTo>
                    <a:pt x="2170" y="3560"/>
                  </a:lnTo>
                  <a:lnTo>
                    <a:pt x="2176" y="3560"/>
                  </a:lnTo>
                  <a:lnTo>
                    <a:pt x="2180" y="3556"/>
                  </a:lnTo>
                  <a:lnTo>
                    <a:pt x="2184" y="3552"/>
                  </a:lnTo>
                  <a:lnTo>
                    <a:pt x="2184" y="3550"/>
                  </a:lnTo>
                  <a:lnTo>
                    <a:pt x="2188" y="3536"/>
                  </a:lnTo>
                  <a:lnTo>
                    <a:pt x="2184" y="3542"/>
                  </a:lnTo>
                  <a:lnTo>
                    <a:pt x="2188" y="3538"/>
                  </a:lnTo>
                  <a:lnTo>
                    <a:pt x="2174" y="3532"/>
                  </a:lnTo>
                  <a:lnTo>
                    <a:pt x="2182" y="3546"/>
                  </a:lnTo>
                  <a:lnTo>
                    <a:pt x="2196" y="3538"/>
                  </a:lnTo>
                  <a:lnTo>
                    <a:pt x="2198" y="3534"/>
                  </a:lnTo>
                  <a:lnTo>
                    <a:pt x="2202" y="3530"/>
                  </a:lnTo>
                  <a:lnTo>
                    <a:pt x="2208" y="3514"/>
                  </a:lnTo>
                  <a:lnTo>
                    <a:pt x="2194" y="3508"/>
                  </a:lnTo>
                  <a:lnTo>
                    <a:pt x="2204" y="3520"/>
                  </a:lnTo>
                  <a:lnTo>
                    <a:pt x="2220" y="3506"/>
                  </a:lnTo>
                  <a:lnTo>
                    <a:pt x="2210" y="3494"/>
                  </a:lnTo>
                  <a:lnTo>
                    <a:pt x="2218" y="3508"/>
                  </a:lnTo>
                  <a:lnTo>
                    <a:pt x="2242" y="3494"/>
                  </a:lnTo>
                  <a:lnTo>
                    <a:pt x="2234" y="3480"/>
                  </a:lnTo>
                  <a:lnTo>
                    <a:pt x="2240" y="3494"/>
                  </a:lnTo>
                  <a:lnTo>
                    <a:pt x="2260" y="3486"/>
                  </a:lnTo>
                  <a:lnTo>
                    <a:pt x="2254" y="3472"/>
                  </a:lnTo>
                  <a:lnTo>
                    <a:pt x="2254" y="3488"/>
                  </a:lnTo>
                  <a:lnTo>
                    <a:pt x="2288" y="3488"/>
                  </a:lnTo>
                  <a:lnTo>
                    <a:pt x="2288" y="3486"/>
                  </a:lnTo>
                  <a:lnTo>
                    <a:pt x="2294" y="3486"/>
                  </a:lnTo>
                  <a:lnTo>
                    <a:pt x="2296" y="3486"/>
                  </a:lnTo>
                  <a:lnTo>
                    <a:pt x="2310" y="3478"/>
                  </a:lnTo>
                  <a:lnTo>
                    <a:pt x="2340" y="3462"/>
                  </a:lnTo>
                  <a:lnTo>
                    <a:pt x="2342" y="3458"/>
                  </a:lnTo>
                  <a:lnTo>
                    <a:pt x="2346" y="3454"/>
                  </a:lnTo>
                  <a:lnTo>
                    <a:pt x="2346" y="3448"/>
                  </a:lnTo>
                  <a:lnTo>
                    <a:pt x="2348" y="3448"/>
                  </a:lnTo>
                  <a:lnTo>
                    <a:pt x="2372" y="1514"/>
                  </a:lnTo>
                  <a:lnTo>
                    <a:pt x="2356" y="1528"/>
                  </a:lnTo>
                  <a:lnTo>
                    <a:pt x="2362" y="1528"/>
                  </a:lnTo>
                  <a:lnTo>
                    <a:pt x="2366" y="1524"/>
                  </a:lnTo>
                  <a:lnTo>
                    <a:pt x="2370" y="1520"/>
                  </a:lnTo>
                  <a:lnTo>
                    <a:pt x="2370" y="1514"/>
                  </a:lnTo>
                  <a:lnTo>
                    <a:pt x="2356" y="1514"/>
                  </a:lnTo>
                  <a:lnTo>
                    <a:pt x="2356" y="1530"/>
                  </a:lnTo>
                  <a:lnTo>
                    <a:pt x="2622" y="1530"/>
                  </a:lnTo>
                  <a:lnTo>
                    <a:pt x="2622" y="1528"/>
                  </a:lnTo>
                  <a:lnTo>
                    <a:pt x="2628" y="1528"/>
                  </a:lnTo>
                  <a:lnTo>
                    <a:pt x="2632" y="1524"/>
                  </a:lnTo>
                  <a:lnTo>
                    <a:pt x="2636" y="1520"/>
                  </a:lnTo>
                  <a:lnTo>
                    <a:pt x="2636" y="1514"/>
                  </a:lnTo>
                  <a:lnTo>
                    <a:pt x="2638" y="1514"/>
                  </a:lnTo>
                  <a:lnTo>
                    <a:pt x="2658" y="408"/>
                  </a:lnTo>
                  <a:lnTo>
                    <a:pt x="2642" y="422"/>
                  </a:lnTo>
                  <a:lnTo>
                    <a:pt x="2648" y="422"/>
                  </a:lnTo>
                  <a:lnTo>
                    <a:pt x="2652" y="418"/>
                  </a:lnTo>
                  <a:lnTo>
                    <a:pt x="2656" y="414"/>
                  </a:lnTo>
                  <a:lnTo>
                    <a:pt x="2656" y="408"/>
                  </a:lnTo>
                  <a:lnTo>
                    <a:pt x="2642" y="408"/>
                  </a:lnTo>
                  <a:lnTo>
                    <a:pt x="2642" y="424"/>
                  </a:lnTo>
                  <a:lnTo>
                    <a:pt x="2800" y="424"/>
                  </a:lnTo>
                  <a:lnTo>
                    <a:pt x="2800" y="422"/>
                  </a:lnTo>
                  <a:lnTo>
                    <a:pt x="2804" y="422"/>
                  </a:lnTo>
                  <a:lnTo>
                    <a:pt x="3236" y="336"/>
                  </a:lnTo>
                  <a:lnTo>
                    <a:pt x="3232" y="322"/>
                  </a:lnTo>
                  <a:lnTo>
                    <a:pt x="3232" y="338"/>
                  </a:lnTo>
                  <a:lnTo>
                    <a:pt x="3282" y="338"/>
                  </a:lnTo>
                  <a:lnTo>
                    <a:pt x="3282" y="322"/>
                  </a:lnTo>
                  <a:lnTo>
                    <a:pt x="3276" y="336"/>
                  </a:lnTo>
                  <a:lnTo>
                    <a:pt x="3294" y="346"/>
                  </a:lnTo>
                  <a:lnTo>
                    <a:pt x="3286" y="338"/>
                  </a:lnTo>
                  <a:lnTo>
                    <a:pt x="3290" y="342"/>
                  </a:lnTo>
                  <a:lnTo>
                    <a:pt x="3300" y="332"/>
                  </a:lnTo>
                  <a:lnTo>
                    <a:pt x="3286" y="336"/>
                  </a:lnTo>
                  <a:lnTo>
                    <a:pt x="3296" y="374"/>
                  </a:lnTo>
                  <a:lnTo>
                    <a:pt x="3296" y="376"/>
                  </a:lnTo>
                  <a:lnTo>
                    <a:pt x="3300" y="380"/>
                  </a:lnTo>
                  <a:lnTo>
                    <a:pt x="3300" y="382"/>
                  </a:lnTo>
                  <a:lnTo>
                    <a:pt x="3334" y="414"/>
                  </a:lnTo>
                  <a:lnTo>
                    <a:pt x="3344" y="402"/>
                  </a:lnTo>
                  <a:lnTo>
                    <a:pt x="3332" y="410"/>
                  </a:lnTo>
                  <a:lnTo>
                    <a:pt x="3346" y="434"/>
                  </a:lnTo>
                  <a:lnTo>
                    <a:pt x="3358" y="426"/>
                  </a:lnTo>
                  <a:lnTo>
                    <a:pt x="3344" y="426"/>
                  </a:lnTo>
                  <a:lnTo>
                    <a:pt x="3344" y="472"/>
                  </a:lnTo>
                  <a:lnTo>
                    <a:pt x="3344" y="478"/>
                  </a:lnTo>
                  <a:lnTo>
                    <a:pt x="3348" y="482"/>
                  </a:lnTo>
                  <a:lnTo>
                    <a:pt x="3352" y="486"/>
                  </a:lnTo>
                  <a:lnTo>
                    <a:pt x="3358" y="486"/>
                  </a:lnTo>
                  <a:lnTo>
                    <a:pt x="3364" y="486"/>
                  </a:lnTo>
                  <a:lnTo>
                    <a:pt x="3400" y="474"/>
                  </a:lnTo>
                  <a:lnTo>
                    <a:pt x="3406" y="472"/>
                  </a:lnTo>
                  <a:lnTo>
                    <a:pt x="3444" y="434"/>
                  </a:lnTo>
                  <a:lnTo>
                    <a:pt x="3432" y="422"/>
                  </a:lnTo>
                  <a:lnTo>
                    <a:pt x="3440" y="436"/>
                  </a:lnTo>
                  <a:lnTo>
                    <a:pt x="3474" y="416"/>
                  </a:lnTo>
                  <a:lnTo>
                    <a:pt x="3476" y="414"/>
                  </a:lnTo>
                  <a:lnTo>
                    <a:pt x="3500" y="392"/>
                  </a:lnTo>
                  <a:lnTo>
                    <a:pt x="3490" y="380"/>
                  </a:lnTo>
                  <a:lnTo>
                    <a:pt x="3498" y="394"/>
                  </a:lnTo>
                  <a:lnTo>
                    <a:pt x="3526" y="378"/>
                  </a:lnTo>
                  <a:lnTo>
                    <a:pt x="3530" y="376"/>
                  </a:lnTo>
                  <a:lnTo>
                    <a:pt x="3558" y="348"/>
                  </a:lnTo>
                  <a:lnTo>
                    <a:pt x="3546" y="350"/>
                  </a:lnTo>
                  <a:lnTo>
                    <a:pt x="3552" y="350"/>
                  </a:lnTo>
                  <a:lnTo>
                    <a:pt x="3546" y="336"/>
                  </a:lnTo>
                  <a:lnTo>
                    <a:pt x="3546" y="352"/>
                  </a:lnTo>
                  <a:lnTo>
                    <a:pt x="3576" y="352"/>
                  </a:lnTo>
                  <a:lnTo>
                    <a:pt x="3576" y="350"/>
                  </a:lnTo>
                  <a:lnTo>
                    <a:pt x="3582" y="350"/>
                  </a:lnTo>
                  <a:lnTo>
                    <a:pt x="3586" y="348"/>
                  </a:lnTo>
                  <a:lnTo>
                    <a:pt x="3604" y="332"/>
                  </a:lnTo>
                  <a:lnTo>
                    <a:pt x="3594" y="334"/>
                  </a:lnTo>
                  <a:lnTo>
                    <a:pt x="3600" y="334"/>
                  </a:lnTo>
                  <a:lnTo>
                    <a:pt x="3594" y="320"/>
                  </a:lnTo>
                  <a:lnTo>
                    <a:pt x="3590" y="334"/>
                  </a:lnTo>
                  <a:lnTo>
                    <a:pt x="3614" y="340"/>
                  </a:lnTo>
                  <a:lnTo>
                    <a:pt x="3604" y="332"/>
                  </a:lnTo>
                  <a:lnTo>
                    <a:pt x="3608" y="336"/>
                  </a:lnTo>
                  <a:lnTo>
                    <a:pt x="3612" y="340"/>
                  </a:lnTo>
                  <a:lnTo>
                    <a:pt x="3618" y="326"/>
                  </a:lnTo>
                  <a:lnTo>
                    <a:pt x="3604" y="328"/>
                  </a:lnTo>
                  <a:lnTo>
                    <a:pt x="3606" y="350"/>
                  </a:lnTo>
                  <a:lnTo>
                    <a:pt x="3606" y="354"/>
                  </a:lnTo>
                  <a:lnTo>
                    <a:pt x="3610" y="358"/>
                  </a:lnTo>
                  <a:lnTo>
                    <a:pt x="3612" y="362"/>
                  </a:lnTo>
                  <a:lnTo>
                    <a:pt x="3628" y="372"/>
                  </a:lnTo>
                  <a:lnTo>
                    <a:pt x="3630" y="372"/>
                  </a:lnTo>
                  <a:lnTo>
                    <a:pt x="3634" y="374"/>
                  </a:lnTo>
                  <a:lnTo>
                    <a:pt x="3652" y="376"/>
                  </a:lnTo>
                  <a:lnTo>
                    <a:pt x="3654" y="374"/>
                  </a:lnTo>
                  <a:lnTo>
                    <a:pt x="3660" y="374"/>
                  </a:lnTo>
                  <a:lnTo>
                    <a:pt x="3664" y="370"/>
                  </a:lnTo>
                  <a:lnTo>
                    <a:pt x="3668" y="368"/>
                  </a:lnTo>
                  <a:lnTo>
                    <a:pt x="3678" y="352"/>
                  </a:lnTo>
                  <a:lnTo>
                    <a:pt x="3664" y="344"/>
                  </a:lnTo>
                  <a:lnTo>
                    <a:pt x="3676" y="352"/>
                  </a:lnTo>
                  <a:lnTo>
                    <a:pt x="3692" y="328"/>
                  </a:lnTo>
                  <a:lnTo>
                    <a:pt x="3690" y="330"/>
                  </a:lnTo>
                  <a:lnTo>
                    <a:pt x="3680" y="320"/>
                  </a:lnTo>
                  <a:lnTo>
                    <a:pt x="3688" y="334"/>
                  </a:lnTo>
                  <a:lnTo>
                    <a:pt x="3736" y="308"/>
                  </a:lnTo>
                  <a:lnTo>
                    <a:pt x="3728" y="294"/>
                  </a:lnTo>
                  <a:lnTo>
                    <a:pt x="3732" y="308"/>
                  </a:lnTo>
                  <a:lnTo>
                    <a:pt x="3820" y="286"/>
                  </a:lnTo>
                  <a:lnTo>
                    <a:pt x="3822" y="286"/>
                  </a:lnTo>
                  <a:lnTo>
                    <a:pt x="3826" y="282"/>
                  </a:lnTo>
                  <a:lnTo>
                    <a:pt x="3830" y="278"/>
                  </a:lnTo>
                  <a:lnTo>
                    <a:pt x="3830" y="272"/>
                  </a:lnTo>
                  <a:lnTo>
                    <a:pt x="3830" y="270"/>
                  </a:lnTo>
                  <a:lnTo>
                    <a:pt x="3828" y="260"/>
                  </a:lnTo>
                  <a:lnTo>
                    <a:pt x="3828" y="256"/>
                  </a:lnTo>
                  <a:lnTo>
                    <a:pt x="3826" y="252"/>
                  </a:lnTo>
                  <a:lnTo>
                    <a:pt x="3818" y="244"/>
                  </a:lnTo>
                  <a:lnTo>
                    <a:pt x="3816" y="244"/>
                  </a:lnTo>
                  <a:lnTo>
                    <a:pt x="3758" y="188"/>
                  </a:lnTo>
                  <a:lnTo>
                    <a:pt x="3756" y="186"/>
                  </a:lnTo>
                  <a:lnTo>
                    <a:pt x="3744" y="178"/>
                  </a:lnTo>
                  <a:lnTo>
                    <a:pt x="3742" y="176"/>
                  </a:lnTo>
                  <a:lnTo>
                    <a:pt x="3736" y="176"/>
                  </a:lnTo>
                  <a:lnTo>
                    <a:pt x="3596" y="176"/>
                  </a:lnTo>
                  <a:lnTo>
                    <a:pt x="3596" y="190"/>
                  </a:lnTo>
                  <a:lnTo>
                    <a:pt x="3602" y="176"/>
                  </a:lnTo>
                  <a:lnTo>
                    <a:pt x="3586" y="170"/>
                  </a:lnTo>
                  <a:lnTo>
                    <a:pt x="3580" y="170"/>
                  </a:lnTo>
                  <a:lnTo>
                    <a:pt x="3536" y="170"/>
                  </a:lnTo>
                  <a:lnTo>
                    <a:pt x="3534" y="170"/>
                  </a:lnTo>
                  <a:lnTo>
                    <a:pt x="2800" y="296"/>
                  </a:lnTo>
                  <a:lnTo>
                    <a:pt x="2802" y="310"/>
                  </a:lnTo>
                  <a:lnTo>
                    <a:pt x="2802" y="296"/>
                  </a:lnTo>
                  <a:lnTo>
                    <a:pt x="2736" y="296"/>
                  </a:lnTo>
                  <a:lnTo>
                    <a:pt x="2736" y="310"/>
                  </a:lnTo>
                  <a:lnTo>
                    <a:pt x="2742" y="296"/>
                  </a:lnTo>
                  <a:lnTo>
                    <a:pt x="2712" y="284"/>
                  </a:lnTo>
                  <a:lnTo>
                    <a:pt x="2706" y="284"/>
                  </a:lnTo>
                  <a:lnTo>
                    <a:pt x="2648" y="284"/>
                  </a:lnTo>
                  <a:lnTo>
                    <a:pt x="2644" y="284"/>
                  </a:lnTo>
                  <a:lnTo>
                    <a:pt x="2608" y="296"/>
                  </a:lnTo>
                  <a:lnTo>
                    <a:pt x="2612" y="310"/>
                  </a:lnTo>
                  <a:lnTo>
                    <a:pt x="2612" y="296"/>
                  </a:lnTo>
                  <a:lnTo>
                    <a:pt x="2560" y="296"/>
                  </a:lnTo>
                  <a:lnTo>
                    <a:pt x="2560" y="310"/>
                  </a:lnTo>
                  <a:lnTo>
                    <a:pt x="2564" y="296"/>
                  </a:lnTo>
                  <a:lnTo>
                    <a:pt x="2518" y="288"/>
                  </a:lnTo>
                  <a:lnTo>
                    <a:pt x="2520" y="288"/>
                  </a:lnTo>
                  <a:lnTo>
                    <a:pt x="2514" y="302"/>
                  </a:lnTo>
                  <a:lnTo>
                    <a:pt x="2524" y="290"/>
                  </a:lnTo>
                  <a:lnTo>
                    <a:pt x="2506" y="276"/>
                  </a:lnTo>
                  <a:lnTo>
                    <a:pt x="2504" y="276"/>
                  </a:lnTo>
                  <a:lnTo>
                    <a:pt x="2480" y="260"/>
                  </a:lnTo>
                  <a:lnTo>
                    <a:pt x="2476" y="258"/>
                  </a:lnTo>
                  <a:lnTo>
                    <a:pt x="2452" y="252"/>
                  </a:lnTo>
                  <a:lnTo>
                    <a:pt x="2448" y="252"/>
                  </a:lnTo>
                  <a:lnTo>
                    <a:pt x="2442" y="252"/>
                  </a:lnTo>
                  <a:lnTo>
                    <a:pt x="2428" y="258"/>
                  </a:lnTo>
                  <a:lnTo>
                    <a:pt x="2434" y="272"/>
                  </a:lnTo>
                  <a:lnTo>
                    <a:pt x="2436" y="258"/>
                  </a:lnTo>
                  <a:lnTo>
                    <a:pt x="2290" y="252"/>
                  </a:lnTo>
                  <a:lnTo>
                    <a:pt x="2288" y="266"/>
                  </a:lnTo>
                  <a:lnTo>
                    <a:pt x="2294" y="252"/>
                  </a:lnTo>
                  <a:lnTo>
                    <a:pt x="2268" y="240"/>
                  </a:lnTo>
                  <a:lnTo>
                    <a:pt x="2262" y="240"/>
                  </a:lnTo>
                  <a:lnTo>
                    <a:pt x="2256" y="240"/>
                  </a:lnTo>
                  <a:lnTo>
                    <a:pt x="2254" y="242"/>
                  </a:lnTo>
                  <a:lnTo>
                    <a:pt x="2226" y="262"/>
                  </a:lnTo>
                  <a:lnTo>
                    <a:pt x="2234" y="260"/>
                  </a:lnTo>
                  <a:lnTo>
                    <a:pt x="2228" y="260"/>
                  </a:lnTo>
                  <a:lnTo>
                    <a:pt x="2234" y="274"/>
                  </a:lnTo>
                  <a:lnTo>
                    <a:pt x="2234" y="260"/>
                  </a:lnTo>
                  <a:lnTo>
                    <a:pt x="2204" y="260"/>
                  </a:lnTo>
                  <a:lnTo>
                    <a:pt x="2214" y="264"/>
                  </a:lnTo>
                  <a:lnTo>
                    <a:pt x="2210" y="260"/>
                  </a:lnTo>
                  <a:lnTo>
                    <a:pt x="2204" y="274"/>
                  </a:lnTo>
                  <a:lnTo>
                    <a:pt x="2216" y="264"/>
                  </a:lnTo>
                  <a:lnTo>
                    <a:pt x="2202" y="250"/>
                  </a:lnTo>
                  <a:lnTo>
                    <a:pt x="2200" y="250"/>
                  </a:lnTo>
                  <a:lnTo>
                    <a:pt x="2196" y="246"/>
                  </a:lnTo>
                  <a:lnTo>
                    <a:pt x="2194" y="246"/>
                  </a:lnTo>
                  <a:lnTo>
                    <a:pt x="2138" y="230"/>
                  </a:lnTo>
                  <a:lnTo>
                    <a:pt x="2134" y="230"/>
                  </a:lnTo>
                  <a:lnTo>
                    <a:pt x="2108" y="232"/>
                  </a:lnTo>
                  <a:lnTo>
                    <a:pt x="2102" y="232"/>
                  </a:lnTo>
                  <a:lnTo>
                    <a:pt x="2100" y="234"/>
                  </a:lnTo>
                  <a:lnTo>
                    <a:pt x="2090" y="240"/>
                  </a:lnTo>
                  <a:lnTo>
                    <a:pt x="2098" y="252"/>
                  </a:lnTo>
                  <a:lnTo>
                    <a:pt x="2102" y="238"/>
                  </a:lnTo>
                  <a:lnTo>
                    <a:pt x="2080" y="234"/>
                  </a:lnTo>
                  <a:lnTo>
                    <a:pt x="2076" y="248"/>
                  </a:lnTo>
                  <a:lnTo>
                    <a:pt x="2082" y="234"/>
                  </a:lnTo>
                  <a:lnTo>
                    <a:pt x="2040" y="218"/>
                  </a:lnTo>
                  <a:lnTo>
                    <a:pt x="2036" y="218"/>
                  </a:lnTo>
                  <a:lnTo>
                    <a:pt x="2010" y="214"/>
                  </a:lnTo>
                  <a:lnTo>
                    <a:pt x="2018" y="218"/>
                  </a:lnTo>
                  <a:lnTo>
                    <a:pt x="2014" y="214"/>
                  </a:lnTo>
                  <a:lnTo>
                    <a:pt x="2008" y="228"/>
                  </a:lnTo>
                  <a:lnTo>
                    <a:pt x="2020" y="220"/>
                  </a:lnTo>
                  <a:lnTo>
                    <a:pt x="1998" y="190"/>
                  </a:lnTo>
                  <a:lnTo>
                    <a:pt x="1986" y="198"/>
                  </a:lnTo>
                  <a:lnTo>
                    <a:pt x="1998" y="190"/>
                  </a:lnTo>
                  <a:lnTo>
                    <a:pt x="1976" y="158"/>
                  </a:lnTo>
                  <a:lnTo>
                    <a:pt x="1974" y="156"/>
                  </a:lnTo>
                  <a:lnTo>
                    <a:pt x="1950" y="134"/>
                  </a:lnTo>
                  <a:lnTo>
                    <a:pt x="1940" y="144"/>
                  </a:lnTo>
                  <a:lnTo>
                    <a:pt x="1952" y="136"/>
                  </a:lnTo>
                  <a:lnTo>
                    <a:pt x="1940" y="120"/>
                  </a:lnTo>
                  <a:lnTo>
                    <a:pt x="1938" y="118"/>
                  </a:lnTo>
                  <a:lnTo>
                    <a:pt x="1934" y="114"/>
                  </a:lnTo>
                  <a:lnTo>
                    <a:pt x="1928" y="114"/>
                  </a:lnTo>
                  <a:lnTo>
                    <a:pt x="716" y="116"/>
                  </a:lnTo>
                  <a:lnTo>
                    <a:pt x="710" y="116"/>
                  </a:lnTo>
                  <a:lnTo>
                    <a:pt x="708" y="118"/>
                  </a:lnTo>
                  <a:lnTo>
                    <a:pt x="698" y="124"/>
                  </a:lnTo>
                  <a:lnTo>
                    <a:pt x="696" y="126"/>
                  </a:lnTo>
                  <a:lnTo>
                    <a:pt x="686" y="136"/>
                  </a:lnTo>
                  <a:lnTo>
                    <a:pt x="696" y="132"/>
                  </a:lnTo>
                  <a:lnTo>
                    <a:pt x="690" y="132"/>
                  </a:lnTo>
                  <a:lnTo>
                    <a:pt x="696" y="146"/>
                  </a:lnTo>
                  <a:lnTo>
                    <a:pt x="696" y="132"/>
                  </a:lnTo>
                  <a:lnTo>
                    <a:pt x="650" y="132"/>
                  </a:lnTo>
                  <a:lnTo>
                    <a:pt x="656" y="132"/>
                  </a:lnTo>
                  <a:lnTo>
                    <a:pt x="650" y="146"/>
                  </a:lnTo>
                  <a:lnTo>
                    <a:pt x="660" y="136"/>
                  </a:lnTo>
                  <a:lnTo>
                    <a:pt x="630" y="110"/>
                  </a:lnTo>
                  <a:lnTo>
                    <a:pt x="628" y="108"/>
                  </a:lnTo>
                  <a:lnTo>
                    <a:pt x="614" y="100"/>
                  </a:lnTo>
                  <a:lnTo>
                    <a:pt x="610" y="98"/>
                  </a:lnTo>
                  <a:lnTo>
                    <a:pt x="596" y="94"/>
                  </a:lnTo>
                  <a:lnTo>
                    <a:pt x="592" y="108"/>
                  </a:lnTo>
                  <a:lnTo>
                    <a:pt x="604" y="98"/>
                  </a:lnTo>
                  <a:lnTo>
                    <a:pt x="598" y="92"/>
                  </a:lnTo>
                  <a:lnTo>
                    <a:pt x="596" y="92"/>
                  </a:lnTo>
                  <a:lnTo>
                    <a:pt x="592" y="88"/>
                  </a:lnTo>
                  <a:lnTo>
                    <a:pt x="580" y="84"/>
                  </a:lnTo>
                  <a:lnTo>
                    <a:pt x="574" y="98"/>
                  </a:lnTo>
                  <a:lnTo>
                    <a:pt x="586" y="90"/>
                  </a:lnTo>
                  <a:lnTo>
                    <a:pt x="576" y="76"/>
                  </a:lnTo>
                  <a:lnTo>
                    <a:pt x="574" y="74"/>
                  </a:lnTo>
                  <a:lnTo>
                    <a:pt x="570" y="70"/>
                  </a:lnTo>
                  <a:lnTo>
                    <a:pt x="554" y="64"/>
                  </a:lnTo>
                  <a:lnTo>
                    <a:pt x="548" y="78"/>
                  </a:lnTo>
                  <a:lnTo>
                    <a:pt x="560" y="68"/>
                  </a:lnTo>
                  <a:lnTo>
                    <a:pt x="506" y="10"/>
                  </a:lnTo>
                  <a:lnTo>
                    <a:pt x="504" y="10"/>
                  </a:lnTo>
                  <a:lnTo>
                    <a:pt x="500" y="6"/>
                  </a:lnTo>
                  <a:lnTo>
                    <a:pt x="498" y="6"/>
                  </a:lnTo>
                  <a:lnTo>
                    <a:pt x="470" y="0"/>
                  </a:lnTo>
                  <a:lnTo>
                    <a:pt x="466" y="0"/>
                  </a:lnTo>
                  <a:lnTo>
                    <a:pt x="402" y="2"/>
                  </a:lnTo>
                  <a:lnTo>
                    <a:pt x="398" y="2"/>
                  </a:lnTo>
                  <a:lnTo>
                    <a:pt x="354" y="16"/>
                  </a:lnTo>
                  <a:lnTo>
                    <a:pt x="352" y="16"/>
                  </a:lnTo>
                  <a:lnTo>
                    <a:pt x="350" y="20"/>
                  </a:lnTo>
                  <a:lnTo>
                    <a:pt x="326" y="40"/>
                  </a:lnTo>
                  <a:lnTo>
                    <a:pt x="334" y="50"/>
                  </a:lnTo>
                  <a:lnTo>
                    <a:pt x="326" y="38"/>
                  </a:lnTo>
                  <a:lnTo>
                    <a:pt x="308" y="50"/>
                  </a:lnTo>
                  <a:lnTo>
                    <a:pt x="316" y="62"/>
                  </a:lnTo>
                  <a:lnTo>
                    <a:pt x="310" y="48"/>
                  </a:lnTo>
                  <a:lnTo>
                    <a:pt x="288" y="58"/>
                  </a:lnTo>
                  <a:lnTo>
                    <a:pt x="286" y="60"/>
                  </a:lnTo>
                  <a:lnTo>
                    <a:pt x="268" y="74"/>
                  </a:lnTo>
                  <a:lnTo>
                    <a:pt x="276" y="86"/>
                  </a:lnTo>
                  <a:lnTo>
                    <a:pt x="270" y="74"/>
                  </a:lnTo>
                  <a:lnTo>
                    <a:pt x="234" y="94"/>
                  </a:lnTo>
                  <a:lnTo>
                    <a:pt x="240" y="106"/>
                  </a:lnTo>
                  <a:lnTo>
                    <a:pt x="242" y="92"/>
                  </a:lnTo>
                  <a:lnTo>
                    <a:pt x="224" y="90"/>
                  </a:lnTo>
                  <a:lnTo>
                    <a:pt x="232" y="94"/>
                  </a:lnTo>
                  <a:lnTo>
                    <a:pt x="228" y="90"/>
                  </a:lnTo>
                  <a:lnTo>
                    <a:pt x="222" y="104"/>
                  </a:lnTo>
                  <a:lnTo>
                    <a:pt x="234" y="94"/>
                  </a:lnTo>
                  <a:lnTo>
                    <a:pt x="224" y="82"/>
                  </a:lnTo>
                  <a:lnTo>
                    <a:pt x="222" y="82"/>
                  </a:lnTo>
                  <a:lnTo>
                    <a:pt x="218" y="78"/>
                  </a:lnTo>
                  <a:lnTo>
                    <a:pt x="212" y="78"/>
                  </a:lnTo>
                  <a:lnTo>
                    <a:pt x="194" y="78"/>
                  </a:lnTo>
                  <a:lnTo>
                    <a:pt x="188" y="78"/>
                  </a:lnTo>
                  <a:lnTo>
                    <a:pt x="186" y="80"/>
                  </a:lnTo>
                  <a:lnTo>
                    <a:pt x="174" y="88"/>
                  </a:lnTo>
                  <a:lnTo>
                    <a:pt x="182" y="100"/>
                  </a:lnTo>
                  <a:lnTo>
                    <a:pt x="184" y="86"/>
                  </a:lnTo>
                  <a:lnTo>
                    <a:pt x="166" y="84"/>
                  </a:lnTo>
                  <a:lnTo>
                    <a:pt x="164" y="98"/>
                  </a:lnTo>
                  <a:lnTo>
                    <a:pt x="170" y="84"/>
                  </a:lnTo>
                  <a:lnTo>
                    <a:pt x="144" y="74"/>
                  </a:lnTo>
                  <a:lnTo>
                    <a:pt x="128" y="68"/>
                  </a:lnTo>
                  <a:lnTo>
                    <a:pt x="122" y="82"/>
                  </a:lnTo>
                  <a:lnTo>
                    <a:pt x="130" y="70"/>
                  </a:lnTo>
                  <a:lnTo>
                    <a:pt x="118" y="62"/>
                  </a:lnTo>
                  <a:lnTo>
                    <a:pt x="116" y="60"/>
                  </a:lnTo>
                  <a:lnTo>
                    <a:pt x="110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90" y="70"/>
                  </a:lnTo>
                  <a:lnTo>
                    <a:pt x="96" y="82"/>
                  </a:lnTo>
                  <a:lnTo>
                    <a:pt x="96" y="68"/>
                  </a:lnTo>
                  <a:lnTo>
                    <a:pt x="80" y="68"/>
                  </a:lnTo>
                  <a:lnTo>
                    <a:pt x="74" y="68"/>
                  </a:lnTo>
                  <a:lnTo>
                    <a:pt x="70" y="72"/>
                  </a:lnTo>
                  <a:lnTo>
                    <a:pt x="26" y="114"/>
                  </a:lnTo>
                  <a:lnTo>
                    <a:pt x="36" y="110"/>
                  </a:lnTo>
                  <a:lnTo>
                    <a:pt x="30" y="110"/>
                  </a:lnTo>
                  <a:lnTo>
                    <a:pt x="36" y="124"/>
                  </a:lnTo>
                  <a:lnTo>
                    <a:pt x="38" y="110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8" y="108"/>
                  </a:lnTo>
                  <a:lnTo>
                    <a:pt x="4" y="112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12" y="262"/>
                  </a:lnTo>
                  <a:lnTo>
                    <a:pt x="16" y="304"/>
                  </a:lnTo>
                  <a:lnTo>
                    <a:pt x="16" y="308"/>
                  </a:lnTo>
                  <a:lnTo>
                    <a:pt x="18" y="310"/>
                  </a:lnTo>
                  <a:lnTo>
                    <a:pt x="26" y="324"/>
                  </a:lnTo>
                  <a:lnTo>
                    <a:pt x="38" y="316"/>
                  </a:lnTo>
                  <a:lnTo>
                    <a:pt x="24" y="318"/>
                  </a:lnTo>
                  <a:lnTo>
                    <a:pt x="28" y="350"/>
                  </a:lnTo>
                  <a:lnTo>
                    <a:pt x="28" y="354"/>
                  </a:lnTo>
                  <a:lnTo>
                    <a:pt x="32" y="358"/>
                  </a:lnTo>
                  <a:lnTo>
                    <a:pt x="80" y="416"/>
                  </a:lnTo>
                  <a:lnTo>
                    <a:pt x="90" y="406"/>
                  </a:lnTo>
                  <a:lnTo>
                    <a:pt x="76" y="410"/>
                  </a:lnTo>
                  <a:lnTo>
                    <a:pt x="86" y="452"/>
                  </a:lnTo>
                  <a:lnTo>
                    <a:pt x="88" y="456"/>
                  </a:lnTo>
                  <a:lnTo>
                    <a:pt x="106" y="484"/>
                  </a:lnTo>
                  <a:lnTo>
                    <a:pt x="108" y="488"/>
                  </a:lnTo>
                  <a:lnTo>
                    <a:pt x="160" y="540"/>
                  </a:lnTo>
                  <a:lnTo>
                    <a:pt x="160" y="538"/>
                  </a:lnTo>
                  <a:lnTo>
                    <a:pt x="164" y="542"/>
                  </a:lnTo>
                  <a:lnTo>
                    <a:pt x="166" y="542"/>
                  </a:lnTo>
                  <a:lnTo>
                    <a:pt x="178" y="546"/>
                  </a:lnTo>
                  <a:lnTo>
                    <a:pt x="182" y="532"/>
                  </a:lnTo>
                  <a:lnTo>
                    <a:pt x="170" y="542"/>
                  </a:lnTo>
                  <a:lnTo>
                    <a:pt x="186" y="564"/>
                  </a:lnTo>
                  <a:lnTo>
                    <a:pt x="188" y="564"/>
                  </a:lnTo>
                  <a:lnTo>
                    <a:pt x="192" y="568"/>
                  </a:lnTo>
                  <a:lnTo>
                    <a:pt x="194" y="568"/>
                  </a:lnTo>
                  <a:lnTo>
                    <a:pt x="206" y="572"/>
                  </a:lnTo>
                  <a:lnTo>
                    <a:pt x="210" y="558"/>
                  </a:lnTo>
                  <a:lnTo>
                    <a:pt x="200" y="570"/>
                  </a:lnTo>
                  <a:lnTo>
                    <a:pt x="232" y="602"/>
                  </a:lnTo>
                  <a:lnTo>
                    <a:pt x="242" y="590"/>
                  </a:lnTo>
                  <a:lnTo>
                    <a:pt x="228" y="594"/>
                  </a:lnTo>
                  <a:lnTo>
                    <a:pt x="238" y="634"/>
                  </a:lnTo>
                  <a:lnTo>
                    <a:pt x="238" y="636"/>
                  </a:lnTo>
                  <a:lnTo>
                    <a:pt x="242" y="640"/>
                  </a:lnTo>
                  <a:lnTo>
                    <a:pt x="244" y="642"/>
                  </a:lnTo>
                  <a:lnTo>
                    <a:pt x="264" y="658"/>
                  </a:lnTo>
                  <a:lnTo>
                    <a:pt x="272" y="646"/>
                  </a:lnTo>
                  <a:lnTo>
                    <a:pt x="258" y="650"/>
                  </a:lnTo>
                  <a:lnTo>
                    <a:pt x="270" y="696"/>
                  </a:lnTo>
                  <a:lnTo>
                    <a:pt x="270" y="698"/>
                  </a:lnTo>
                  <a:lnTo>
                    <a:pt x="272" y="702"/>
                  </a:lnTo>
                  <a:lnTo>
                    <a:pt x="298" y="738"/>
                  </a:lnTo>
                  <a:lnTo>
                    <a:pt x="310" y="728"/>
                  </a:lnTo>
                  <a:lnTo>
                    <a:pt x="298" y="736"/>
                  </a:lnTo>
                  <a:lnTo>
                    <a:pt x="322" y="786"/>
                  </a:lnTo>
                  <a:lnTo>
                    <a:pt x="340" y="814"/>
                  </a:lnTo>
                  <a:lnTo>
                    <a:pt x="340" y="816"/>
                  </a:lnTo>
                  <a:lnTo>
                    <a:pt x="370" y="858"/>
                  </a:lnTo>
                  <a:lnTo>
                    <a:pt x="382" y="848"/>
                  </a:lnTo>
                  <a:lnTo>
                    <a:pt x="370" y="856"/>
                  </a:lnTo>
                  <a:lnTo>
                    <a:pt x="390" y="898"/>
                  </a:lnTo>
                  <a:lnTo>
                    <a:pt x="410" y="936"/>
                  </a:lnTo>
                  <a:lnTo>
                    <a:pt x="410" y="938"/>
                  </a:lnTo>
                  <a:lnTo>
                    <a:pt x="430" y="966"/>
                  </a:lnTo>
                  <a:lnTo>
                    <a:pt x="432" y="966"/>
                  </a:lnTo>
                  <a:lnTo>
                    <a:pt x="456" y="992"/>
                  </a:lnTo>
                  <a:lnTo>
                    <a:pt x="452" y="988"/>
                  </a:lnTo>
                  <a:lnTo>
                    <a:pt x="466" y="982"/>
                  </a:lnTo>
                  <a:lnTo>
                    <a:pt x="452" y="986"/>
                  </a:lnTo>
                  <a:lnTo>
                    <a:pt x="466" y="1066"/>
                  </a:lnTo>
                  <a:lnTo>
                    <a:pt x="466" y="1068"/>
                  </a:lnTo>
                  <a:lnTo>
                    <a:pt x="468" y="1072"/>
                  </a:lnTo>
                  <a:lnTo>
                    <a:pt x="482" y="1090"/>
                  </a:lnTo>
                  <a:lnTo>
                    <a:pt x="494" y="1080"/>
                  </a:lnTo>
                  <a:lnTo>
                    <a:pt x="480" y="1086"/>
                  </a:lnTo>
                  <a:lnTo>
                    <a:pt x="502" y="1140"/>
                  </a:lnTo>
                  <a:lnTo>
                    <a:pt x="516" y="1134"/>
                  </a:lnTo>
                  <a:lnTo>
                    <a:pt x="502" y="1134"/>
                  </a:lnTo>
                  <a:lnTo>
                    <a:pt x="500" y="1166"/>
                  </a:lnTo>
                  <a:lnTo>
                    <a:pt x="500" y="1172"/>
                  </a:lnTo>
                  <a:lnTo>
                    <a:pt x="502" y="1176"/>
                  </a:lnTo>
                  <a:lnTo>
                    <a:pt x="516" y="1194"/>
                  </a:lnTo>
                  <a:lnTo>
                    <a:pt x="528" y="1184"/>
                  </a:lnTo>
                  <a:lnTo>
                    <a:pt x="516" y="1192"/>
                  </a:lnTo>
                  <a:lnTo>
                    <a:pt x="528" y="1212"/>
                  </a:lnTo>
                  <a:lnTo>
                    <a:pt x="530" y="1216"/>
                  </a:lnTo>
                  <a:lnTo>
                    <a:pt x="544" y="1230"/>
                  </a:lnTo>
                  <a:lnTo>
                    <a:pt x="554" y="1218"/>
                  </a:lnTo>
                  <a:lnTo>
                    <a:pt x="542" y="1226"/>
                  </a:lnTo>
                  <a:lnTo>
                    <a:pt x="554" y="1250"/>
                  </a:lnTo>
                  <a:lnTo>
                    <a:pt x="564" y="1268"/>
                  </a:lnTo>
                  <a:lnTo>
                    <a:pt x="566" y="1270"/>
                  </a:lnTo>
                  <a:lnTo>
                    <a:pt x="570" y="1274"/>
                  </a:lnTo>
                  <a:lnTo>
                    <a:pt x="586" y="1282"/>
                  </a:lnTo>
                  <a:lnTo>
                    <a:pt x="578" y="1268"/>
                  </a:lnTo>
                  <a:lnTo>
                    <a:pt x="578" y="1274"/>
                  </a:lnTo>
                  <a:lnTo>
                    <a:pt x="582" y="1278"/>
                  </a:lnTo>
                  <a:lnTo>
                    <a:pt x="592" y="1268"/>
                  </a:lnTo>
                  <a:lnTo>
                    <a:pt x="578" y="1268"/>
                  </a:lnTo>
                  <a:lnTo>
                    <a:pt x="578" y="1282"/>
                  </a:lnTo>
                  <a:lnTo>
                    <a:pt x="578" y="1288"/>
                  </a:lnTo>
                  <a:lnTo>
                    <a:pt x="582" y="1292"/>
                  </a:lnTo>
                  <a:lnTo>
                    <a:pt x="582" y="1294"/>
                  </a:lnTo>
                  <a:lnTo>
                    <a:pt x="606" y="1316"/>
                  </a:lnTo>
                  <a:lnTo>
                    <a:pt x="602" y="1304"/>
                  </a:lnTo>
                  <a:lnTo>
                    <a:pt x="602" y="1310"/>
                  </a:lnTo>
                  <a:lnTo>
                    <a:pt x="606" y="1314"/>
                  </a:lnTo>
                  <a:lnTo>
                    <a:pt x="616" y="1304"/>
                  </a:lnTo>
                  <a:lnTo>
                    <a:pt x="602" y="1304"/>
                  </a:lnTo>
                  <a:lnTo>
                    <a:pt x="602" y="1314"/>
                  </a:lnTo>
                  <a:lnTo>
                    <a:pt x="602" y="1320"/>
                  </a:lnTo>
                  <a:lnTo>
                    <a:pt x="606" y="1324"/>
                  </a:lnTo>
                  <a:lnTo>
                    <a:pt x="608" y="1326"/>
                  </a:lnTo>
                  <a:lnTo>
                    <a:pt x="626" y="1340"/>
                  </a:lnTo>
                  <a:lnTo>
                    <a:pt x="620" y="1328"/>
                  </a:lnTo>
                  <a:lnTo>
                    <a:pt x="620" y="1334"/>
                  </a:lnTo>
                  <a:lnTo>
                    <a:pt x="624" y="1338"/>
                  </a:lnTo>
                  <a:lnTo>
                    <a:pt x="634" y="1328"/>
                  </a:lnTo>
                  <a:lnTo>
                    <a:pt x="620" y="1328"/>
                  </a:lnTo>
                  <a:lnTo>
                    <a:pt x="620" y="1336"/>
                  </a:lnTo>
                  <a:lnTo>
                    <a:pt x="620" y="1342"/>
                  </a:lnTo>
                  <a:lnTo>
                    <a:pt x="624" y="1346"/>
                  </a:lnTo>
                  <a:lnTo>
                    <a:pt x="626" y="1348"/>
                  </a:lnTo>
                  <a:lnTo>
                    <a:pt x="638" y="1356"/>
                  </a:lnTo>
                  <a:lnTo>
                    <a:pt x="632" y="1350"/>
                  </a:lnTo>
                  <a:lnTo>
                    <a:pt x="636" y="1354"/>
                  </a:lnTo>
                  <a:lnTo>
                    <a:pt x="646" y="1344"/>
                  </a:lnTo>
                  <a:lnTo>
                    <a:pt x="632" y="1348"/>
                  </a:lnTo>
                  <a:lnTo>
                    <a:pt x="642" y="1382"/>
                  </a:lnTo>
                  <a:lnTo>
                    <a:pt x="644" y="1386"/>
                  </a:lnTo>
                  <a:lnTo>
                    <a:pt x="654" y="1404"/>
                  </a:lnTo>
                  <a:lnTo>
                    <a:pt x="656" y="1406"/>
                  </a:lnTo>
                  <a:lnTo>
                    <a:pt x="658" y="1408"/>
                  </a:lnTo>
                  <a:lnTo>
                    <a:pt x="670" y="1418"/>
                  </a:lnTo>
                  <a:lnTo>
                    <a:pt x="664" y="1412"/>
                  </a:lnTo>
                  <a:lnTo>
                    <a:pt x="668" y="1416"/>
                  </a:lnTo>
                  <a:lnTo>
                    <a:pt x="678" y="1406"/>
                  </a:lnTo>
                  <a:lnTo>
                    <a:pt x="664" y="1408"/>
                  </a:lnTo>
                  <a:lnTo>
                    <a:pt x="670" y="1446"/>
                  </a:lnTo>
                  <a:lnTo>
                    <a:pt x="670" y="1450"/>
                  </a:lnTo>
                  <a:lnTo>
                    <a:pt x="676" y="1466"/>
                  </a:lnTo>
                  <a:lnTo>
                    <a:pt x="680" y="1470"/>
                  </a:lnTo>
                  <a:lnTo>
                    <a:pt x="682" y="1472"/>
                  </a:lnTo>
                  <a:lnTo>
                    <a:pt x="698" y="1484"/>
                  </a:lnTo>
                  <a:lnTo>
                    <a:pt x="700" y="1486"/>
                  </a:lnTo>
                  <a:lnTo>
                    <a:pt x="712" y="1492"/>
                  </a:lnTo>
                  <a:lnTo>
                    <a:pt x="718" y="1478"/>
                  </a:lnTo>
                  <a:lnTo>
                    <a:pt x="708" y="1490"/>
                  </a:lnTo>
                  <a:lnTo>
                    <a:pt x="726" y="1506"/>
                  </a:lnTo>
                  <a:lnTo>
                    <a:pt x="736" y="1494"/>
                  </a:lnTo>
                  <a:lnTo>
                    <a:pt x="722" y="1498"/>
                  </a:lnTo>
                  <a:lnTo>
                    <a:pt x="726" y="1512"/>
                  </a:lnTo>
                  <a:lnTo>
                    <a:pt x="726" y="1514"/>
                  </a:lnTo>
                  <a:lnTo>
                    <a:pt x="730" y="1518"/>
                  </a:lnTo>
                  <a:lnTo>
                    <a:pt x="730" y="1520"/>
                  </a:lnTo>
                  <a:lnTo>
                    <a:pt x="760" y="1546"/>
                  </a:lnTo>
                  <a:lnTo>
                    <a:pt x="756" y="1534"/>
                  </a:lnTo>
                  <a:lnTo>
                    <a:pt x="756" y="1540"/>
                  </a:lnTo>
                  <a:lnTo>
                    <a:pt x="760" y="1544"/>
                  </a:lnTo>
                  <a:lnTo>
                    <a:pt x="770" y="1534"/>
                  </a:lnTo>
                  <a:lnTo>
                    <a:pt x="756" y="1534"/>
                  </a:lnTo>
                  <a:lnTo>
                    <a:pt x="756" y="1548"/>
                  </a:lnTo>
                  <a:lnTo>
                    <a:pt x="756" y="1554"/>
                  </a:lnTo>
                  <a:lnTo>
                    <a:pt x="758" y="1556"/>
                  </a:lnTo>
                  <a:lnTo>
                    <a:pt x="766" y="1572"/>
                  </a:lnTo>
                  <a:lnTo>
                    <a:pt x="768" y="1574"/>
                  </a:lnTo>
                  <a:lnTo>
                    <a:pt x="768" y="1576"/>
                  </a:lnTo>
                  <a:lnTo>
                    <a:pt x="784" y="1590"/>
                  </a:lnTo>
                  <a:lnTo>
                    <a:pt x="794" y="1578"/>
                  </a:lnTo>
                  <a:lnTo>
                    <a:pt x="782" y="1586"/>
                  </a:lnTo>
                  <a:lnTo>
                    <a:pt x="792" y="1602"/>
                  </a:lnTo>
                  <a:lnTo>
                    <a:pt x="804" y="1594"/>
                  </a:lnTo>
                  <a:lnTo>
                    <a:pt x="792" y="1602"/>
                  </a:lnTo>
                  <a:lnTo>
                    <a:pt x="800" y="1618"/>
                  </a:lnTo>
                  <a:lnTo>
                    <a:pt x="802" y="1620"/>
                  </a:lnTo>
                  <a:lnTo>
                    <a:pt x="814" y="1634"/>
                  </a:lnTo>
                  <a:lnTo>
                    <a:pt x="824" y="1624"/>
                  </a:lnTo>
                  <a:lnTo>
                    <a:pt x="810" y="1630"/>
                  </a:lnTo>
                  <a:lnTo>
                    <a:pt x="816" y="1648"/>
                  </a:lnTo>
                  <a:lnTo>
                    <a:pt x="828" y="1684"/>
                  </a:lnTo>
                  <a:lnTo>
                    <a:pt x="842" y="1678"/>
                  </a:lnTo>
                  <a:lnTo>
                    <a:pt x="828" y="1678"/>
                  </a:lnTo>
                  <a:lnTo>
                    <a:pt x="828" y="1786"/>
                  </a:lnTo>
                  <a:lnTo>
                    <a:pt x="828" y="1780"/>
                  </a:lnTo>
                  <a:lnTo>
                    <a:pt x="828" y="1786"/>
                  </a:lnTo>
                  <a:lnTo>
                    <a:pt x="842" y="1786"/>
                  </a:lnTo>
                  <a:lnTo>
                    <a:pt x="832" y="1776"/>
                  </a:lnTo>
                  <a:lnTo>
                    <a:pt x="812" y="1798"/>
                  </a:lnTo>
                  <a:lnTo>
                    <a:pt x="836" y="1802"/>
                  </a:lnTo>
                  <a:lnTo>
                    <a:pt x="832" y="1798"/>
                  </a:lnTo>
                  <a:lnTo>
                    <a:pt x="828" y="1794"/>
                  </a:lnTo>
                  <a:lnTo>
                    <a:pt x="822" y="1794"/>
                  </a:lnTo>
                  <a:lnTo>
                    <a:pt x="816" y="1794"/>
                  </a:lnTo>
                  <a:lnTo>
                    <a:pt x="812" y="1798"/>
                  </a:lnTo>
                  <a:lnTo>
                    <a:pt x="822" y="1808"/>
                  </a:lnTo>
                  <a:lnTo>
                    <a:pt x="838" y="1808"/>
                  </a:lnTo>
                  <a:lnTo>
                    <a:pt x="836" y="1772"/>
                  </a:lnTo>
                  <a:lnTo>
                    <a:pt x="834" y="1766"/>
                  </a:lnTo>
                  <a:lnTo>
                    <a:pt x="830" y="1762"/>
                  </a:lnTo>
                  <a:lnTo>
                    <a:pt x="826" y="1758"/>
                  </a:lnTo>
                  <a:lnTo>
                    <a:pt x="820" y="1758"/>
                  </a:lnTo>
                  <a:lnTo>
                    <a:pt x="814" y="1758"/>
                  </a:lnTo>
                  <a:lnTo>
                    <a:pt x="810" y="1762"/>
                  </a:lnTo>
                  <a:lnTo>
                    <a:pt x="806" y="1766"/>
                  </a:lnTo>
                  <a:lnTo>
                    <a:pt x="806" y="1768"/>
                  </a:lnTo>
                  <a:lnTo>
                    <a:pt x="794" y="1800"/>
                  </a:lnTo>
                  <a:lnTo>
                    <a:pt x="794" y="1804"/>
                  </a:lnTo>
                  <a:lnTo>
                    <a:pt x="794" y="1802"/>
                  </a:lnTo>
                  <a:lnTo>
                    <a:pt x="792" y="1822"/>
                  </a:lnTo>
                  <a:lnTo>
                    <a:pt x="792" y="1824"/>
                  </a:lnTo>
                  <a:lnTo>
                    <a:pt x="792" y="1830"/>
                  </a:lnTo>
                  <a:lnTo>
                    <a:pt x="794" y="1832"/>
                  </a:lnTo>
                  <a:lnTo>
                    <a:pt x="810" y="1858"/>
                  </a:lnTo>
                  <a:lnTo>
                    <a:pt x="822" y="1850"/>
                  </a:lnTo>
                  <a:lnTo>
                    <a:pt x="808" y="1850"/>
                  </a:lnTo>
                  <a:lnTo>
                    <a:pt x="808" y="1862"/>
                  </a:lnTo>
                  <a:lnTo>
                    <a:pt x="808" y="1868"/>
                  </a:lnTo>
                  <a:lnTo>
                    <a:pt x="810" y="1870"/>
                  </a:lnTo>
                  <a:lnTo>
                    <a:pt x="822" y="1888"/>
                  </a:lnTo>
                  <a:lnTo>
                    <a:pt x="834" y="1880"/>
                  </a:lnTo>
                  <a:lnTo>
                    <a:pt x="820" y="1886"/>
                  </a:lnTo>
                  <a:lnTo>
                    <a:pt x="824" y="1898"/>
                  </a:lnTo>
                  <a:lnTo>
                    <a:pt x="828" y="1910"/>
                  </a:lnTo>
                  <a:lnTo>
                    <a:pt x="828" y="1898"/>
                  </a:lnTo>
                  <a:lnTo>
                    <a:pt x="828" y="1904"/>
                  </a:lnTo>
                  <a:lnTo>
                    <a:pt x="842" y="1904"/>
                  </a:lnTo>
                  <a:lnTo>
                    <a:pt x="830" y="1896"/>
                  </a:lnTo>
                  <a:lnTo>
                    <a:pt x="814" y="1916"/>
                  </a:lnTo>
                  <a:lnTo>
                    <a:pt x="826" y="1924"/>
                  </a:lnTo>
                  <a:lnTo>
                    <a:pt x="816" y="1914"/>
                  </a:lnTo>
                  <a:lnTo>
                    <a:pt x="806" y="1926"/>
                  </a:lnTo>
                  <a:lnTo>
                    <a:pt x="802" y="1930"/>
                  </a:lnTo>
                  <a:lnTo>
                    <a:pt x="802" y="1936"/>
                  </a:lnTo>
                  <a:lnTo>
                    <a:pt x="802" y="1940"/>
                  </a:lnTo>
                  <a:lnTo>
                    <a:pt x="806" y="1954"/>
                  </a:lnTo>
                  <a:lnTo>
                    <a:pt x="808" y="1958"/>
                  </a:lnTo>
                  <a:lnTo>
                    <a:pt x="820" y="1978"/>
                  </a:lnTo>
                  <a:lnTo>
                    <a:pt x="832" y="1970"/>
                  </a:lnTo>
                  <a:lnTo>
                    <a:pt x="818" y="1970"/>
                  </a:lnTo>
                  <a:lnTo>
                    <a:pt x="818" y="1978"/>
                  </a:lnTo>
                  <a:lnTo>
                    <a:pt x="818" y="1984"/>
                  </a:lnTo>
                  <a:lnTo>
                    <a:pt x="822" y="1988"/>
                  </a:lnTo>
                  <a:lnTo>
                    <a:pt x="824" y="1990"/>
                  </a:lnTo>
                  <a:lnTo>
                    <a:pt x="838" y="2000"/>
                  </a:lnTo>
                  <a:lnTo>
                    <a:pt x="832" y="1994"/>
                  </a:lnTo>
                  <a:lnTo>
                    <a:pt x="836" y="1998"/>
                  </a:lnTo>
                  <a:lnTo>
                    <a:pt x="846" y="1988"/>
                  </a:lnTo>
                  <a:lnTo>
                    <a:pt x="832" y="1990"/>
                  </a:lnTo>
                  <a:lnTo>
                    <a:pt x="834" y="2004"/>
                  </a:lnTo>
                  <a:lnTo>
                    <a:pt x="834" y="1996"/>
                  </a:lnTo>
                  <a:lnTo>
                    <a:pt x="834" y="2002"/>
                  </a:lnTo>
                  <a:lnTo>
                    <a:pt x="848" y="2002"/>
                  </a:lnTo>
                  <a:lnTo>
                    <a:pt x="836" y="1994"/>
                  </a:lnTo>
                  <a:lnTo>
                    <a:pt x="828" y="2004"/>
                  </a:lnTo>
                  <a:lnTo>
                    <a:pt x="826" y="2006"/>
                  </a:lnTo>
                  <a:lnTo>
                    <a:pt x="826" y="2012"/>
                  </a:lnTo>
                  <a:lnTo>
                    <a:pt x="826" y="2034"/>
                  </a:lnTo>
                  <a:lnTo>
                    <a:pt x="826" y="2040"/>
                  </a:lnTo>
                  <a:lnTo>
                    <a:pt x="828" y="2044"/>
                  </a:lnTo>
                  <a:lnTo>
                    <a:pt x="834" y="2052"/>
                  </a:lnTo>
                  <a:lnTo>
                    <a:pt x="832" y="2042"/>
                  </a:lnTo>
                  <a:lnTo>
                    <a:pt x="832" y="2048"/>
                  </a:lnTo>
                  <a:lnTo>
                    <a:pt x="846" y="2042"/>
                  </a:lnTo>
                  <a:lnTo>
                    <a:pt x="832" y="2042"/>
                  </a:lnTo>
                  <a:lnTo>
                    <a:pt x="832" y="2076"/>
                  </a:lnTo>
                  <a:lnTo>
                    <a:pt x="832" y="2070"/>
                  </a:lnTo>
                  <a:lnTo>
                    <a:pt x="832" y="2076"/>
                  </a:lnTo>
                  <a:lnTo>
                    <a:pt x="846" y="2076"/>
                  </a:lnTo>
                  <a:lnTo>
                    <a:pt x="834" y="2068"/>
                  </a:lnTo>
                  <a:lnTo>
                    <a:pt x="824" y="2082"/>
                  </a:lnTo>
                  <a:lnTo>
                    <a:pt x="822" y="2084"/>
                  </a:lnTo>
                  <a:lnTo>
                    <a:pt x="822" y="2090"/>
                  </a:lnTo>
                  <a:lnTo>
                    <a:pt x="822" y="2148"/>
                  </a:lnTo>
                  <a:lnTo>
                    <a:pt x="822" y="2154"/>
                  </a:lnTo>
                  <a:lnTo>
                    <a:pt x="824" y="2156"/>
                  </a:lnTo>
                  <a:lnTo>
                    <a:pt x="840" y="2186"/>
                  </a:lnTo>
                  <a:lnTo>
                    <a:pt x="852" y="2178"/>
                  </a:lnTo>
                  <a:lnTo>
                    <a:pt x="838" y="2180"/>
                  </a:lnTo>
                  <a:lnTo>
                    <a:pt x="840" y="2200"/>
                  </a:lnTo>
                  <a:lnTo>
                    <a:pt x="840" y="2204"/>
                  </a:lnTo>
                  <a:lnTo>
                    <a:pt x="844" y="2208"/>
                  </a:lnTo>
                  <a:lnTo>
                    <a:pt x="862" y="2228"/>
                  </a:lnTo>
                  <a:lnTo>
                    <a:pt x="858" y="2218"/>
                  </a:lnTo>
                  <a:lnTo>
                    <a:pt x="858" y="2224"/>
                  </a:lnTo>
                  <a:lnTo>
                    <a:pt x="872" y="2218"/>
                  </a:lnTo>
                  <a:lnTo>
                    <a:pt x="858" y="2218"/>
                  </a:lnTo>
                  <a:lnTo>
                    <a:pt x="858" y="2228"/>
                  </a:lnTo>
                  <a:lnTo>
                    <a:pt x="858" y="2234"/>
                  </a:lnTo>
                  <a:lnTo>
                    <a:pt x="862" y="2238"/>
                  </a:lnTo>
                  <a:lnTo>
                    <a:pt x="864" y="2240"/>
                  </a:lnTo>
                  <a:lnTo>
                    <a:pt x="876" y="2248"/>
                  </a:lnTo>
                  <a:lnTo>
                    <a:pt x="870" y="2236"/>
                  </a:lnTo>
                  <a:lnTo>
                    <a:pt x="870" y="2242"/>
                  </a:lnTo>
                  <a:lnTo>
                    <a:pt x="874" y="2246"/>
                  </a:lnTo>
                  <a:lnTo>
                    <a:pt x="884" y="2236"/>
                  </a:lnTo>
                  <a:lnTo>
                    <a:pt x="870" y="2236"/>
                  </a:lnTo>
                  <a:lnTo>
                    <a:pt x="870" y="2252"/>
                  </a:lnTo>
                  <a:lnTo>
                    <a:pt x="874" y="2242"/>
                  </a:lnTo>
                  <a:lnTo>
                    <a:pt x="870" y="2246"/>
                  </a:lnTo>
                  <a:lnTo>
                    <a:pt x="870" y="2252"/>
                  </a:lnTo>
                  <a:lnTo>
                    <a:pt x="884" y="2252"/>
                  </a:lnTo>
                  <a:lnTo>
                    <a:pt x="874" y="2242"/>
                  </a:lnTo>
                  <a:lnTo>
                    <a:pt x="868" y="2248"/>
                  </a:lnTo>
                  <a:lnTo>
                    <a:pt x="864" y="2252"/>
                  </a:lnTo>
                  <a:lnTo>
                    <a:pt x="864" y="2258"/>
                  </a:lnTo>
                  <a:lnTo>
                    <a:pt x="864" y="2284"/>
                  </a:lnTo>
                  <a:lnTo>
                    <a:pt x="864" y="2290"/>
                  </a:lnTo>
                  <a:lnTo>
                    <a:pt x="868" y="2294"/>
                  </a:lnTo>
                  <a:lnTo>
                    <a:pt x="886" y="2316"/>
                  </a:lnTo>
                  <a:lnTo>
                    <a:pt x="882" y="2306"/>
                  </a:lnTo>
                  <a:lnTo>
                    <a:pt x="882" y="2312"/>
                  </a:lnTo>
                  <a:lnTo>
                    <a:pt x="896" y="2306"/>
                  </a:lnTo>
                  <a:lnTo>
                    <a:pt x="882" y="2306"/>
                  </a:lnTo>
                  <a:lnTo>
                    <a:pt x="882" y="2312"/>
                  </a:lnTo>
                  <a:lnTo>
                    <a:pt x="882" y="2318"/>
                  </a:lnTo>
                  <a:lnTo>
                    <a:pt x="886" y="2322"/>
                  </a:lnTo>
                  <a:lnTo>
                    <a:pt x="886" y="2324"/>
                  </a:lnTo>
                  <a:lnTo>
                    <a:pt x="910" y="2346"/>
                  </a:lnTo>
                  <a:lnTo>
                    <a:pt x="906" y="2334"/>
                  </a:lnTo>
                  <a:lnTo>
                    <a:pt x="906" y="2340"/>
                  </a:lnTo>
                  <a:lnTo>
                    <a:pt x="910" y="2344"/>
                  </a:lnTo>
                  <a:lnTo>
                    <a:pt x="920" y="2334"/>
                  </a:lnTo>
                  <a:lnTo>
                    <a:pt x="906" y="2334"/>
                  </a:lnTo>
                  <a:lnTo>
                    <a:pt x="906" y="2344"/>
                  </a:lnTo>
                  <a:lnTo>
                    <a:pt x="906" y="2348"/>
                  </a:lnTo>
                  <a:lnTo>
                    <a:pt x="912" y="2384"/>
                  </a:lnTo>
                  <a:lnTo>
                    <a:pt x="912" y="2386"/>
                  </a:lnTo>
                  <a:lnTo>
                    <a:pt x="934" y="2444"/>
                  </a:lnTo>
                  <a:lnTo>
                    <a:pt x="948" y="2438"/>
                  </a:lnTo>
                  <a:lnTo>
                    <a:pt x="934" y="2442"/>
                  </a:lnTo>
                  <a:lnTo>
                    <a:pt x="936" y="2452"/>
                  </a:lnTo>
                  <a:lnTo>
                    <a:pt x="936" y="2442"/>
                  </a:lnTo>
                  <a:lnTo>
                    <a:pt x="936" y="2448"/>
                  </a:lnTo>
                  <a:lnTo>
                    <a:pt x="950" y="2448"/>
                  </a:lnTo>
                  <a:lnTo>
                    <a:pt x="938" y="2442"/>
                  </a:lnTo>
                  <a:lnTo>
                    <a:pt x="932" y="2454"/>
                  </a:lnTo>
                  <a:lnTo>
                    <a:pt x="930" y="2456"/>
                  </a:lnTo>
                  <a:lnTo>
                    <a:pt x="918" y="2494"/>
                  </a:lnTo>
                  <a:lnTo>
                    <a:pt x="918" y="2498"/>
                  </a:lnTo>
                  <a:lnTo>
                    <a:pt x="918" y="2522"/>
                  </a:lnTo>
                  <a:lnTo>
                    <a:pt x="918" y="2528"/>
                  </a:lnTo>
                  <a:lnTo>
                    <a:pt x="922" y="2532"/>
                  </a:lnTo>
                  <a:lnTo>
                    <a:pt x="932" y="2544"/>
                  </a:lnTo>
                  <a:lnTo>
                    <a:pt x="942" y="2534"/>
                  </a:lnTo>
                  <a:lnTo>
                    <a:pt x="928" y="2540"/>
                  </a:lnTo>
                  <a:lnTo>
                    <a:pt x="936" y="2564"/>
                  </a:lnTo>
                  <a:lnTo>
                    <a:pt x="950" y="2558"/>
                  </a:lnTo>
                  <a:lnTo>
                    <a:pt x="936" y="2558"/>
                  </a:lnTo>
                  <a:lnTo>
                    <a:pt x="936" y="2600"/>
                  </a:lnTo>
                  <a:lnTo>
                    <a:pt x="950" y="2600"/>
                  </a:lnTo>
                  <a:lnTo>
                    <a:pt x="938" y="2592"/>
                  </a:lnTo>
                  <a:lnTo>
                    <a:pt x="932" y="2602"/>
                  </a:lnTo>
                  <a:lnTo>
                    <a:pt x="930" y="2604"/>
                  </a:lnTo>
                  <a:lnTo>
                    <a:pt x="930" y="2610"/>
                  </a:lnTo>
                  <a:lnTo>
                    <a:pt x="930" y="2624"/>
                  </a:lnTo>
                  <a:lnTo>
                    <a:pt x="930" y="2630"/>
                  </a:lnTo>
                  <a:lnTo>
                    <a:pt x="936" y="2648"/>
                  </a:lnTo>
                  <a:lnTo>
                    <a:pt x="940" y="2652"/>
                  </a:lnTo>
                  <a:lnTo>
                    <a:pt x="952" y="2666"/>
                  </a:lnTo>
                  <a:lnTo>
                    <a:pt x="962" y="2656"/>
                  </a:lnTo>
                  <a:lnTo>
                    <a:pt x="948" y="2662"/>
                  </a:lnTo>
                  <a:lnTo>
                    <a:pt x="954" y="2680"/>
                  </a:lnTo>
                  <a:lnTo>
                    <a:pt x="968" y="2674"/>
                  </a:lnTo>
                  <a:lnTo>
                    <a:pt x="954" y="2676"/>
                  </a:lnTo>
                  <a:lnTo>
                    <a:pt x="956" y="2694"/>
                  </a:lnTo>
                  <a:lnTo>
                    <a:pt x="956" y="2698"/>
                  </a:lnTo>
                  <a:lnTo>
                    <a:pt x="958" y="2700"/>
                  </a:lnTo>
                  <a:lnTo>
                    <a:pt x="974" y="2726"/>
                  </a:lnTo>
                  <a:lnTo>
                    <a:pt x="986" y="2718"/>
                  </a:lnTo>
                  <a:lnTo>
                    <a:pt x="972" y="2718"/>
                  </a:lnTo>
                  <a:lnTo>
                    <a:pt x="972" y="2746"/>
                  </a:lnTo>
                  <a:lnTo>
                    <a:pt x="986" y="2746"/>
                  </a:lnTo>
                  <a:lnTo>
                    <a:pt x="972" y="2744"/>
                  </a:lnTo>
                  <a:lnTo>
                    <a:pt x="968" y="2762"/>
                  </a:lnTo>
                  <a:lnTo>
                    <a:pt x="968" y="2764"/>
                  </a:lnTo>
                  <a:lnTo>
                    <a:pt x="966" y="2794"/>
                  </a:lnTo>
                  <a:lnTo>
                    <a:pt x="966" y="2800"/>
                  </a:lnTo>
                  <a:lnTo>
                    <a:pt x="972" y="2816"/>
                  </a:lnTo>
                  <a:lnTo>
                    <a:pt x="976" y="2820"/>
                  </a:lnTo>
                  <a:lnTo>
                    <a:pt x="976" y="2822"/>
                  </a:lnTo>
                  <a:lnTo>
                    <a:pt x="1022" y="2864"/>
                  </a:lnTo>
                  <a:lnTo>
                    <a:pt x="1032" y="2852"/>
                  </a:lnTo>
                  <a:lnTo>
                    <a:pt x="1018" y="2858"/>
                  </a:lnTo>
                  <a:lnTo>
                    <a:pt x="1020" y="2864"/>
                  </a:lnTo>
                  <a:lnTo>
                    <a:pt x="1034" y="2858"/>
                  </a:lnTo>
                  <a:lnTo>
                    <a:pt x="1020" y="2860"/>
                  </a:lnTo>
                  <a:lnTo>
                    <a:pt x="1022" y="2882"/>
                  </a:lnTo>
                  <a:lnTo>
                    <a:pt x="1022" y="2874"/>
                  </a:lnTo>
                  <a:lnTo>
                    <a:pt x="1022" y="2880"/>
                  </a:lnTo>
                  <a:lnTo>
                    <a:pt x="1036" y="2880"/>
                  </a:lnTo>
                  <a:lnTo>
                    <a:pt x="1026" y="2872"/>
                  </a:lnTo>
                  <a:lnTo>
                    <a:pt x="1008" y="2894"/>
                  </a:lnTo>
                  <a:lnTo>
                    <a:pt x="1004" y="2896"/>
                  </a:lnTo>
                  <a:lnTo>
                    <a:pt x="1004" y="2902"/>
                  </a:lnTo>
                  <a:lnTo>
                    <a:pt x="1004" y="2904"/>
                  </a:lnTo>
                  <a:lnTo>
                    <a:pt x="1006" y="2928"/>
                  </a:lnTo>
                  <a:lnTo>
                    <a:pt x="1006" y="2932"/>
                  </a:lnTo>
                  <a:lnTo>
                    <a:pt x="1018" y="2964"/>
                  </a:lnTo>
                  <a:lnTo>
                    <a:pt x="1020" y="2966"/>
                  </a:lnTo>
                  <a:lnTo>
                    <a:pt x="1038" y="3002"/>
                  </a:lnTo>
                  <a:lnTo>
                    <a:pt x="1040" y="3004"/>
                  </a:lnTo>
                  <a:lnTo>
                    <a:pt x="1042" y="3006"/>
                  </a:lnTo>
                  <a:lnTo>
                    <a:pt x="1052" y="3014"/>
                  </a:lnTo>
                  <a:lnTo>
                    <a:pt x="1046" y="3008"/>
                  </a:lnTo>
                  <a:lnTo>
                    <a:pt x="1050" y="3012"/>
                  </a:lnTo>
                  <a:lnTo>
                    <a:pt x="1060" y="3002"/>
                  </a:lnTo>
                  <a:lnTo>
                    <a:pt x="1046" y="3004"/>
                  </a:lnTo>
                  <a:lnTo>
                    <a:pt x="1052" y="3088"/>
                  </a:lnTo>
                  <a:lnTo>
                    <a:pt x="1052" y="3092"/>
                  </a:lnTo>
                  <a:lnTo>
                    <a:pt x="1054" y="3094"/>
                  </a:lnTo>
                  <a:lnTo>
                    <a:pt x="1064" y="3112"/>
                  </a:lnTo>
                  <a:lnTo>
                    <a:pt x="1076" y="3104"/>
                  </a:lnTo>
                  <a:lnTo>
                    <a:pt x="1062" y="3106"/>
                  </a:lnTo>
                  <a:lnTo>
                    <a:pt x="1064" y="3126"/>
                  </a:lnTo>
                  <a:lnTo>
                    <a:pt x="1064" y="3130"/>
                  </a:lnTo>
                  <a:lnTo>
                    <a:pt x="1068" y="3134"/>
                  </a:lnTo>
                  <a:lnTo>
                    <a:pt x="1070" y="3136"/>
                  </a:lnTo>
                  <a:lnTo>
                    <a:pt x="1082" y="3144"/>
                  </a:lnTo>
                  <a:lnTo>
                    <a:pt x="1076" y="3132"/>
                  </a:lnTo>
                  <a:lnTo>
                    <a:pt x="1076" y="3138"/>
                  </a:lnTo>
                  <a:lnTo>
                    <a:pt x="1080" y="3142"/>
                  </a:lnTo>
                  <a:lnTo>
                    <a:pt x="1090" y="3132"/>
                  </a:lnTo>
                  <a:lnTo>
                    <a:pt x="1076" y="3132"/>
                  </a:lnTo>
                  <a:lnTo>
                    <a:pt x="1076" y="3140"/>
                  </a:lnTo>
                  <a:lnTo>
                    <a:pt x="1076" y="3146"/>
                  </a:lnTo>
                  <a:lnTo>
                    <a:pt x="1080" y="3152"/>
                  </a:lnTo>
                  <a:lnTo>
                    <a:pt x="1096" y="3168"/>
                  </a:lnTo>
                  <a:lnTo>
                    <a:pt x="1106" y="3156"/>
                  </a:lnTo>
                  <a:lnTo>
                    <a:pt x="1094" y="3166"/>
                  </a:lnTo>
                  <a:lnTo>
                    <a:pt x="1102" y="3176"/>
                  </a:lnTo>
                  <a:lnTo>
                    <a:pt x="1114" y="3166"/>
                  </a:lnTo>
                  <a:lnTo>
                    <a:pt x="1100" y="3170"/>
                  </a:lnTo>
                  <a:lnTo>
                    <a:pt x="1102" y="3180"/>
                  </a:lnTo>
                  <a:lnTo>
                    <a:pt x="1102" y="3182"/>
                  </a:lnTo>
                  <a:lnTo>
                    <a:pt x="1106" y="3186"/>
                  </a:lnTo>
                  <a:lnTo>
                    <a:pt x="1108" y="3188"/>
                  </a:lnTo>
                  <a:lnTo>
                    <a:pt x="1118" y="3196"/>
                  </a:lnTo>
                  <a:lnTo>
                    <a:pt x="1112" y="3190"/>
                  </a:lnTo>
                  <a:lnTo>
                    <a:pt x="1116" y="3194"/>
                  </a:lnTo>
                  <a:lnTo>
                    <a:pt x="1126" y="3184"/>
                  </a:lnTo>
                  <a:lnTo>
                    <a:pt x="1112" y="3188"/>
                  </a:lnTo>
                  <a:lnTo>
                    <a:pt x="1114" y="3200"/>
                  </a:lnTo>
                  <a:lnTo>
                    <a:pt x="1114" y="3202"/>
                  </a:lnTo>
                  <a:lnTo>
                    <a:pt x="1116" y="3204"/>
                  </a:lnTo>
                  <a:lnTo>
                    <a:pt x="1122" y="3216"/>
                  </a:lnTo>
                  <a:lnTo>
                    <a:pt x="1124" y="3218"/>
                  </a:lnTo>
                  <a:lnTo>
                    <a:pt x="1126" y="3220"/>
                  </a:lnTo>
                  <a:lnTo>
                    <a:pt x="1138" y="3228"/>
                  </a:lnTo>
                  <a:lnTo>
                    <a:pt x="1132" y="3216"/>
                  </a:lnTo>
                  <a:lnTo>
                    <a:pt x="1132" y="3222"/>
                  </a:lnTo>
                  <a:lnTo>
                    <a:pt x="1136" y="3226"/>
                  </a:lnTo>
                  <a:lnTo>
                    <a:pt x="1146" y="3216"/>
                  </a:lnTo>
                  <a:lnTo>
                    <a:pt x="1132" y="3216"/>
                  </a:lnTo>
                  <a:lnTo>
                    <a:pt x="1132" y="3242"/>
                  </a:lnTo>
                  <a:lnTo>
                    <a:pt x="1132" y="3248"/>
                  </a:lnTo>
                  <a:lnTo>
                    <a:pt x="1136" y="3252"/>
                  </a:lnTo>
                  <a:lnTo>
                    <a:pt x="1138" y="3254"/>
                  </a:lnTo>
                  <a:lnTo>
                    <a:pt x="1148" y="3262"/>
                  </a:lnTo>
                  <a:lnTo>
                    <a:pt x="1156" y="3250"/>
                  </a:lnTo>
                  <a:lnTo>
                    <a:pt x="1142" y="3256"/>
                  </a:lnTo>
                  <a:lnTo>
                    <a:pt x="1146" y="3268"/>
                  </a:lnTo>
                  <a:lnTo>
                    <a:pt x="1150" y="3272"/>
                  </a:lnTo>
                  <a:lnTo>
                    <a:pt x="1152" y="3274"/>
                  </a:lnTo>
                  <a:lnTo>
                    <a:pt x="1162" y="3282"/>
                  </a:lnTo>
                  <a:lnTo>
                    <a:pt x="1164" y="3284"/>
                  </a:lnTo>
                  <a:lnTo>
                    <a:pt x="1172" y="3288"/>
                  </a:lnTo>
                  <a:lnTo>
                    <a:pt x="1164" y="3280"/>
                  </a:lnTo>
                  <a:lnTo>
                    <a:pt x="1168" y="3284"/>
                  </a:lnTo>
                  <a:lnTo>
                    <a:pt x="1178" y="3274"/>
                  </a:lnTo>
                  <a:lnTo>
                    <a:pt x="1164" y="3280"/>
                  </a:lnTo>
                  <a:lnTo>
                    <a:pt x="1174" y="3308"/>
                  </a:lnTo>
                  <a:lnTo>
                    <a:pt x="1178" y="3312"/>
                  </a:lnTo>
                  <a:lnTo>
                    <a:pt x="1180" y="3314"/>
                  </a:lnTo>
                  <a:lnTo>
                    <a:pt x="1190" y="3322"/>
                  </a:lnTo>
                  <a:lnTo>
                    <a:pt x="1198" y="3310"/>
                  </a:lnTo>
                  <a:lnTo>
                    <a:pt x="1184" y="3316"/>
                  </a:lnTo>
                  <a:lnTo>
                    <a:pt x="1192" y="3342"/>
                  </a:lnTo>
                  <a:lnTo>
                    <a:pt x="1196" y="3348"/>
                  </a:lnTo>
                  <a:lnTo>
                    <a:pt x="1232" y="3384"/>
                  </a:lnTo>
                  <a:lnTo>
                    <a:pt x="1232" y="3382"/>
                  </a:lnTo>
                  <a:lnTo>
                    <a:pt x="1236" y="3386"/>
                  </a:lnTo>
                  <a:lnTo>
                    <a:pt x="1240" y="3388"/>
                  </a:lnTo>
                  <a:lnTo>
                    <a:pt x="1256" y="3390"/>
                  </a:lnTo>
                  <a:lnTo>
                    <a:pt x="1248" y="3384"/>
                  </a:lnTo>
                  <a:lnTo>
                    <a:pt x="1252" y="3388"/>
                  </a:lnTo>
                  <a:lnTo>
                    <a:pt x="1258" y="3374"/>
                  </a:lnTo>
                  <a:lnTo>
                    <a:pt x="1248" y="3386"/>
                  </a:lnTo>
                  <a:lnTo>
                    <a:pt x="1256" y="3394"/>
                  </a:lnTo>
                  <a:lnTo>
                    <a:pt x="1256" y="3392"/>
                  </a:lnTo>
                  <a:lnTo>
                    <a:pt x="1260" y="3396"/>
                  </a:lnTo>
                  <a:lnTo>
                    <a:pt x="1272" y="3402"/>
                  </a:lnTo>
                  <a:lnTo>
                    <a:pt x="1264" y="3394"/>
                  </a:lnTo>
                  <a:lnTo>
                    <a:pt x="1268" y="3398"/>
                  </a:lnTo>
                  <a:lnTo>
                    <a:pt x="1278" y="3388"/>
                  </a:lnTo>
                  <a:lnTo>
                    <a:pt x="1264" y="3392"/>
                  </a:lnTo>
                  <a:lnTo>
                    <a:pt x="1266" y="3404"/>
                  </a:lnTo>
                  <a:lnTo>
                    <a:pt x="1266" y="3406"/>
                  </a:lnTo>
                  <a:lnTo>
                    <a:pt x="1270" y="3410"/>
                  </a:lnTo>
                  <a:lnTo>
                    <a:pt x="1342" y="3488"/>
                  </a:lnTo>
                  <a:lnTo>
                    <a:pt x="1342" y="3490"/>
                  </a:lnTo>
                  <a:lnTo>
                    <a:pt x="1360" y="3508"/>
                  </a:lnTo>
                  <a:lnTo>
                    <a:pt x="1360" y="3506"/>
                  </a:lnTo>
                  <a:lnTo>
                    <a:pt x="1364" y="3510"/>
                  </a:lnTo>
                  <a:lnTo>
                    <a:pt x="1386" y="35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5" name="Freeform 19"/>
            <p:cNvSpPr>
              <a:spLocks/>
            </p:cNvSpPr>
            <p:nvPr/>
          </p:nvSpPr>
          <p:spPr bwMode="auto">
            <a:xfrm>
              <a:off x="2762" y="2723"/>
              <a:ext cx="615" cy="540"/>
            </a:xfrm>
            <a:custGeom>
              <a:avLst/>
              <a:gdLst>
                <a:gd name="T0" fmla="*/ 20 w 782"/>
                <a:gd name="T1" fmla="*/ 38 h 676"/>
                <a:gd name="T2" fmla="*/ 87 w 782"/>
                <a:gd name="T3" fmla="*/ 130 h 676"/>
                <a:gd name="T4" fmla="*/ 112 w 782"/>
                <a:gd name="T5" fmla="*/ 137 h 676"/>
                <a:gd name="T6" fmla="*/ 134 w 782"/>
                <a:gd name="T7" fmla="*/ 235 h 676"/>
                <a:gd name="T8" fmla="*/ 134 w 782"/>
                <a:gd name="T9" fmla="*/ 240 h 676"/>
                <a:gd name="T10" fmla="*/ 134 w 782"/>
                <a:gd name="T11" fmla="*/ 277 h 676"/>
                <a:gd name="T12" fmla="*/ 134 w 782"/>
                <a:gd name="T13" fmla="*/ 290 h 676"/>
                <a:gd name="T14" fmla="*/ 143 w 782"/>
                <a:gd name="T15" fmla="*/ 277 h 676"/>
                <a:gd name="T16" fmla="*/ 134 w 782"/>
                <a:gd name="T17" fmla="*/ 286 h 676"/>
                <a:gd name="T18" fmla="*/ 146 w 782"/>
                <a:gd name="T19" fmla="*/ 274 h 676"/>
                <a:gd name="T20" fmla="*/ 134 w 782"/>
                <a:gd name="T21" fmla="*/ 278 h 676"/>
                <a:gd name="T22" fmla="*/ 97 w 782"/>
                <a:gd name="T23" fmla="*/ 343 h 676"/>
                <a:gd name="T24" fmla="*/ 98 w 782"/>
                <a:gd name="T25" fmla="*/ 397 h 676"/>
                <a:gd name="T26" fmla="*/ 114 w 782"/>
                <a:gd name="T27" fmla="*/ 427 h 676"/>
                <a:gd name="T28" fmla="*/ 125 w 782"/>
                <a:gd name="T29" fmla="*/ 431 h 676"/>
                <a:gd name="T30" fmla="*/ 147 w 782"/>
                <a:gd name="T31" fmla="*/ 412 h 676"/>
                <a:gd name="T32" fmla="*/ 167 w 782"/>
                <a:gd name="T33" fmla="*/ 427 h 676"/>
                <a:gd name="T34" fmla="*/ 238 w 782"/>
                <a:gd name="T35" fmla="*/ 420 h 676"/>
                <a:gd name="T36" fmla="*/ 274 w 782"/>
                <a:gd name="T37" fmla="*/ 430 h 676"/>
                <a:gd name="T38" fmla="*/ 306 w 782"/>
                <a:gd name="T39" fmla="*/ 412 h 676"/>
                <a:gd name="T40" fmla="*/ 300 w 782"/>
                <a:gd name="T41" fmla="*/ 380 h 676"/>
                <a:gd name="T42" fmla="*/ 308 w 782"/>
                <a:gd name="T43" fmla="*/ 384 h 676"/>
                <a:gd name="T44" fmla="*/ 335 w 782"/>
                <a:gd name="T45" fmla="*/ 389 h 676"/>
                <a:gd name="T46" fmla="*/ 391 w 782"/>
                <a:gd name="T47" fmla="*/ 316 h 676"/>
                <a:gd name="T48" fmla="*/ 436 w 782"/>
                <a:gd name="T49" fmla="*/ 300 h 676"/>
                <a:gd name="T50" fmla="*/ 471 w 782"/>
                <a:gd name="T51" fmla="*/ 248 h 676"/>
                <a:gd name="T52" fmla="*/ 466 w 782"/>
                <a:gd name="T53" fmla="*/ 211 h 676"/>
                <a:gd name="T54" fmla="*/ 451 w 782"/>
                <a:gd name="T55" fmla="*/ 205 h 676"/>
                <a:gd name="T56" fmla="*/ 449 w 782"/>
                <a:gd name="T57" fmla="*/ 212 h 676"/>
                <a:gd name="T58" fmla="*/ 453 w 782"/>
                <a:gd name="T59" fmla="*/ 249 h 676"/>
                <a:gd name="T60" fmla="*/ 428 w 782"/>
                <a:gd name="T61" fmla="*/ 293 h 676"/>
                <a:gd name="T62" fmla="*/ 385 w 782"/>
                <a:gd name="T63" fmla="*/ 309 h 676"/>
                <a:gd name="T64" fmla="*/ 326 w 782"/>
                <a:gd name="T65" fmla="*/ 374 h 676"/>
                <a:gd name="T66" fmla="*/ 300 w 782"/>
                <a:gd name="T67" fmla="*/ 371 h 676"/>
                <a:gd name="T68" fmla="*/ 291 w 782"/>
                <a:gd name="T69" fmla="*/ 380 h 676"/>
                <a:gd name="T70" fmla="*/ 291 w 782"/>
                <a:gd name="T71" fmla="*/ 402 h 676"/>
                <a:gd name="T72" fmla="*/ 270 w 782"/>
                <a:gd name="T73" fmla="*/ 414 h 676"/>
                <a:gd name="T74" fmla="*/ 276 w 782"/>
                <a:gd name="T75" fmla="*/ 412 h 676"/>
                <a:gd name="T76" fmla="*/ 171 w 782"/>
                <a:gd name="T77" fmla="*/ 411 h 676"/>
                <a:gd name="T78" fmla="*/ 178 w 782"/>
                <a:gd name="T79" fmla="*/ 412 h 676"/>
                <a:gd name="T80" fmla="*/ 147 w 782"/>
                <a:gd name="T81" fmla="*/ 395 h 676"/>
                <a:gd name="T82" fmla="*/ 125 w 782"/>
                <a:gd name="T83" fmla="*/ 414 h 676"/>
                <a:gd name="T84" fmla="*/ 129 w 782"/>
                <a:gd name="T85" fmla="*/ 417 h 676"/>
                <a:gd name="T86" fmla="*/ 120 w 782"/>
                <a:gd name="T87" fmla="*/ 376 h 676"/>
                <a:gd name="T88" fmla="*/ 112 w 782"/>
                <a:gd name="T89" fmla="*/ 347 h 676"/>
                <a:gd name="T90" fmla="*/ 142 w 782"/>
                <a:gd name="T91" fmla="*/ 292 h 676"/>
                <a:gd name="T92" fmla="*/ 134 w 782"/>
                <a:gd name="T93" fmla="*/ 288 h 676"/>
                <a:gd name="T94" fmla="*/ 143 w 782"/>
                <a:gd name="T95" fmla="*/ 295 h 676"/>
                <a:gd name="T96" fmla="*/ 152 w 782"/>
                <a:gd name="T97" fmla="*/ 286 h 676"/>
                <a:gd name="T98" fmla="*/ 152 w 782"/>
                <a:gd name="T99" fmla="*/ 282 h 676"/>
                <a:gd name="T100" fmla="*/ 152 w 782"/>
                <a:gd name="T101" fmla="*/ 249 h 676"/>
                <a:gd name="T102" fmla="*/ 151 w 782"/>
                <a:gd name="T103" fmla="*/ 231 h 676"/>
                <a:gd name="T104" fmla="*/ 119 w 782"/>
                <a:gd name="T105" fmla="*/ 130 h 676"/>
                <a:gd name="T106" fmla="*/ 95 w 782"/>
                <a:gd name="T107" fmla="*/ 126 h 676"/>
                <a:gd name="T108" fmla="*/ 74 w 782"/>
                <a:gd name="T109" fmla="*/ 55 h 676"/>
                <a:gd name="T110" fmla="*/ 15 w 782"/>
                <a:gd name="T111" fmla="*/ 0 h 6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82" h="676">
                  <a:moveTo>
                    <a:pt x="24" y="0"/>
                  </a:moveTo>
                  <a:lnTo>
                    <a:pt x="0" y="16"/>
                  </a:lnTo>
                  <a:lnTo>
                    <a:pt x="28" y="56"/>
                  </a:lnTo>
                  <a:lnTo>
                    <a:pt x="32" y="60"/>
                  </a:lnTo>
                  <a:lnTo>
                    <a:pt x="104" y="110"/>
                  </a:lnTo>
                  <a:lnTo>
                    <a:pt x="112" y="98"/>
                  </a:lnTo>
                  <a:lnTo>
                    <a:pt x="98" y="104"/>
                  </a:lnTo>
                  <a:lnTo>
                    <a:pt x="140" y="204"/>
                  </a:lnTo>
                  <a:lnTo>
                    <a:pt x="144" y="208"/>
                  </a:lnTo>
                  <a:lnTo>
                    <a:pt x="148" y="212"/>
                  </a:lnTo>
                  <a:lnTo>
                    <a:pt x="176" y="228"/>
                  </a:lnTo>
                  <a:lnTo>
                    <a:pt x="182" y="214"/>
                  </a:lnTo>
                  <a:lnTo>
                    <a:pt x="168" y="220"/>
                  </a:lnTo>
                  <a:lnTo>
                    <a:pt x="172" y="224"/>
                  </a:lnTo>
                  <a:lnTo>
                    <a:pt x="168" y="220"/>
                  </a:lnTo>
                  <a:lnTo>
                    <a:pt x="216" y="368"/>
                  </a:lnTo>
                  <a:lnTo>
                    <a:pt x="230" y="362"/>
                  </a:lnTo>
                  <a:lnTo>
                    <a:pt x="216" y="362"/>
                  </a:lnTo>
                  <a:lnTo>
                    <a:pt x="216" y="366"/>
                  </a:lnTo>
                  <a:lnTo>
                    <a:pt x="216" y="376"/>
                  </a:lnTo>
                  <a:lnTo>
                    <a:pt x="216" y="390"/>
                  </a:lnTo>
                  <a:lnTo>
                    <a:pt x="216" y="410"/>
                  </a:lnTo>
                  <a:lnTo>
                    <a:pt x="216" y="424"/>
                  </a:lnTo>
                  <a:lnTo>
                    <a:pt x="216" y="434"/>
                  </a:lnTo>
                  <a:lnTo>
                    <a:pt x="216" y="442"/>
                  </a:lnTo>
                  <a:lnTo>
                    <a:pt x="216" y="448"/>
                  </a:lnTo>
                  <a:lnTo>
                    <a:pt x="218" y="454"/>
                  </a:lnTo>
                  <a:lnTo>
                    <a:pt x="232" y="448"/>
                  </a:lnTo>
                  <a:lnTo>
                    <a:pt x="242" y="438"/>
                  </a:lnTo>
                  <a:lnTo>
                    <a:pt x="238" y="434"/>
                  </a:lnTo>
                  <a:lnTo>
                    <a:pt x="232" y="434"/>
                  </a:lnTo>
                  <a:lnTo>
                    <a:pt x="226" y="434"/>
                  </a:lnTo>
                  <a:lnTo>
                    <a:pt x="222" y="438"/>
                  </a:lnTo>
                  <a:lnTo>
                    <a:pt x="218" y="442"/>
                  </a:lnTo>
                  <a:lnTo>
                    <a:pt x="218" y="448"/>
                  </a:lnTo>
                  <a:lnTo>
                    <a:pt x="246" y="442"/>
                  </a:lnTo>
                  <a:lnTo>
                    <a:pt x="244" y="438"/>
                  </a:lnTo>
                  <a:lnTo>
                    <a:pt x="240" y="434"/>
                  </a:lnTo>
                  <a:lnTo>
                    <a:pt x="236" y="430"/>
                  </a:lnTo>
                  <a:lnTo>
                    <a:pt x="230" y="430"/>
                  </a:lnTo>
                  <a:lnTo>
                    <a:pt x="224" y="430"/>
                  </a:lnTo>
                  <a:lnTo>
                    <a:pt x="220" y="434"/>
                  </a:lnTo>
                  <a:lnTo>
                    <a:pt x="218" y="436"/>
                  </a:lnTo>
                  <a:lnTo>
                    <a:pt x="158" y="528"/>
                  </a:lnTo>
                  <a:lnTo>
                    <a:pt x="156" y="530"/>
                  </a:lnTo>
                  <a:lnTo>
                    <a:pt x="156" y="536"/>
                  </a:lnTo>
                  <a:lnTo>
                    <a:pt x="156" y="538"/>
                  </a:lnTo>
                  <a:lnTo>
                    <a:pt x="164" y="588"/>
                  </a:lnTo>
                  <a:lnTo>
                    <a:pt x="178" y="586"/>
                  </a:lnTo>
                  <a:lnTo>
                    <a:pt x="164" y="584"/>
                  </a:lnTo>
                  <a:lnTo>
                    <a:pt x="158" y="622"/>
                  </a:lnTo>
                  <a:lnTo>
                    <a:pt x="158" y="624"/>
                  </a:lnTo>
                  <a:lnTo>
                    <a:pt x="158" y="630"/>
                  </a:lnTo>
                  <a:lnTo>
                    <a:pt x="160" y="632"/>
                  </a:lnTo>
                  <a:lnTo>
                    <a:pt x="184" y="670"/>
                  </a:lnTo>
                  <a:lnTo>
                    <a:pt x="186" y="672"/>
                  </a:lnTo>
                  <a:lnTo>
                    <a:pt x="190" y="676"/>
                  </a:lnTo>
                  <a:lnTo>
                    <a:pt x="196" y="676"/>
                  </a:lnTo>
                  <a:lnTo>
                    <a:pt x="202" y="676"/>
                  </a:lnTo>
                  <a:lnTo>
                    <a:pt x="204" y="676"/>
                  </a:lnTo>
                  <a:lnTo>
                    <a:pt x="252" y="646"/>
                  </a:lnTo>
                  <a:lnTo>
                    <a:pt x="244" y="632"/>
                  </a:lnTo>
                  <a:lnTo>
                    <a:pt x="238" y="646"/>
                  </a:lnTo>
                  <a:lnTo>
                    <a:pt x="244" y="646"/>
                  </a:lnTo>
                  <a:lnTo>
                    <a:pt x="250" y="646"/>
                  </a:lnTo>
                  <a:lnTo>
                    <a:pt x="236" y="644"/>
                  </a:lnTo>
                  <a:lnTo>
                    <a:pt x="270" y="670"/>
                  </a:lnTo>
                  <a:lnTo>
                    <a:pt x="272" y="672"/>
                  </a:lnTo>
                  <a:lnTo>
                    <a:pt x="278" y="672"/>
                  </a:lnTo>
                  <a:lnTo>
                    <a:pt x="280" y="674"/>
                  </a:lnTo>
                  <a:lnTo>
                    <a:pt x="384" y="658"/>
                  </a:lnTo>
                  <a:lnTo>
                    <a:pt x="382" y="642"/>
                  </a:lnTo>
                  <a:lnTo>
                    <a:pt x="378" y="656"/>
                  </a:lnTo>
                  <a:lnTo>
                    <a:pt x="438" y="674"/>
                  </a:lnTo>
                  <a:lnTo>
                    <a:pt x="442" y="674"/>
                  </a:lnTo>
                  <a:lnTo>
                    <a:pt x="448" y="674"/>
                  </a:lnTo>
                  <a:lnTo>
                    <a:pt x="450" y="674"/>
                  </a:lnTo>
                  <a:lnTo>
                    <a:pt x="492" y="650"/>
                  </a:lnTo>
                  <a:lnTo>
                    <a:pt x="494" y="646"/>
                  </a:lnTo>
                  <a:lnTo>
                    <a:pt x="498" y="642"/>
                  </a:lnTo>
                  <a:lnTo>
                    <a:pt x="500" y="636"/>
                  </a:lnTo>
                  <a:lnTo>
                    <a:pt x="500" y="596"/>
                  </a:lnTo>
                  <a:lnTo>
                    <a:pt x="484" y="596"/>
                  </a:lnTo>
                  <a:lnTo>
                    <a:pt x="484" y="610"/>
                  </a:lnTo>
                  <a:lnTo>
                    <a:pt x="490" y="610"/>
                  </a:lnTo>
                  <a:lnTo>
                    <a:pt x="494" y="606"/>
                  </a:lnTo>
                  <a:lnTo>
                    <a:pt x="498" y="602"/>
                  </a:lnTo>
                  <a:lnTo>
                    <a:pt x="484" y="612"/>
                  </a:lnTo>
                  <a:lnTo>
                    <a:pt x="536" y="612"/>
                  </a:lnTo>
                  <a:lnTo>
                    <a:pt x="536" y="610"/>
                  </a:lnTo>
                  <a:lnTo>
                    <a:pt x="542" y="610"/>
                  </a:lnTo>
                  <a:lnTo>
                    <a:pt x="546" y="606"/>
                  </a:lnTo>
                  <a:lnTo>
                    <a:pt x="548" y="606"/>
                  </a:lnTo>
                  <a:lnTo>
                    <a:pt x="644" y="504"/>
                  </a:lnTo>
                  <a:lnTo>
                    <a:pt x="632" y="494"/>
                  </a:lnTo>
                  <a:lnTo>
                    <a:pt x="640" y="508"/>
                  </a:lnTo>
                  <a:lnTo>
                    <a:pt x="700" y="474"/>
                  </a:lnTo>
                  <a:lnTo>
                    <a:pt x="702" y="470"/>
                  </a:lnTo>
                  <a:lnTo>
                    <a:pt x="704" y="470"/>
                  </a:lnTo>
                  <a:lnTo>
                    <a:pt x="758" y="400"/>
                  </a:lnTo>
                  <a:lnTo>
                    <a:pt x="760" y="396"/>
                  </a:lnTo>
                  <a:lnTo>
                    <a:pt x="760" y="390"/>
                  </a:lnTo>
                  <a:lnTo>
                    <a:pt x="762" y="388"/>
                  </a:lnTo>
                  <a:lnTo>
                    <a:pt x="756" y="328"/>
                  </a:lnTo>
                  <a:lnTo>
                    <a:pt x="740" y="330"/>
                  </a:lnTo>
                  <a:lnTo>
                    <a:pt x="754" y="336"/>
                  </a:lnTo>
                  <a:lnTo>
                    <a:pt x="754" y="330"/>
                  </a:lnTo>
                  <a:lnTo>
                    <a:pt x="752" y="340"/>
                  </a:lnTo>
                  <a:lnTo>
                    <a:pt x="782" y="298"/>
                  </a:lnTo>
                  <a:lnTo>
                    <a:pt x="758" y="280"/>
                  </a:lnTo>
                  <a:lnTo>
                    <a:pt x="728" y="322"/>
                  </a:lnTo>
                  <a:lnTo>
                    <a:pt x="726" y="324"/>
                  </a:lnTo>
                  <a:lnTo>
                    <a:pt x="726" y="330"/>
                  </a:lnTo>
                  <a:lnTo>
                    <a:pt x="726" y="332"/>
                  </a:lnTo>
                  <a:lnTo>
                    <a:pt x="732" y="392"/>
                  </a:lnTo>
                  <a:lnTo>
                    <a:pt x="732" y="384"/>
                  </a:lnTo>
                  <a:lnTo>
                    <a:pt x="732" y="390"/>
                  </a:lnTo>
                  <a:lnTo>
                    <a:pt x="746" y="390"/>
                  </a:lnTo>
                  <a:lnTo>
                    <a:pt x="734" y="382"/>
                  </a:lnTo>
                  <a:lnTo>
                    <a:pt x="680" y="452"/>
                  </a:lnTo>
                  <a:lnTo>
                    <a:pt x="692" y="460"/>
                  </a:lnTo>
                  <a:lnTo>
                    <a:pt x="686" y="448"/>
                  </a:lnTo>
                  <a:lnTo>
                    <a:pt x="626" y="482"/>
                  </a:lnTo>
                  <a:lnTo>
                    <a:pt x="622" y="484"/>
                  </a:lnTo>
                  <a:lnTo>
                    <a:pt x="526" y="586"/>
                  </a:lnTo>
                  <a:lnTo>
                    <a:pt x="536" y="582"/>
                  </a:lnTo>
                  <a:lnTo>
                    <a:pt x="530" y="582"/>
                  </a:lnTo>
                  <a:lnTo>
                    <a:pt x="526" y="586"/>
                  </a:lnTo>
                  <a:lnTo>
                    <a:pt x="536" y="596"/>
                  </a:lnTo>
                  <a:lnTo>
                    <a:pt x="536" y="582"/>
                  </a:lnTo>
                  <a:lnTo>
                    <a:pt x="484" y="582"/>
                  </a:lnTo>
                  <a:lnTo>
                    <a:pt x="478" y="582"/>
                  </a:lnTo>
                  <a:lnTo>
                    <a:pt x="474" y="586"/>
                  </a:lnTo>
                  <a:lnTo>
                    <a:pt x="470" y="590"/>
                  </a:lnTo>
                  <a:lnTo>
                    <a:pt x="470" y="596"/>
                  </a:lnTo>
                  <a:lnTo>
                    <a:pt x="470" y="636"/>
                  </a:lnTo>
                  <a:lnTo>
                    <a:pt x="474" y="626"/>
                  </a:lnTo>
                  <a:lnTo>
                    <a:pt x="470" y="630"/>
                  </a:lnTo>
                  <a:lnTo>
                    <a:pt x="470" y="636"/>
                  </a:lnTo>
                  <a:lnTo>
                    <a:pt x="484" y="636"/>
                  </a:lnTo>
                  <a:lnTo>
                    <a:pt x="478" y="624"/>
                  </a:lnTo>
                  <a:lnTo>
                    <a:pt x="436" y="648"/>
                  </a:lnTo>
                  <a:lnTo>
                    <a:pt x="442" y="646"/>
                  </a:lnTo>
                  <a:lnTo>
                    <a:pt x="436" y="646"/>
                  </a:lnTo>
                  <a:lnTo>
                    <a:pt x="442" y="660"/>
                  </a:lnTo>
                  <a:lnTo>
                    <a:pt x="446" y="646"/>
                  </a:lnTo>
                  <a:lnTo>
                    <a:pt x="386" y="628"/>
                  </a:lnTo>
                  <a:lnTo>
                    <a:pt x="382" y="628"/>
                  </a:lnTo>
                  <a:lnTo>
                    <a:pt x="380" y="628"/>
                  </a:lnTo>
                  <a:lnTo>
                    <a:pt x="276" y="644"/>
                  </a:lnTo>
                  <a:lnTo>
                    <a:pt x="284" y="644"/>
                  </a:lnTo>
                  <a:lnTo>
                    <a:pt x="278" y="644"/>
                  </a:lnTo>
                  <a:lnTo>
                    <a:pt x="278" y="658"/>
                  </a:lnTo>
                  <a:lnTo>
                    <a:pt x="288" y="646"/>
                  </a:lnTo>
                  <a:lnTo>
                    <a:pt x="254" y="620"/>
                  </a:lnTo>
                  <a:lnTo>
                    <a:pt x="250" y="618"/>
                  </a:lnTo>
                  <a:lnTo>
                    <a:pt x="244" y="618"/>
                  </a:lnTo>
                  <a:lnTo>
                    <a:pt x="238" y="618"/>
                  </a:lnTo>
                  <a:lnTo>
                    <a:pt x="236" y="620"/>
                  </a:lnTo>
                  <a:lnTo>
                    <a:pt x="188" y="650"/>
                  </a:lnTo>
                  <a:lnTo>
                    <a:pt x="206" y="652"/>
                  </a:lnTo>
                  <a:lnTo>
                    <a:pt x="202" y="648"/>
                  </a:lnTo>
                  <a:lnTo>
                    <a:pt x="196" y="648"/>
                  </a:lnTo>
                  <a:lnTo>
                    <a:pt x="190" y="648"/>
                  </a:lnTo>
                  <a:lnTo>
                    <a:pt x="196" y="662"/>
                  </a:lnTo>
                  <a:lnTo>
                    <a:pt x="208" y="654"/>
                  </a:lnTo>
                  <a:lnTo>
                    <a:pt x="184" y="616"/>
                  </a:lnTo>
                  <a:lnTo>
                    <a:pt x="172" y="624"/>
                  </a:lnTo>
                  <a:lnTo>
                    <a:pt x="188" y="628"/>
                  </a:lnTo>
                  <a:lnTo>
                    <a:pt x="194" y="590"/>
                  </a:lnTo>
                  <a:lnTo>
                    <a:pt x="194" y="584"/>
                  </a:lnTo>
                  <a:lnTo>
                    <a:pt x="186" y="534"/>
                  </a:lnTo>
                  <a:lnTo>
                    <a:pt x="170" y="536"/>
                  </a:lnTo>
                  <a:lnTo>
                    <a:pt x="182" y="544"/>
                  </a:lnTo>
                  <a:lnTo>
                    <a:pt x="242" y="452"/>
                  </a:lnTo>
                  <a:lnTo>
                    <a:pt x="220" y="454"/>
                  </a:lnTo>
                  <a:lnTo>
                    <a:pt x="224" y="458"/>
                  </a:lnTo>
                  <a:lnTo>
                    <a:pt x="230" y="458"/>
                  </a:lnTo>
                  <a:lnTo>
                    <a:pt x="236" y="458"/>
                  </a:lnTo>
                  <a:lnTo>
                    <a:pt x="240" y="454"/>
                  </a:lnTo>
                  <a:lnTo>
                    <a:pt x="230" y="444"/>
                  </a:lnTo>
                  <a:lnTo>
                    <a:pt x="218" y="452"/>
                  </a:lnTo>
                  <a:lnTo>
                    <a:pt x="220" y="456"/>
                  </a:lnTo>
                  <a:lnTo>
                    <a:pt x="222" y="458"/>
                  </a:lnTo>
                  <a:lnTo>
                    <a:pt x="226" y="462"/>
                  </a:lnTo>
                  <a:lnTo>
                    <a:pt x="232" y="462"/>
                  </a:lnTo>
                  <a:lnTo>
                    <a:pt x="238" y="462"/>
                  </a:lnTo>
                  <a:lnTo>
                    <a:pt x="242" y="458"/>
                  </a:lnTo>
                  <a:lnTo>
                    <a:pt x="246" y="454"/>
                  </a:lnTo>
                  <a:lnTo>
                    <a:pt x="246" y="448"/>
                  </a:lnTo>
                  <a:lnTo>
                    <a:pt x="246" y="444"/>
                  </a:lnTo>
                  <a:lnTo>
                    <a:pt x="244" y="438"/>
                  </a:lnTo>
                  <a:lnTo>
                    <a:pt x="230" y="442"/>
                  </a:lnTo>
                  <a:lnTo>
                    <a:pt x="246" y="442"/>
                  </a:lnTo>
                  <a:lnTo>
                    <a:pt x="246" y="434"/>
                  </a:lnTo>
                  <a:lnTo>
                    <a:pt x="246" y="424"/>
                  </a:lnTo>
                  <a:lnTo>
                    <a:pt x="246" y="410"/>
                  </a:lnTo>
                  <a:lnTo>
                    <a:pt x="246" y="390"/>
                  </a:lnTo>
                  <a:lnTo>
                    <a:pt x="246" y="376"/>
                  </a:lnTo>
                  <a:lnTo>
                    <a:pt x="246" y="366"/>
                  </a:lnTo>
                  <a:lnTo>
                    <a:pt x="246" y="362"/>
                  </a:lnTo>
                  <a:lnTo>
                    <a:pt x="244" y="362"/>
                  </a:lnTo>
                  <a:lnTo>
                    <a:pt x="244" y="358"/>
                  </a:lnTo>
                  <a:lnTo>
                    <a:pt x="196" y="210"/>
                  </a:lnTo>
                  <a:lnTo>
                    <a:pt x="196" y="208"/>
                  </a:lnTo>
                  <a:lnTo>
                    <a:pt x="192" y="204"/>
                  </a:lnTo>
                  <a:lnTo>
                    <a:pt x="190" y="202"/>
                  </a:lnTo>
                  <a:lnTo>
                    <a:pt x="162" y="186"/>
                  </a:lnTo>
                  <a:lnTo>
                    <a:pt x="164" y="188"/>
                  </a:lnTo>
                  <a:lnTo>
                    <a:pt x="154" y="198"/>
                  </a:lnTo>
                  <a:lnTo>
                    <a:pt x="168" y="192"/>
                  </a:lnTo>
                  <a:lnTo>
                    <a:pt x="126" y="92"/>
                  </a:lnTo>
                  <a:lnTo>
                    <a:pt x="122" y="88"/>
                  </a:lnTo>
                  <a:lnTo>
                    <a:pt x="120" y="86"/>
                  </a:lnTo>
                  <a:lnTo>
                    <a:pt x="48" y="36"/>
                  </a:lnTo>
                  <a:lnTo>
                    <a:pt x="40" y="48"/>
                  </a:lnTo>
                  <a:lnTo>
                    <a:pt x="52" y="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6" name="Freeform 20"/>
            <p:cNvSpPr>
              <a:spLocks/>
            </p:cNvSpPr>
            <p:nvPr/>
          </p:nvSpPr>
          <p:spPr bwMode="auto">
            <a:xfrm>
              <a:off x="736" y="814"/>
              <a:ext cx="1319" cy="2928"/>
            </a:xfrm>
            <a:custGeom>
              <a:avLst/>
              <a:gdLst>
                <a:gd name="T0" fmla="*/ 1015 w 1678"/>
                <a:gd name="T1" fmla="*/ 2319 h 3666"/>
                <a:gd name="T2" fmla="*/ 933 w 1678"/>
                <a:gd name="T3" fmla="*/ 2207 h 3666"/>
                <a:gd name="T4" fmla="*/ 918 w 1678"/>
                <a:gd name="T5" fmla="*/ 2191 h 3666"/>
                <a:gd name="T6" fmla="*/ 882 w 1678"/>
                <a:gd name="T7" fmla="*/ 2150 h 3666"/>
                <a:gd name="T8" fmla="*/ 864 w 1678"/>
                <a:gd name="T9" fmla="*/ 2125 h 3666"/>
                <a:gd name="T10" fmla="*/ 851 w 1678"/>
                <a:gd name="T11" fmla="*/ 2106 h 3666"/>
                <a:gd name="T12" fmla="*/ 839 w 1678"/>
                <a:gd name="T13" fmla="*/ 2077 h 3666"/>
                <a:gd name="T14" fmla="*/ 830 w 1678"/>
                <a:gd name="T15" fmla="*/ 2058 h 3666"/>
                <a:gd name="T16" fmla="*/ 816 w 1678"/>
                <a:gd name="T17" fmla="*/ 2036 h 3666"/>
                <a:gd name="T18" fmla="*/ 801 w 1678"/>
                <a:gd name="T19" fmla="*/ 2007 h 3666"/>
                <a:gd name="T20" fmla="*/ 781 w 1678"/>
                <a:gd name="T21" fmla="*/ 1925 h 3666"/>
                <a:gd name="T22" fmla="*/ 782 w 1678"/>
                <a:gd name="T23" fmla="*/ 1875 h 3666"/>
                <a:gd name="T24" fmla="*/ 752 w 1678"/>
                <a:gd name="T25" fmla="*/ 1831 h 3666"/>
                <a:gd name="T26" fmla="*/ 752 w 1678"/>
                <a:gd name="T27" fmla="*/ 1789 h 3666"/>
                <a:gd name="T28" fmla="*/ 740 w 1678"/>
                <a:gd name="T29" fmla="*/ 1744 h 3666"/>
                <a:gd name="T30" fmla="*/ 726 w 1678"/>
                <a:gd name="T31" fmla="*/ 1712 h 3666"/>
                <a:gd name="T32" fmla="*/ 729 w 1678"/>
                <a:gd name="T33" fmla="*/ 1668 h 3666"/>
                <a:gd name="T34" fmla="*/ 719 w 1678"/>
                <a:gd name="T35" fmla="*/ 1630 h 3666"/>
                <a:gd name="T36" fmla="*/ 728 w 1678"/>
                <a:gd name="T37" fmla="*/ 1593 h 3666"/>
                <a:gd name="T38" fmla="*/ 711 w 1678"/>
                <a:gd name="T39" fmla="*/ 1525 h 3666"/>
                <a:gd name="T40" fmla="*/ 685 w 1678"/>
                <a:gd name="T41" fmla="*/ 1495 h 3666"/>
                <a:gd name="T42" fmla="*/ 689 w 1678"/>
                <a:gd name="T43" fmla="*/ 1465 h 3666"/>
                <a:gd name="T44" fmla="*/ 670 w 1678"/>
                <a:gd name="T45" fmla="*/ 1440 h 3666"/>
                <a:gd name="T46" fmla="*/ 659 w 1678"/>
                <a:gd name="T47" fmla="*/ 1371 h 3666"/>
                <a:gd name="T48" fmla="*/ 663 w 1678"/>
                <a:gd name="T49" fmla="*/ 1335 h 3666"/>
                <a:gd name="T50" fmla="*/ 666 w 1678"/>
                <a:gd name="T51" fmla="*/ 1305 h 3666"/>
                <a:gd name="T52" fmla="*/ 650 w 1678"/>
                <a:gd name="T53" fmla="*/ 1282 h 3666"/>
                <a:gd name="T54" fmla="*/ 663 w 1678"/>
                <a:gd name="T55" fmla="*/ 1252 h 3666"/>
                <a:gd name="T56" fmla="*/ 652 w 1678"/>
                <a:gd name="T57" fmla="*/ 1226 h 3666"/>
                <a:gd name="T58" fmla="*/ 641 w 1678"/>
                <a:gd name="T59" fmla="*/ 1189 h 3666"/>
                <a:gd name="T60" fmla="*/ 663 w 1678"/>
                <a:gd name="T61" fmla="*/ 1177 h 3666"/>
                <a:gd name="T62" fmla="*/ 652 w 1678"/>
                <a:gd name="T63" fmla="*/ 1073 h 3666"/>
                <a:gd name="T64" fmla="*/ 633 w 1678"/>
                <a:gd name="T65" fmla="*/ 1045 h 3666"/>
                <a:gd name="T66" fmla="*/ 618 w 1678"/>
                <a:gd name="T67" fmla="*/ 1017 h 3666"/>
                <a:gd name="T68" fmla="*/ 587 w 1678"/>
                <a:gd name="T69" fmla="*/ 980 h 3666"/>
                <a:gd name="T70" fmla="*/ 564 w 1678"/>
                <a:gd name="T71" fmla="*/ 959 h 3666"/>
                <a:gd name="T72" fmla="*/ 547 w 1678"/>
                <a:gd name="T73" fmla="*/ 918 h 3666"/>
                <a:gd name="T74" fmla="*/ 535 w 1678"/>
                <a:gd name="T75" fmla="*/ 886 h 3666"/>
                <a:gd name="T76" fmla="*/ 509 w 1678"/>
                <a:gd name="T77" fmla="*/ 856 h 3666"/>
                <a:gd name="T78" fmla="*/ 492 w 1678"/>
                <a:gd name="T79" fmla="*/ 831 h 3666"/>
                <a:gd name="T80" fmla="*/ 468 w 1678"/>
                <a:gd name="T81" fmla="*/ 792 h 3666"/>
                <a:gd name="T82" fmla="*/ 447 w 1678"/>
                <a:gd name="T83" fmla="*/ 728 h 3666"/>
                <a:gd name="T84" fmla="*/ 417 w 1678"/>
                <a:gd name="T85" fmla="*/ 647 h 3666"/>
                <a:gd name="T86" fmla="*/ 378 w 1678"/>
                <a:gd name="T87" fmla="*/ 579 h 3666"/>
                <a:gd name="T88" fmla="*/ 333 w 1678"/>
                <a:gd name="T89" fmla="*/ 502 h 3666"/>
                <a:gd name="T90" fmla="*/ 298 w 1678"/>
                <a:gd name="T91" fmla="*/ 440 h 3666"/>
                <a:gd name="T92" fmla="*/ 264 w 1678"/>
                <a:gd name="T93" fmla="*/ 391 h 3666"/>
                <a:gd name="T94" fmla="*/ 215 w 1678"/>
                <a:gd name="T95" fmla="*/ 341 h 3666"/>
                <a:gd name="T96" fmla="*/ 169 w 1678"/>
                <a:gd name="T97" fmla="*/ 260 h 3666"/>
                <a:gd name="T98" fmla="*/ 160 w 1678"/>
                <a:gd name="T99" fmla="*/ 204 h 3666"/>
                <a:gd name="T100" fmla="*/ 146 w 1678"/>
                <a:gd name="T101" fmla="*/ 36 h 3666"/>
                <a:gd name="T102" fmla="*/ 13 w 1678"/>
                <a:gd name="T103" fmla="*/ 291 h 3666"/>
                <a:gd name="T104" fmla="*/ 516 w 1678"/>
                <a:gd name="T105" fmla="*/ 1439 h 3666"/>
                <a:gd name="T106" fmla="*/ 845 w 1678"/>
                <a:gd name="T107" fmla="*/ 2339 h 36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78" h="3666">
                  <a:moveTo>
                    <a:pt x="1378" y="3666"/>
                  </a:moveTo>
                  <a:lnTo>
                    <a:pt x="1678" y="3662"/>
                  </a:lnTo>
                  <a:lnTo>
                    <a:pt x="1642" y="3636"/>
                  </a:lnTo>
                  <a:lnTo>
                    <a:pt x="1640" y="3594"/>
                  </a:lnTo>
                  <a:lnTo>
                    <a:pt x="1582" y="3538"/>
                  </a:lnTo>
                  <a:lnTo>
                    <a:pt x="1510" y="3460"/>
                  </a:lnTo>
                  <a:lnTo>
                    <a:pt x="1508" y="3448"/>
                  </a:lnTo>
                  <a:lnTo>
                    <a:pt x="1498" y="3442"/>
                  </a:lnTo>
                  <a:lnTo>
                    <a:pt x="1486" y="3434"/>
                  </a:lnTo>
                  <a:lnTo>
                    <a:pt x="1474" y="3430"/>
                  </a:lnTo>
                  <a:lnTo>
                    <a:pt x="1436" y="3396"/>
                  </a:lnTo>
                  <a:lnTo>
                    <a:pt x="1428" y="3370"/>
                  </a:lnTo>
                  <a:lnTo>
                    <a:pt x="1418" y="3362"/>
                  </a:lnTo>
                  <a:lnTo>
                    <a:pt x="1408" y="3334"/>
                  </a:lnTo>
                  <a:lnTo>
                    <a:pt x="1398" y="3330"/>
                  </a:lnTo>
                  <a:lnTo>
                    <a:pt x="1390" y="3322"/>
                  </a:lnTo>
                  <a:lnTo>
                    <a:pt x="1388" y="3310"/>
                  </a:lnTo>
                  <a:lnTo>
                    <a:pt x="1376" y="3302"/>
                  </a:lnTo>
                  <a:lnTo>
                    <a:pt x="1376" y="3276"/>
                  </a:lnTo>
                  <a:lnTo>
                    <a:pt x="1364" y="3266"/>
                  </a:lnTo>
                  <a:lnTo>
                    <a:pt x="1358" y="3256"/>
                  </a:lnTo>
                  <a:lnTo>
                    <a:pt x="1356" y="3244"/>
                  </a:lnTo>
                  <a:lnTo>
                    <a:pt x="1346" y="3234"/>
                  </a:lnTo>
                  <a:lnTo>
                    <a:pt x="1344" y="3226"/>
                  </a:lnTo>
                  <a:lnTo>
                    <a:pt x="1336" y="3216"/>
                  </a:lnTo>
                  <a:lnTo>
                    <a:pt x="1322" y="3200"/>
                  </a:lnTo>
                  <a:lnTo>
                    <a:pt x="1320" y="3192"/>
                  </a:lnTo>
                  <a:lnTo>
                    <a:pt x="1310" y="3182"/>
                  </a:lnTo>
                  <a:lnTo>
                    <a:pt x="1306" y="3164"/>
                  </a:lnTo>
                  <a:lnTo>
                    <a:pt x="1296" y="3146"/>
                  </a:lnTo>
                  <a:lnTo>
                    <a:pt x="1290" y="3062"/>
                  </a:lnTo>
                  <a:lnTo>
                    <a:pt x="1282" y="3054"/>
                  </a:lnTo>
                  <a:lnTo>
                    <a:pt x="1264" y="3018"/>
                  </a:lnTo>
                  <a:lnTo>
                    <a:pt x="1250" y="2984"/>
                  </a:lnTo>
                  <a:lnTo>
                    <a:pt x="1248" y="2962"/>
                  </a:lnTo>
                  <a:lnTo>
                    <a:pt x="1266" y="2940"/>
                  </a:lnTo>
                  <a:lnTo>
                    <a:pt x="1266" y="2918"/>
                  </a:lnTo>
                  <a:lnTo>
                    <a:pt x="1262" y="2912"/>
                  </a:lnTo>
                  <a:lnTo>
                    <a:pt x="1218" y="2870"/>
                  </a:lnTo>
                  <a:lnTo>
                    <a:pt x="1210" y="2854"/>
                  </a:lnTo>
                  <a:lnTo>
                    <a:pt x="1212" y="2824"/>
                  </a:lnTo>
                  <a:lnTo>
                    <a:pt x="1218" y="2804"/>
                  </a:lnTo>
                  <a:lnTo>
                    <a:pt x="1218" y="2778"/>
                  </a:lnTo>
                  <a:lnTo>
                    <a:pt x="1200" y="2750"/>
                  </a:lnTo>
                  <a:lnTo>
                    <a:pt x="1198" y="2734"/>
                  </a:lnTo>
                  <a:lnTo>
                    <a:pt x="1192" y="2716"/>
                  </a:lnTo>
                  <a:lnTo>
                    <a:pt x="1182" y="2702"/>
                  </a:lnTo>
                  <a:lnTo>
                    <a:pt x="1176" y="2684"/>
                  </a:lnTo>
                  <a:lnTo>
                    <a:pt x="1176" y="2670"/>
                  </a:lnTo>
                  <a:lnTo>
                    <a:pt x="1180" y="2660"/>
                  </a:lnTo>
                  <a:lnTo>
                    <a:pt x="1180" y="2616"/>
                  </a:lnTo>
                  <a:lnTo>
                    <a:pt x="1172" y="2594"/>
                  </a:lnTo>
                  <a:lnTo>
                    <a:pt x="1164" y="2580"/>
                  </a:lnTo>
                  <a:lnTo>
                    <a:pt x="1164" y="2556"/>
                  </a:lnTo>
                  <a:lnTo>
                    <a:pt x="1174" y="2520"/>
                  </a:lnTo>
                  <a:lnTo>
                    <a:pt x="1180" y="2508"/>
                  </a:lnTo>
                  <a:lnTo>
                    <a:pt x="1178" y="2496"/>
                  </a:lnTo>
                  <a:lnTo>
                    <a:pt x="1158" y="2438"/>
                  </a:lnTo>
                  <a:lnTo>
                    <a:pt x="1150" y="2404"/>
                  </a:lnTo>
                  <a:lnTo>
                    <a:pt x="1150" y="2392"/>
                  </a:lnTo>
                  <a:lnTo>
                    <a:pt x="1126" y="2372"/>
                  </a:lnTo>
                  <a:lnTo>
                    <a:pt x="1126" y="2364"/>
                  </a:lnTo>
                  <a:lnTo>
                    <a:pt x="1108" y="2344"/>
                  </a:lnTo>
                  <a:lnTo>
                    <a:pt x="1108" y="2318"/>
                  </a:lnTo>
                  <a:lnTo>
                    <a:pt x="1114" y="2310"/>
                  </a:lnTo>
                  <a:lnTo>
                    <a:pt x="1114" y="2296"/>
                  </a:lnTo>
                  <a:lnTo>
                    <a:pt x="1102" y="2286"/>
                  </a:lnTo>
                  <a:lnTo>
                    <a:pt x="1102" y="2278"/>
                  </a:lnTo>
                  <a:lnTo>
                    <a:pt x="1084" y="2258"/>
                  </a:lnTo>
                  <a:lnTo>
                    <a:pt x="1082" y="2238"/>
                  </a:lnTo>
                  <a:lnTo>
                    <a:pt x="1066" y="2206"/>
                  </a:lnTo>
                  <a:lnTo>
                    <a:pt x="1066" y="2150"/>
                  </a:lnTo>
                  <a:lnTo>
                    <a:pt x="1078" y="2134"/>
                  </a:lnTo>
                  <a:lnTo>
                    <a:pt x="1078" y="2100"/>
                  </a:lnTo>
                  <a:lnTo>
                    <a:pt x="1072" y="2094"/>
                  </a:lnTo>
                  <a:lnTo>
                    <a:pt x="1072" y="2072"/>
                  </a:lnTo>
                  <a:lnTo>
                    <a:pt x="1078" y="2062"/>
                  </a:lnTo>
                  <a:lnTo>
                    <a:pt x="1078" y="2046"/>
                  </a:lnTo>
                  <a:lnTo>
                    <a:pt x="1062" y="2038"/>
                  </a:lnTo>
                  <a:lnTo>
                    <a:pt x="1062" y="2028"/>
                  </a:lnTo>
                  <a:lnTo>
                    <a:pt x="1052" y="2010"/>
                  </a:lnTo>
                  <a:lnTo>
                    <a:pt x="1046" y="1994"/>
                  </a:lnTo>
                  <a:lnTo>
                    <a:pt x="1056" y="1984"/>
                  </a:lnTo>
                  <a:lnTo>
                    <a:pt x="1072" y="1962"/>
                  </a:lnTo>
                  <a:lnTo>
                    <a:pt x="1068" y="1952"/>
                  </a:lnTo>
                  <a:lnTo>
                    <a:pt x="1064" y="1938"/>
                  </a:lnTo>
                  <a:lnTo>
                    <a:pt x="1054" y="1922"/>
                  </a:lnTo>
                  <a:lnTo>
                    <a:pt x="1054" y="1910"/>
                  </a:lnTo>
                  <a:lnTo>
                    <a:pt x="1038" y="1882"/>
                  </a:lnTo>
                  <a:lnTo>
                    <a:pt x="1038" y="1864"/>
                  </a:lnTo>
                  <a:lnTo>
                    <a:pt x="1050" y="1830"/>
                  </a:lnTo>
                  <a:lnTo>
                    <a:pt x="1054" y="1868"/>
                  </a:lnTo>
                  <a:lnTo>
                    <a:pt x="1072" y="1846"/>
                  </a:lnTo>
                  <a:lnTo>
                    <a:pt x="1072" y="1738"/>
                  </a:lnTo>
                  <a:lnTo>
                    <a:pt x="1060" y="1702"/>
                  </a:lnTo>
                  <a:lnTo>
                    <a:pt x="1054" y="1682"/>
                  </a:lnTo>
                  <a:lnTo>
                    <a:pt x="1042" y="1670"/>
                  </a:lnTo>
                  <a:lnTo>
                    <a:pt x="1034" y="1652"/>
                  </a:lnTo>
                  <a:lnTo>
                    <a:pt x="1024" y="1638"/>
                  </a:lnTo>
                  <a:lnTo>
                    <a:pt x="1008" y="1622"/>
                  </a:lnTo>
                  <a:lnTo>
                    <a:pt x="1000" y="1608"/>
                  </a:lnTo>
                  <a:lnTo>
                    <a:pt x="1000" y="1594"/>
                  </a:lnTo>
                  <a:lnTo>
                    <a:pt x="972" y="1566"/>
                  </a:lnTo>
                  <a:lnTo>
                    <a:pt x="966" y="1554"/>
                  </a:lnTo>
                  <a:lnTo>
                    <a:pt x="950" y="1536"/>
                  </a:lnTo>
                  <a:lnTo>
                    <a:pt x="936" y="1532"/>
                  </a:lnTo>
                  <a:lnTo>
                    <a:pt x="918" y="1518"/>
                  </a:lnTo>
                  <a:lnTo>
                    <a:pt x="914" y="1504"/>
                  </a:lnTo>
                  <a:lnTo>
                    <a:pt x="908" y="1464"/>
                  </a:lnTo>
                  <a:lnTo>
                    <a:pt x="896" y="1454"/>
                  </a:lnTo>
                  <a:lnTo>
                    <a:pt x="886" y="1438"/>
                  </a:lnTo>
                  <a:lnTo>
                    <a:pt x="876" y="1404"/>
                  </a:lnTo>
                  <a:lnTo>
                    <a:pt x="866" y="1394"/>
                  </a:lnTo>
                  <a:lnTo>
                    <a:pt x="866" y="1388"/>
                  </a:lnTo>
                  <a:lnTo>
                    <a:pt x="848" y="1372"/>
                  </a:lnTo>
                  <a:lnTo>
                    <a:pt x="846" y="1364"/>
                  </a:lnTo>
                  <a:lnTo>
                    <a:pt x="824" y="1342"/>
                  </a:lnTo>
                  <a:lnTo>
                    <a:pt x="822" y="1328"/>
                  </a:lnTo>
                  <a:lnTo>
                    <a:pt x="806" y="1318"/>
                  </a:lnTo>
                  <a:lnTo>
                    <a:pt x="796" y="1302"/>
                  </a:lnTo>
                  <a:lnTo>
                    <a:pt x="786" y="1278"/>
                  </a:lnTo>
                  <a:lnTo>
                    <a:pt x="770" y="1262"/>
                  </a:lnTo>
                  <a:lnTo>
                    <a:pt x="758" y="1242"/>
                  </a:lnTo>
                  <a:lnTo>
                    <a:pt x="744" y="1224"/>
                  </a:lnTo>
                  <a:lnTo>
                    <a:pt x="746" y="1194"/>
                  </a:lnTo>
                  <a:lnTo>
                    <a:pt x="724" y="1140"/>
                  </a:lnTo>
                  <a:lnTo>
                    <a:pt x="710" y="1120"/>
                  </a:lnTo>
                  <a:lnTo>
                    <a:pt x="698" y="1042"/>
                  </a:lnTo>
                  <a:lnTo>
                    <a:pt x="674" y="1014"/>
                  </a:lnTo>
                  <a:lnTo>
                    <a:pt x="652" y="986"/>
                  </a:lnTo>
                  <a:lnTo>
                    <a:pt x="632" y="950"/>
                  </a:lnTo>
                  <a:lnTo>
                    <a:pt x="612" y="908"/>
                  </a:lnTo>
                  <a:lnTo>
                    <a:pt x="582" y="866"/>
                  </a:lnTo>
                  <a:lnTo>
                    <a:pt x="564" y="838"/>
                  </a:lnTo>
                  <a:lnTo>
                    <a:pt x="540" y="786"/>
                  </a:lnTo>
                  <a:lnTo>
                    <a:pt x="516" y="750"/>
                  </a:lnTo>
                  <a:lnTo>
                    <a:pt x="502" y="704"/>
                  </a:lnTo>
                  <a:lnTo>
                    <a:pt x="482" y="690"/>
                  </a:lnTo>
                  <a:lnTo>
                    <a:pt x="474" y="650"/>
                  </a:lnTo>
                  <a:lnTo>
                    <a:pt x="440" y="616"/>
                  </a:lnTo>
                  <a:lnTo>
                    <a:pt x="428" y="614"/>
                  </a:lnTo>
                  <a:lnTo>
                    <a:pt x="412" y="592"/>
                  </a:lnTo>
                  <a:lnTo>
                    <a:pt x="400" y="586"/>
                  </a:lnTo>
                  <a:lnTo>
                    <a:pt x="348" y="534"/>
                  </a:lnTo>
                  <a:lnTo>
                    <a:pt x="330" y="506"/>
                  </a:lnTo>
                  <a:lnTo>
                    <a:pt x="320" y="464"/>
                  </a:lnTo>
                  <a:lnTo>
                    <a:pt x="274" y="408"/>
                  </a:lnTo>
                  <a:lnTo>
                    <a:pt x="268" y="376"/>
                  </a:lnTo>
                  <a:lnTo>
                    <a:pt x="260" y="362"/>
                  </a:lnTo>
                  <a:lnTo>
                    <a:pt x="258" y="320"/>
                  </a:lnTo>
                  <a:lnTo>
                    <a:pt x="244" y="182"/>
                  </a:lnTo>
                  <a:lnTo>
                    <a:pt x="234" y="124"/>
                  </a:lnTo>
                  <a:lnTo>
                    <a:pt x="236" y="56"/>
                  </a:lnTo>
                  <a:lnTo>
                    <a:pt x="250" y="4"/>
                  </a:lnTo>
                  <a:lnTo>
                    <a:pt x="0" y="0"/>
                  </a:lnTo>
                  <a:lnTo>
                    <a:pt x="22" y="456"/>
                  </a:lnTo>
                  <a:lnTo>
                    <a:pt x="606" y="1432"/>
                  </a:lnTo>
                  <a:lnTo>
                    <a:pt x="834" y="1746"/>
                  </a:lnTo>
                  <a:lnTo>
                    <a:pt x="834" y="2256"/>
                  </a:lnTo>
                  <a:lnTo>
                    <a:pt x="976" y="2820"/>
                  </a:lnTo>
                  <a:lnTo>
                    <a:pt x="1150" y="3362"/>
                  </a:lnTo>
                  <a:lnTo>
                    <a:pt x="1368" y="3666"/>
                  </a:lnTo>
                  <a:lnTo>
                    <a:pt x="1378" y="3666"/>
                  </a:lnTo>
                  <a:close/>
                </a:path>
              </a:pathLst>
            </a:cu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7" name="Freeform 21"/>
            <p:cNvSpPr>
              <a:spLocks/>
            </p:cNvSpPr>
            <p:nvPr/>
          </p:nvSpPr>
          <p:spPr bwMode="auto">
            <a:xfrm>
              <a:off x="927" y="824"/>
              <a:ext cx="33" cy="140"/>
            </a:xfrm>
            <a:custGeom>
              <a:avLst/>
              <a:gdLst>
                <a:gd name="T0" fmla="*/ 0 w 42"/>
                <a:gd name="T1" fmla="*/ 110 h 176"/>
                <a:gd name="T2" fmla="*/ 19 w 42"/>
                <a:gd name="T3" fmla="*/ 111 h 176"/>
                <a:gd name="T4" fmla="*/ 24 w 42"/>
                <a:gd name="T5" fmla="*/ 21 h 176"/>
                <a:gd name="T6" fmla="*/ 13 w 42"/>
                <a:gd name="T7" fmla="*/ 20 h 176"/>
                <a:gd name="T8" fmla="*/ 22 w 42"/>
                <a:gd name="T9" fmla="*/ 23 h 176"/>
                <a:gd name="T10" fmla="*/ 26 w 42"/>
                <a:gd name="T11" fmla="*/ 4 h 176"/>
                <a:gd name="T12" fmla="*/ 9 w 42"/>
                <a:gd name="T13" fmla="*/ 0 h 176"/>
                <a:gd name="T14" fmla="*/ 5 w 42"/>
                <a:gd name="T15" fmla="*/ 19 h 176"/>
                <a:gd name="T16" fmla="*/ 5 w 42"/>
                <a:gd name="T17" fmla="*/ 20 h 176"/>
                <a:gd name="T18" fmla="*/ 5 w 42"/>
                <a:gd name="T19" fmla="*/ 20 h 176"/>
                <a:gd name="T20" fmla="*/ 0 w 42"/>
                <a:gd name="T21" fmla="*/ 110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176">
                  <a:moveTo>
                    <a:pt x="0" y="174"/>
                  </a:moveTo>
                  <a:lnTo>
                    <a:pt x="30" y="176"/>
                  </a:lnTo>
                  <a:lnTo>
                    <a:pt x="38" y="34"/>
                  </a:lnTo>
                  <a:lnTo>
                    <a:pt x="22" y="32"/>
                  </a:lnTo>
                  <a:lnTo>
                    <a:pt x="36" y="36"/>
                  </a:lnTo>
                  <a:lnTo>
                    <a:pt x="42" y="6"/>
                  </a:lnTo>
                  <a:lnTo>
                    <a:pt x="14" y="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8" name="Freeform 23"/>
            <p:cNvSpPr>
              <a:spLocks/>
            </p:cNvSpPr>
            <p:nvPr/>
          </p:nvSpPr>
          <p:spPr bwMode="auto">
            <a:xfrm>
              <a:off x="2009" y="3656"/>
              <a:ext cx="99" cy="136"/>
            </a:xfrm>
            <a:custGeom>
              <a:avLst/>
              <a:gdLst>
                <a:gd name="T0" fmla="*/ 11 w 126"/>
                <a:gd name="T1" fmla="*/ 0 h 170"/>
                <a:gd name="T2" fmla="*/ 0 w 126"/>
                <a:gd name="T3" fmla="*/ 15 h 170"/>
                <a:gd name="T4" fmla="*/ 22 w 126"/>
                <a:gd name="T5" fmla="*/ 32 h 170"/>
                <a:gd name="T6" fmla="*/ 28 w 126"/>
                <a:gd name="T7" fmla="*/ 24 h 170"/>
                <a:gd name="T8" fmla="*/ 19 w 126"/>
                <a:gd name="T9" fmla="*/ 24 h 170"/>
                <a:gd name="T10" fmla="*/ 19 w 126"/>
                <a:gd name="T11" fmla="*/ 28 h 170"/>
                <a:gd name="T12" fmla="*/ 21 w 126"/>
                <a:gd name="T13" fmla="*/ 30 h 170"/>
                <a:gd name="T14" fmla="*/ 19 w 126"/>
                <a:gd name="T15" fmla="*/ 24 h 170"/>
                <a:gd name="T16" fmla="*/ 19 w 126"/>
                <a:gd name="T17" fmla="*/ 51 h 170"/>
                <a:gd name="T18" fmla="*/ 19 w 126"/>
                <a:gd name="T19" fmla="*/ 51 h 170"/>
                <a:gd name="T20" fmla="*/ 19 w 126"/>
                <a:gd name="T21" fmla="*/ 55 h 170"/>
                <a:gd name="T22" fmla="*/ 21 w 126"/>
                <a:gd name="T23" fmla="*/ 58 h 170"/>
                <a:gd name="T24" fmla="*/ 22 w 126"/>
                <a:gd name="T25" fmla="*/ 59 h 170"/>
                <a:gd name="T26" fmla="*/ 42 w 126"/>
                <a:gd name="T27" fmla="*/ 74 h 170"/>
                <a:gd name="T28" fmla="*/ 47 w 126"/>
                <a:gd name="T29" fmla="*/ 66 h 170"/>
                <a:gd name="T30" fmla="*/ 39 w 126"/>
                <a:gd name="T31" fmla="*/ 72 h 170"/>
                <a:gd name="T32" fmla="*/ 63 w 126"/>
                <a:gd name="T33" fmla="*/ 109 h 170"/>
                <a:gd name="T34" fmla="*/ 78 w 126"/>
                <a:gd name="T35" fmla="*/ 98 h 170"/>
                <a:gd name="T36" fmla="*/ 54 w 126"/>
                <a:gd name="T37" fmla="*/ 62 h 170"/>
                <a:gd name="T38" fmla="*/ 53 w 126"/>
                <a:gd name="T39" fmla="*/ 60 h 170"/>
                <a:gd name="T40" fmla="*/ 53 w 126"/>
                <a:gd name="T41" fmla="*/ 59 h 170"/>
                <a:gd name="T42" fmla="*/ 33 w 126"/>
                <a:gd name="T43" fmla="*/ 43 h 170"/>
                <a:gd name="T44" fmla="*/ 36 w 126"/>
                <a:gd name="T45" fmla="*/ 51 h 170"/>
                <a:gd name="T46" fmla="*/ 36 w 126"/>
                <a:gd name="T47" fmla="*/ 47 h 170"/>
                <a:gd name="T48" fmla="*/ 33 w 126"/>
                <a:gd name="T49" fmla="*/ 45 h 170"/>
                <a:gd name="T50" fmla="*/ 28 w 126"/>
                <a:gd name="T51" fmla="*/ 51 h 170"/>
                <a:gd name="T52" fmla="*/ 37 w 126"/>
                <a:gd name="T53" fmla="*/ 51 h 170"/>
                <a:gd name="T54" fmla="*/ 37 w 126"/>
                <a:gd name="T55" fmla="*/ 24 h 170"/>
                <a:gd name="T56" fmla="*/ 36 w 126"/>
                <a:gd name="T57" fmla="*/ 24 h 170"/>
                <a:gd name="T58" fmla="*/ 36 w 126"/>
                <a:gd name="T59" fmla="*/ 21 h 170"/>
                <a:gd name="T60" fmla="*/ 33 w 126"/>
                <a:gd name="T61" fmla="*/ 18 h 170"/>
                <a:gd name="T62" fmla="*/ 33 w 126"/>
                <a:gd name="T63" fmla="*/ 17 h 170"/>
                <a:gd name="T64" fmla="*/ 11 w 126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6" h="170">
                  <a:moveTo>
                    <a:pt x="18" y="0"/>
                  </a:moveTo>
                  <a:lnTo>
                    <a:pt x="0" y="24"/>
                  </a:lnTo>
                  <a:lnTo>
                    <a:pt x="36" y="50"/>
                  </a:lnTo>
                  <a:lnTo>
                    <a:pt x="44" y="38"/>
                  </a:lnTo>
                  <a:lnTo>
                    <a:pt x="30" y="38"/>
                  </a:lnTo>
                  <a:lnTo>
                    <a:pt x="30" y="44"/>
                  </a:lnTo>
                  <a:lnTo>
                    <a:pt x="34" y="48"/>
                  </a:lnTo>
                  <a:lnTo>
                    <a:pt x="30" y="38"/>
                  </a:lnTo>
                  <a:lnTo>
                    <a:pt x="30" y="80"/>
                  </a:lnTo>
                  <a:lnTo>
                    <a:pt x="30" y="86"/>
                  </a:lnTo>
                  <a:lnTo>
                    <a:pt x="34" y="90"/>
                  </a:lnTo>
                  <a:lnTo>
                    <a:pt x="36" y="92"/>
                  </a:lnTo>
                  <a:lnTo>
                    <a:pt x="68" y="116"/>
                  </a:lnTo>
                  <a:lnTo>
                    <a:pt x="76" y="104"/>
                  </a:lnTo>
                  <a:lnTo>
                    <a:pt x="64" y="112"/>
                  </a:lnTo>
                  <a:lnTo>
                    <a:pt x="102" y="170"/>
                  </a:lnTo>
                  <a:lnTo>
                    <a:pt x="126" y="154"/>
                  </a:lnTo>
                  <a:lnTo>
                    <a:pt x="88" y="96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54" y="68"/>
                  </a:lnTo>
                  <a:lnTo>
                    <a:pt x="58" y="80"/>
                  </a:lnTo>
                  <a:lnTo>
                    <a:pt x="58" y="74"/>
                  </a:lnTo>
                  <a:lnTo>
                    <a:pt x="54" y="70"/>
                  </a:lnTo>
                  <a:lnTo>
                    <a:pt x="44" y="80"/>
                  </a:lnTo>
                  <a:lnTo>
                    <a:pt x="60" y="80"/>
                  </a:lnTo>
                  <a:lnTo>
                    <a:pt x="60" y="38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9" name="Oval 24"/>
            <p:cNvSpPr>
              <a:spLocks noChangeArrowheads="1"/>
            </p:cNvSpPr>
            <p:nvPr/>
          </p:nvSpPr>
          <p:spPr bwMode="auto">
            <a:xfrm>
              <a:off x="1478" y="961"/>
              <a:ext cx="33" cy="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50" name="Rectangle 25"/>
            <p:cNvSpPr>
              <a:spLocks noChangeArrowheads="1"/>
            </p:cNvSpPr>
            <p:nvPr/>
          </p:nvSpPr>
          <p:spPr bwMode="auto">
            <a:xfrm>
              <a:off x="1788" y="770"/>
              <a:ext cx="78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51" name="Rectangle 26"/>
            <p:cNvSpPr>
              <a:spLocks noChangeArrowheads="1"/>
            </p:cNvSpPr>
            <p:nvPr/>
          </p:nvSpPr>
          <p:spPr bwMode="auto">
            <a:xfrm>
              <a:off x="2077" y="645"/>
              <a:ext cx="76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52" name="Rectangle 27"/>
            <p:cNvSpPr>
              <a:spLocks noChangeArrowheads="1"/>
            </p:cNvSpPr>
            <p:nvPr/>
          </p:nvSpPr>
          <p:spPr bwMode="auto">
            <a:xfrm>
              <a:off x="2149" y="621"/>
              <a:ext cx="7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700" b="1">
                  <a:solidFill>
                    <a:srgbClr val="5F5F5F"/>
                  </a:solidFill>
                  <a:latin typeface="Verdana" charset="0"/>
                </a:rPr>
                <a:t>ANGOLA</a:t>
              </a:r>
              <a:endParaRPr lang="en-GB" sz="1600">
                <a:latin typeface="Times New Roman" charset="0"/>
              </a:endParaRPr>
            </a:p>
          </p:txBody>
        </p:sp>
        <p:sp>
          <p:nvSpPr>
            <p:cNvPr id="21553" name="Rectangle 28"/>
            <p:cNvSpPr>
              <a:spLocks noChangeArrowheads="1"/>
            </p:cNvSpPr>
            <p:nvPr/>
          </p:nvSpPr>
          <p:spPr bwMode="auto">
            <a:xfrm>
              <a:off x="3474" y="731"/>
              <a:ext cx="69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700" b="1">
                  <a:solidFill>
                    <a:srgbClr val="5F5F5F"/>
                  </a:solidFill>
                  <a:latin typeface="Verdana" charset="0"/>
                </a:rPr>
                <a:t>ZAMBIA</a:t>
              </a:r>
              <a:endParaRPr lang="en-GB" sz="1600">
                <a:latin typeface="Times New Roman" charset="0"/>
              </a:endParaRPr>
            </a:p>
          </p:txBody>
        </p:sp>
        <p:sp>
          <p:nvSpPr>
            <p:cNvPr id="21554" name="Rectangle 29"/>
            <p:cNvSpPr>
              <a:spLocks noChangeArrowheads="1"/>
            </p:cNvSpPr>
            <p:nvPr/>
          </p:nvSpPr>
          <p:spPr bwMode="auto">
            <a:xfrm>
              <a:off x="3097" y="2398"/>
              <a:ext cx="10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700" b="1">
                  <a:solidFill>
                    <a:srgbClr val="5F5F5F"/>
                  </a:solidFill>
                  <a:latin typeface="Verdana" charset="0"/>
                </a:rPr>
                <a:t>BOTSWANA</a:t>
              </a:r>
              <a:endParaRPr lang="en-GB" sz="1600">
                <a:latin typeface="Times New Roman" charset="0"/>
              </a:endParaRPr>
            </a:p>
          </p:txBody>
        </p:sp>
        <p:sp>
          <p:nvSpPr>
            <p:cNvPr id="21555" name="Rectangle 30"/>
            <p:cNvSpPr>
              <a:spLocks noChangeArrowheads="1"/>
            </p:cNvSpPr>
            <p:nvPr/>
          </p:nvSpPr>
          <p:spPr bwMode="auto">
            <a:xfrm>
              <a:off x="3131" y="3247"/>
              <a:ext cx="133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56" name="Rectangle 31"/>
            <p:cNvSpPr>
              <a:spLocks noChangeArrowheads="1"/>
            </p:cNvSpPr>
            <p:nvPr/>
          </p:nvSpPr>
          <p:spPr bwMode="auto">
            <a:xfrm>
              <a:off x="3097" y="3496"/>
              <a:ext cx="116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57" name="Rectangle 32"/>
            <p:cNvSpPr>
              <a:spLocks noChangeArrowheads="1"/>
            </p:cNvSpPr>
            <p:nvPr/>
          </p:nvSpPr>
          <p:spPr bwMode="auto">
            <a:xfrm>
              <a:off x="3169" y="3472"/>
              <a:ext cx="116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700" b="1">
                  <a:solidFill>
                    <a:srgbClr val="5F5F5F"/>
                  </a:solidFill>
                  <a:latin typeface="Verdana" charset="0"/>
                </a:rPr>
                <a:t>REPUBLIC OF</a:t>
              </a:r>
              <a:endParaRPr lang="en-GB" sz="1600">
                <a:latin typeface="Times New Roman" charset="0"/>
              </a:endParaRPr>
            </a:p>
          </p:txBody>
        </p:sp>
        <p:sp>
          <p:nvSpPr>
            <p:cNvPr id="21558" name="Rectangle 33"/>
            <p:cNvSpPr>
              <a:spLocks noChangeArrowheads="1"/>
            </p:cNvSpPr>
            <p:nvPr/>
          </p:nvSpPr>
          <p:spPr bwMode="auto">
            <a:xfrm>
              <a:off x="3097" y="3674"/>
              <a:ext cx="130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59" name="Rectangle 34"/>
            <p:cNvSpPr>
              <a:spLocks noChangeArrowheads="1"/>
            </p:cNvSpPr>
            <p:nvPr/>
          </p:nvSpPr>
          <p:spPr bwMode="auto">
            <a:xfrm>
              <a:off x="3169" y="3650"/>
              <a:ext cx="131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700" b="1">
                  <a:solidFill>
                    <a:srgbClr val="5F5F5F"/>
                  </a:solidFill>
                  <a:latin typeface="Verdana" charset="0"/>
                </a:rPr>
                <a:t>SOUTH AFRICA</a:t>
              </a:r>
              <a:endParaRPr lang="en-GB" sz="1600">
                <a:latin typeface="Times New Roman" charset="0"/>
              </a:endParaRPr>
            </a:p>
          </p:txBody>
        </p:sp>
        <p:sp>
          <p:nvSpPr>
            <p:cNvPr id="21560" name="Rectangle 35"/>
            <p:cNvSpPr>
              <a:spLocks noChangeArrowheads="1"/>
            </p:cNvSpPr>
            <p:nvPr/>
          </p:nvSpPr>
          <p:spPr bwMode="auto">
            <a:xfrm rot="4080000">
              <a:off x="481" y="1924"/>
              <a:ext cx="96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700" b="1">
                  <a:solidFill>
                    <a:srgbClr val="3333CC"/>
                  </a:solidFill>
                </a:rPr>
                <a:t>Atlantic Ocean</a:t>
              </a:r>
              <a:endParaRPr lang="en-GB" sz="1600">
                <a:latin typeface="Times New Roman" charset="0"/>
              </a:endParaRPr>
            </a:p>
          </p:txBody>
        </p:sp>
        <p:sp>
          <p:nvSpPr>
            <p:cNvPr id="21561" name="Freeform 37"/>
            <p:cNvSpPr>
              <a:spLocks/>
            </p:cNvSpPr>
            <p:nvPr/>
          </p:nvSpPr>
          <p:spPr bwMode="auto">
            <a:xfrm>
              <a:off x="1539" y="2265"/>
              <a:ext cx="71" cy="135"/>
            </a:xfrm>
            <a:custGeom>
              <a:avLst/>
              <a:gdLst>
                <a:gd name="T0" fmla="*/ 0 w 90"/>
                <a:gd name="T1" fmla="*/ 2 h 170"/>
                <a:gd name="T2" fmla="*/ 52 w 90"/>
                <a:gd name="T3" fmla="*/ 0 h 170"/>
                <a:gd name="T4" fmla="*/ 56 w 90"/>
                <a:gd name="T5" fmla="*/ 107 h 170"/>
                <a:gd name="T6" fmla="*/ 15 w 90"/>
                <a:gd name="T7" fmla="*/ 98 h 170"/>
                <a:gd name="T8" fmla="*/ 0 w 90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170">
                  <a:moveTo>
                    <a:pt x="0" y="4"/>
                  </a:moveTo>
                  <a:lnTo>
                    <a:pt x="84" y="0"/>
                  </a:lnTo>
                  <a:lnTo>
                    <a:pt x="90" y="170"/>
                  </a:lnTo>
                  <a:lnTo>
                    <a:pt x="24" y="15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2" name="Rectangle 38"/>
            <p:cNvSpPr>
              <a:spLocks noChangeArrowheads="1"/>
            </p:cNvSpPr>
            <p:nvPr/>
          </p:nvSpPr>
          <p:spPr bwMode="auto">
            <a:xfrm>
              <a:off x="1052" y="2547"/>
              <a:ext cx="8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b="1"/>
                <a:t>Walvis Bay</a:t>
              </a:r>
              <a:endParaRPr lang="en-GB" sz="1600">
                <a:latin typeface="Times New Roman" charset="0"/>
              </a:endParaRPr>
            </a:p>
          </p:txBody>
        </p:sp>
        <p:sp>
          <p:nvSpPr>
            <p:cNvPr id="21563" name="Oval 39"/>
            <p:cNvSpPr>
              <a:spLocks noChangeArrowheads="1"/>
            </p:cNvSpPr>
            <p:nvPr/>
          </p:nvSpPr>
          <p:spPr bwMode="auto">
            <a:xfrm>
              <a:off x="1480" y="979"/>
              <a:ext cx="61" cy="6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64" name="Rectangle 40"/>
            <p:cNvSpPr>
              <a:spLocks noChangeArrowheads="1"/>
            </p:cNvSpPr>
            <p:nvPr/>
          </p:nvSpPr>
          <p:spPr bwMode="auto">
            <a:xfrm>
              <a:off x="947" y="982"/>
              <a:ext cx="57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65" name="Rectangle 41"/>
            <p:cNvSpPr>
              <a:spLocks noChangeArrowheads="1"/>
            </p:cNvSpPr>
            <p:nvPr/>
          </p:nvSpPr>
          <p:spPr bwMode="auto">
            <a:xfrm>
              <a:off x="994" y="1011"/>
              <a:ext cx="52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66" name="Rectangle 42"/>
            <p:cNvSpPr>
              <a:spLocks noChangeArrowheads="1"/>
            </p:cNvSpPr>
            <p:nvPr/>
          </p:nvSpPr>
          <p:spPr bwMode="auto">
            <a:xfrm>
              <a:off x="1279" y="1054"/>
              <a:ext cx="1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b="1">
                  <a:solidFill>
                    <a:schemeClr val="folHlink"/>
                  </a:solidFill>
                </a:rPr>
                <a:t>Ruacana 341MW</a:t>
              </a:r>
              <a:endParaRPr lang="en-GB" sz="160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21567" name="Rectangle 43"/>
            <p:cNvSpPr>
              <a:spLocks noChangeArrowheads="1"/>
            </p:cNvSpPr>
            <p:nvPr/>
          </p:nvSpPr>
          <p:spPr bwMode="auto">
            <a:xfrm>
              <a:off x="2123" y="1974"/>
              <a:ext cx="1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b="1">
                  <a:solidFill>
                    <a:schemeClr val="folHlink"/>
                  </a:solidFill>
                </a:rPr>
                <a:t>Van Eck 128 MW</a:t>
              </a:r>
              <a:endParaRPr lang="en-GB" sz="160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21568" name="Rectangle 44"/>
            <p:cNvSpPr>
              <a:spLocks noChangeArrowheads="1"/>
            </p:cNvSpPr>
            <p:nvPr/>
          </p:nvSpPr>
          <p:spPr bwMode="auto">
            <a:xfrm>
              <a:off x="3333" y="3774"/>
              <a:ext cx="56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69" name="Rectangle 45"/>
            <p:cNvSpPr>
              <a:spLocks noChangeArrowheads="1"/>
            </p:cNvSpPr>
            <p:nvPr/>
          </p:nvSpPr>
          <p:spPr bwMode="auto">
            <a:xfrm>
              <a:off x="2454" y="2814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70" name="Rectangle 46"/>
            <p:cNvSpPr>
              <a:spLocks noChangeArrowheads="1"/>
            </p:cNvSpPr>
            <p:nvPr/>
          </p:nvSpPr>
          <p:spPr bwMode="auto">
            <a:xfrm>
              <a:off x="2311" y="3360"/>
              <a:ext cx="153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71" name="Rectangle 47"/>
            <p:cNvSpPr>
              <a:spLocks noChangeArrowheads="1"/>
            </p:cNvSpPr>
            <p:nvPr/>
          </p:nvSpPr>
          <p:spPr bwMode="auto">
            <a:xfrm>
              <a:off x="2358" y="3388"/>
              <a:ext cx="9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72" name="Rectangle 48"/>
            <p:cNvSpPr>
              <a:spLocks noChangeArrowheads="1"/>
            </p:cNvSpPr>
            <p:nvPr/>
          </p:nvSpPr>
          <p:spPr bwMode="auto">
            <a:xfrm>
              <a:off x="2588" y="1115"/>
              <a:ext cx="5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b="1"/>
                <a:t>Rundu</a:t>
              </a:r>
              <a:endParaRPr lang="en-GB" sz="1600">
                <a:latin typeface="Times New Roman" charset="0"/>
              </a:endParaRPr>
            </a:p>
          </p:txBody>
        </p:sp>
        <p:sp>
          <p:nvSpPr>
            <p:cNvPr id="21573" name="Rectangle 49"/>
            <p:cNvSpPr>
              <a:spLocks noChangeArrowheads="1"/>
            </p:cNvSpPr>
            <p:nvPr/>
          </p:nvSpPr>
          <p:spPr bwMode="auto">
            <a:xfrm>
              <a:off x="2473" y="3063"/>
              <a:ext cx="68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74" name="Rectangle 50"/>
            <p:cNvSpPr>
              <a:spLocks noChangeArrowheads="1"/>
            </p:cNvSpPr>
            <p:nvPr/>
          </p:nvSpPr>
          <p:spPr bwMode="auto">
            <a:xfrm>
              <a:off x="1760" y="3150"/>
              <a:ext cx="39" cy="40"/>
            </a:xfrm>
            <a:prstGeom prst="rect">
              <a:avLst/>
            </a:prstGeom>
            <a:solidFill>
              <a:srgbClr val="FF0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75" name="Rectangle 51"/>
            <p:cNvSpPr>
              <a:spLocks noChangeArrowheads="1"/>
            </p:cNvSpPr>
            <p:nvPr/>
          </p:nvSpPr>
          <p:spPr bwMode="auto">
            <a:xfrm>
              <a:off x="1780" y="3100"/>
              <a:ext cx="44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76" name="Rectangle 52"/>
            <p:cNvSpPr>
              <a:spLocks noChangeArrowheads="1"/>
            </p:cNvSpPr>
            <p:nvPr/>
          </p:nvSpPr>
          <p:spPr bwMode="auto">
            <a:xfrm>
              <a:off x="1854" y="3100"/>
              <a:ext cx="39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77" name="Oval 53"/>
            <p:cNvSpPr>
              <a:spLocks noChangeArrowheads="1"/>
            </p:cNvSpPr>
            <p:nvPr/>
          </p:nvSpPr>
          <p:spPr bwMode="auto">
            <a:xfrm>
              <a:off x="1467" y="958"/>
              <a:ext cx="60" cy="6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78" name="Rectangle 54"/>
            <p:cNvSpPr>
              <a:spLocks noChangeArrowheads="1"/>
            </p:cNvSpPr>
            <p:nvPr/>
          </p:nvSpPr>
          <p:spPr bwMode="auto">
            <a:xfrm>
              <a:off x="1903" y="2619"/>
              <a:ext cx="44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79" name="Rectangle 55"/>
            <p:cNvSpPr>
              <a:spLocks noChangeArrowheads="1"/>
            </p:cNvSpPr>
            <p:nvPr/>
          </p:nvSpPr>
          <p:spPr bwMode="auto">
            <a:xfrm>
              <a:off x="1769" y="1877"/>
              <a:ext cx="7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b="1"/>
                <a:t>Windhoek</a:t>
              </a:r>
              <a:endParaRPr lang="en-GB" sz="1600">
                <a:latin typeface="Times New Roman" charset="0"/>
              </a:endParaRPr>
            </a:p>
          </p:txBody>
        </p:sp>
        <p:sp>
          <p:nvSpPr>
            <p:cNvPr id="21580" name="Rectangle 56"/>
            <p:cNvSpPr>
              <a:spLocks noChangeArrowheads="1"/>
            </p:cNvSpPr>
            <p:nvPr/>
          </p:nvSpPr>
          <p:spPr bwMode="auto">
            <a:xfrm>
              <a:off x="1052" y="3063"/>
              <a:ext cx="73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81" name="Rectangle 57"/>
            <p:cNvSpPr>
              <a:spLocks noChangeArrowheads="1"/>
            </p:cNvSpPr>
            <p:nvPr/>
          </p:nvSpPr>
          <p:spPr bwMode="auto">
            <a:xfrm>
              <a:off x="1147" y="3066"/>
              <a:ext cx="4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/>
                <a:t>Lüderitz</a:t>
              </a:r>
              <a:endParaRPr lang="en-GB" sz="1600" b="1"/>
            </a:p>
          </p:txBody>
        </p:sp>
        <p:sp>
          <p:nvSpPr>
            <p:cNvPr id="21582" name="Oval 58"/>
            <p:cNvSpPr>
              <a:spLocks noChangeArrowheads="1"/>
            </p:cNvSpPr>
            <p:nvPr/>
          </p:nvSpPr>
          <p:spPr bwMode="auto">
            <a:xfrm>
              <a:off x="1448" y="898"/>
              <a:ext cx="112" cy="11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83" name="Oval 59"/>
            <p:cNvSpPr>
              <a:spLocks noChangeArrowheads="1"/>
            </p:cNvSpPr>
            <p:nvPr/>
          </p:nvSpPr>
          <p:spPr bwMode="auto">
            <a:xfrm>
              <a:off x="2054" y="2057"/>
              <a:ext cx="112" cy="113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84" name="Oval 60"/>
            <p:cNvSpPr>
              <a:spLocks noChangeArrowheads="1"/>
            </p:cNvSpPr>
            <p:nvPr/>
          </p:nvSpPr>
          <p:spPr bwMode="auto">
            <a:xfrm>
              <a:off x="1520" y="2384"/>
              <a:ext cx="111" cy="113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85" name="Rectangle 61"/>
            <p:cNvSpPr>
              <a:spLocks noChangeArrowheads="1"/>
            </p:cNvSpPr>
            <p:nvPr/>
          </p:nvSpPr>
          <p:spPr bwMode="auto">
            <a:xfrm>
              <a:off x="1662" y="2384"/>
              <a:ext cx="11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b="1">
                  <a:solidFill>
                    <a:schemeClr val="folHlink"/>
                  </a:solidFill>
                </a:rPr>
                <a:t>Paratus 24MW</a:t>
              </a:r>
              <a:endParaRPr lang="en-GB" sz="1600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21586" name="Rectangle 63"/>
            <p:cNvSpPr>
              <a:spLocks noChangeArrowheads="1"/>
            </p:cNvSpPr>
            <p:nvPr/>
          </p:nvSpPr>
          <p:spPr bwMode="auto">
            <a:xfrm>
              <a:off x="1423" y="3668"/>
              <a:ext cx="74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/>
                <a:t>Oranjemund</a:t>
              </a:r>
              <a:endParaRPr lang="en-GB" sz="1600" b="1"/>
            </a:p>
          </p:txBody>
        </p:sp>
        <p:grpSp>
          <p:nvGrpSpPr>
            <p:cNvPr id="21587" name="Group 64"/>
            <p:cNvGrpSpPr>
              <a:grpSpLocks/>
            </p:cNvGrpSpPr>
            <p:nvPr/>
          </p:nvGrpSpPr>
          <p:grpSpPr bwMode="auto">
            <a:xfrm>
              <a:off x="1140" y="3468"/>
              <a:ext cx="1382" cy="228"/>
              <a:chOff x="1375" y="3779"/>
              <a:chExt cx="1763" cy="285"/>
            </a:xfrm>
          </p:grpSpPr>
          <p:sp>
            <p:nvSpPr>
              <p:cNvPr id="21588" name="Oval 65"/>
              <p:cNvSpPr>
                <a:spLocks noChangeArrowheads="1"/>
              </p:cNvSpPr>
              <p:nvPr/>
            </p:nvSpPr>
            <p:spPr bwMode="auto">
              <a:xfrm>
                <a:off x="2087" y="3922"/>
                <a:ext cx="142" cy="142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89" name="Rectangle 66"/>
              <p:cNvSpPr>
                <a:spLocks noChangeArrowheads="1"/>
              </p:cNvSpPr>
              <p:nvPr/>
            </p:nvSpPr>
            <p:spPr bwMode="auto">
              <a:xfrm>
                <a:off x="1375" y="3779"/>
                <a:ext cx="176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b="1">
                    <a:solidFill>
                      <a:srgbClr val="008000"/>
                    </a:solidFill>
                  </a:rPr>
                  <a:t>Kudu Gas 800MW</a:t>
                </a:r>
                <a:endParaRPr lang="en-GB" sz="1600">
                  <a:solidFill>
                    <a:srgbClr val="008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21520" name="Oval 59"/>
          <p:cNvSpPr>
            <a:spLocks noChangeArrowheads="1"/>
          </p:cNvSpPr>
          <p:nvPr/>
        </p:nvSpPr>
        <p:spPr bwMode="auto">
          <a:xfrm>
            <a:off x="1431925" y="3916363"/>
            <a:ext cx="158750" cy="179387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1" name="Rectangle 61"/>
          <p:cNvSpPr>
            <a:spLocks noChangeArrowheads="1"/>
          </p:cNvSpPr>
          <p:nvPr/>
        </p:nvSpPr>
        <p:spPr bwMode="auto">
          <a:xfrm>
            <a:off x="1595442" y="3944943"/>
            <a:ext cx="16163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chemeClr val="folHlink"/>
                </a:solidFill>
              </a:rPr>
              <a:t>Anixas22.5MW</a:t>
            </a:r>
            <a:endParaRPr lang="en-GB" sz="1600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21522" name="Oval 65"/>
          <p:cNvSpPr>
            <a:spLocks noChangeArrowheads="1"/>
          </p:cNvSpPr>
          <p:nvPr/>
        </p:nvSpPr>
        <p:spPr bwMode="auto">
          <a:xfrm>
            <a:off x="982667" y="1346200"/>
            <a:ext cx="157162" cy="1793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3" name="Rectangle 42"/>
          <p:cNvSpPr>
            <a:spLocks noChangeArrowheads="1"/>
          </p:cNvSpPr>
          <p:nvPr/>
        </p:nvSpPr>
        <p:spPr bwMode="auto">
          <a:xfrm>
            <a:off x="630238" y="1196982"/>
            <a:ext cx="16806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chemeClr val="folHlink"/>
                </a:solidFill>
              </a:rPr>
              <a:t>Baynes 600MW</a:t>
            </a:r>
            <a:endParaRPr lang="en-GB" sz="1600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21524" name="Oval 65"/>
          <p:cNvSpPr>
            <a:spLocks noChangeArrowheads="1"/>
          </p:cNvSpPr>
          <p:nvPr/>
        </p:nvSpPr>
        <p:spPr bwMode="auto">
          <a:xfrm>
            <a:off x="1566865" y="3586171"/>
            <a:ext cx="157162" cy="1793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5" name="Rectangle 61"/>
          <p:cNvSpPr>
            <a:spLocks noChangeArrowheads="1"/>
          </p:cNvSpPr>
          <p:nvPr/>
        </p:nvSpPr>
        <p:spPr bwMode="auto">
          <a:xfrm>
            <a:off x="1739900" y="3600455"/>
            <a:ext cx="2231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chemeClr val="folHlink"/>
                </a:solidFill>
              </a:rPr>
              <a:t>Erongo Coal 300MW</a:t>
            </a:r>
            <a:endParaRPr lang="en-GB" sz="1600" b="1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21526" name="Oval 65"/>
          <p:cNvSpPr>
            <a:spLocks noChangeArrowheads="1"/>
          </p:cNvSpPr>
          <p:nvPr/>
        </p:nvSpPr>
        <p:spPr bwMode="auto">
          <a:xfrm>
            <a:off x="2414592" y="4924425"/>
            <a:ext cx="157162" cy="1793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7" name="Oval 65"/>
          <p:cNvSpPr>
            <a:spLocks noChangeArrowheads="1"/>
          </p:cNvSpPr>
          <p:nvPr/>
        </p:nvSpPr>
        <p:spPr bwMode="auto">
          <a:xfrm>
            <a:off x="1679575" y="4095758"/>
            <a:ext cx="157163" cy="180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8" name="Oval 65"/>
          <p:cNvSpPr>
            <a:spLocks noChangeArrowheads="1"/>
          </p:cNvSpPr>
          <p:nvPr/>
        </p:nvSpPr>
        <p:spPr bwMode="auto">
          <a:xfrm>
            <a:off x="1738313" y="4964121"/>
            <a:ext cx="157162" cy="1793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9" name="Rectangle 66"/>
          <p:cNvSpPr>
            <a:spLocks noChangeArrowheads="1"/>
          </p:cNvSpPr>
          <p:nvPr/>
        </p:nvSpPr>
        <p:spPr bwMode="auto">
          <a:xfrm>
            <a:off x="1322388" y="4722820"/>
            <a:ext cx="1295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rgbClr val="008000"/>
                </a:solidFill>
              </a:rPr>
              <a:t>Wind 44MW</a:t>
            </a:r>
            <a:endParaRPr lang="en-GB" sz="160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1530" name="Rectangle 66"/>
          <p:cNvSpPr>
            <a:spLocks noChangeArrowheads="1"/>
          </p:cNvSpPr>
          <p:nvPr/>
        </p:nvSpPr>
        <p:spPr bwMode="auto">
          <a:xfrm>
            <a:off x="2522538" y="5019682"/>
            <a:ext cx="16804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rgbClr val="008000"/>
                </a:solidFill>
              </a:rPr>
              <a:t>Solar PV 10MW</a:t>
            </a:r>
            <a:endParaRPr lang="en-GB" sz="160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1531" name="Rectangle 66"/>
          <p:cNvSpPr>
            <a:spLocks noChangeArrowheads="1"/>
          </p:cNvSpPr>
          <p:nvPr/>
        </p:nvSpPr>
        <p:spPr bwMode="auto">
          <a:xfrm>
            <a:off x="1800225" y="4178307"/>
            <a:ext cx="1295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rgbClr val="008000"/>
                </a:solidFill>
              </a:rPr>
              <a:t>Wind 60MW</a:t>
            </a:r>
            <a:endParaRPr lang="en-GB" sz="160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1532" name="Oval 59"/>
          <p:cNvSpPr>
            <a:spLocks noChangeArrowheads="1"/>
          </p:cNvSpPr>
          <p:nvPr/>
        </p:nvSpPr>
        <p:spPr bwMode="auto">
          <a:xfrm>
            <a:off x="6057904" y="4883150"/>
            <a:ext cx="157163" cy="179388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3" name="Oval 65"/>
          <p:cNvSpPr>
            <a:spLocks noChangeArrowheads="1"/>
          </p:cNvSpPr>
          <p:nvPr/>
        </p:nvSpPr>
        <p:spPr bwMode="auto">
          <a:xfrm>
            <a:off x="6051550" y="5235575"/>
            <a:ext cx="157163" cy="1793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4" name="TextBox 126"/>
          <p:cNvSpPr txBox="1">
            <a:spLocks noChangeArrowheads="1"/>
          </p:cNvSpPr>
          <p:nvPr/>
        </p:nvSpPr>
        <p:spPr bwMode="auto">
          <a:xfrm>
            <a:off x="6440492" y="5154614"/>
            <a:ext cx="23746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/>
              <a:t>Planned Power Stations</a:t>
            </a:r>
          </a:p>
        </p:txBody>
      </p:sp>
      <p:sp>
        <p:nvSpPr>
          <p:cNvPr id="21535" name="TextBox 127"/>
          <p:cNvSpPr txBox="1">
            <a:spLocks noChangeArrowheads="1"/>
          </p:cNvSpPr>
          <p:nvPr/>
        </p:nvSpPr>
        <p:spPr bwMode="auto">
          <a:xfrm>
            <a:off x="6446838" y="4803775"/>
            <a:ext cx="23401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/>
              <a:t>Existing Power Stations</a:t>
            </a:r>
          </a:p>
        </p:txBody>
      </p:sp>
      <p:sp>
        <p:nvSpPr>
          <p:cNvPr id="21536" name="Footer Placeholder 128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898989"/>
                </a:solidFill>
                <a:latin typeface="Calibri" charset="0"/>
              </a:rPr>
              <a:t>NCCI presntation 15 June 2012</a:t>
            </a:r>
            <a:endParaRPr lang="en-ZA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1537" name="Oval 65"/>
          <p:cNvSpPr>
            <a:spLocks noChangeArrowheads="1"/>
          </p:cNvSpPr>
          <p:nvPr/>
        </p:nvSpPr>
        <p:spPr bwMode="auto">
          <a:xfrm>
            <a:off x="2354267" y="4043370"/>
            <a:ext cx="157162" cy="1793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8" name="Oval 65"/>
          <p:cNvSpPr>
            <a:spLocks noChangeArrowheads="1"/>
          </p:cNvSpPr>
          <p:nvPr/>
        </p:nvSpPr>
        <p:spPr bwMode="auto">
          <a:xfrm>
            <a:off x="1831975" y="3333758"/>
            <a:ext cx="157163" cy="180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9" name="Rectangle 66"/>
          <p:cNvSpPr>
            <a:spLocks noChangeArrowheads="1"/>
          </p:cNvSpPr>
          <p:nvPr/>
        </p:nvSpPr>
        <p:spPr bwMode="auto">
          <a:xfrm>
            <a:off x="990600" y="3238507"/>
            <a:ext cx="16804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rgbClr val="008000"/>
                </a:solidFill>
              </a:rPr>
              <a:t>Solar PV 10MW</a:t>
            </a:r>
            <a:endParaRPr lang="en-GB" sz="160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1540" name="Rectangle 66"/>
          <p:cNvSpPr>
            <a:spLocks noChangeArrowheads="1"/>
          </p:cNvSpPr>
          <p:nvPr/>
        </p:nvSpPr>
        <p:spPr bwMode="auto">
          <a:xfrm>
            <a:off x="2547939" y="4025902"/>
            <a:ext cx="16804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rgbClr val="008000"/>
                </a:solidFill>
              </a:rPr>
              <a:t>Solar PV 10MW</a:t>
            </a:r>
            <a:endParaRPr lang="en-GB" sz="1600">
              <a:solidFill>
                <a:srgbClr val="008000"/>
              </a:solidFill>
              <a:latin typeface="Times New Roman" charset="0"/>
            </a:endParaRPr>
          </a:p>
        </p:txBody>
      </p:sp>
      <p:pic>
        <p:nvPicPr>
          <p:cNvPr id="21541" name="Picture 9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7" y="0"/>
            <a:ext cx="13477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143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44" y="16276"/>
            <a:ext cx="7089648" cy="6790944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8" idx="6"/>
            <a:endCxn id="7" idx="2"/>
          </p:cNvCxnSpPr>
          <p:nvPr/>
        </p:nvCxnSpPr>
        <p:spPr>
          <a:xfrm>
            <a:off x="2424336" y="746702"/>
            <a:ext cx="634504" cy="157510"/>
          </a:xfrm>
          <a:prstGeom prst="line">
            <a:avLst/>
          </a:prstGeom>
          <a:ln w="57150">
            <a:solidFill>
              <a:srgbClr val="39F5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91882" y="1556792"/>
            <a:ext cx="512301" cy="504056"/>
          </a:xfrm>
          <a:prstGeom prst="line">
            <a:avLst/>
          </a:prstGeom>
          <a:ln w="57150">
            <a:solidFill>
              <a:srgbClr val="39F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27885" y="2132856"/>
            <a:ext cx="440293" cy="1080120"/>
          </a:xfrm>
          <a:prstGeom prst="line">
            <a:avLst/>
          </a:prstGeom>
          <a:ln w="57150">
            <a:solidFill>
              <a:srgbClr val="39F5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73240" y="1502786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1124744"/>
            <a:ext cx="1872208" cy="193899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2014/2015</a:t>
            </a:r>
          </a:p>
          <a:p>
            <a:r>
              <a:rPr lang="en-Z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2016/2017</a:t>
            </a:r>
          </a:p>
          <a:p>
            <a:r>
              <a:rPr lang="en-Z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2017/2018</a:t>
            </a:r>
          </a:p>
          <a:p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2018/2019</a:t>
            </a:r>
          </a:p>
          <a:p>
            <a:r>
              <a:rPr lang="en-ZA" b="1" dirty="0" smtClean="0">
                <a:solidFill>
                  <a:srgbClr val="CCE1E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2022/2023</a:t>
            </a:r>
          </a:p>
        </p:txBody>
      </p:sp>
      <p:cxnSp>
        <p:nvCxnSpPr>
          <p:cNvPr id="29" name="Straight Connector 28"/>
          <p:cNvCxnSpPr>
            <a:endCxn id="28" idx="5"/>
          </p:cNvCxnSpPr>
          <p:nvPr/>
        </p:nvCxnSpPr>
        <p:spPr>
          <a:xfrm>
            <a:off x="5190356" y="929632"/>
            <a:ext cx="533961" cy="6293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32701" y="998818"/>
            <a:ext cx="509881" cy="24622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SVC</a:t>
            </a:r>
            <a:endParaRPr lang="en-ZA" sz="1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36" name="Straight Connector 35"/>
          <p:cNvCxnSpPr>
            <a:stCxn id="7" idx="5"/>
          </p:cNvCxnSpPr>
          <p:nvPr/>
        </p:nvCxnSpPr>
        <p:spPr>
          <a:xfrm>
            <a:off x="3131039" y="942400"/>
            <a:ext cx="837139" cy="614392"/>
          </a:xfrm>
          <a:prstGeom prst="line">
            <a:avLst/>
          </a:prstGeom>
          <a:ln w="57150">
            <a:solidFill>
              <a:srgbClr val="39F5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flipH="1" flipV="1">
            <a:off x="2678835" y="3032956"/>
            <a:ext cx="236980" cy="288032"/>
          </a:xfrm>
          <a:prstGeom prst="arc">
            <a:avLst>
              <a:gd name="adj1" fmla="val 19853349"/>
              <a:gd name="adj2" fmla="val 7186337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000000"/>
              </a:solidFill>
            </a:endParaRPr>
          </a:p>
        </p:txBody>
      </p:sp>
      <p:cxnSp>
        <p:nvCxnSpPr>
          <p:cNvPr id="44" name="Straight Connector 43"/>
          <p:cNvCxnSpPr>
            <a:stCxn id="40" idx="7"/>
            <a:endCxn id="42" idx="5"/>
          </p:cNvCxnSpPr>
          <p:nvPr/>
        </p:nvCxnSpPr>
        <p:spPr>
          <a:xfrm flipH="1">
            <a:off x="2657689" y="3228794"/>
            <a:ext cx="42292" cy="2383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39" idx="5"/>
          </p:cNvCxnSpPr>
          <p:nvPr/>
        </p:nvCxnSpPr>
        <p:spPr>
          <a:xfrm flipH="1">
            <a:off x="3437201" y="5229200"/>
            <a:ext cx="990783" cy="956290"/>
          </a:xfrm>
          <a:prstGeom prst="line">
            <a:avLst/>
          </a:prstGeom>
          <a:ln w="57150">
            <a:solidFill>
              <a:srgbClr val="39F5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9" idx="5"/>
          </p:cNvCxnSpPr>
          <p:nvPr/>
        </p:nvCxnSpPr>
        <p:spPr>
          <a:xfrm>
            <a:off x="3437203" y="6185490"/>
            <a:ext cx="270703" cy="267846"/>
          </a:xfrm>
          <a:prstGeom prst="line">
            <a:avLst/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3705738" y="6406182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cxnSp>
        <p:nvCxnSpPr>
          <p:cNvPr id="79" name="Straight Connector 78"/>
          <p:cNvCxnSpPr>
            <a:endCxn id="77" idx="0"/>
          </p:cNvCxnSpPr>
          <p:nvPr/>
        </p:nvCxnSpPr>
        <p:spPr>
          <a:xfrm>
            <a:off x="3973242" y="3266982"/>
            <a:ext cx="454744" cy="1908212"/>
          </a:xfrm>
          <a:prstGeom prst="line">
            <a:avLst/>
          </a:prstGeom>
          <a:ln w="57150">
            <a:solidFill>
              <a:srgbClr val="39F5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5203058" y="6453336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cxnSp>
        <p:nvCxnSpPr>
          <p:cNvPr id="84" name="Straight Connector 83"/>
          <p:cNvCxnSpPr>
            <a:stCxn id="77" idx="6"/>
            <a:endCxn id="82" idx="1"/>
          </p:cNvCxnSpPr>
          <p:nvPr/>
        </p:nvCxnSpPr>
        <p:spPr>
          <a:xfrm>
            <a:off x="4470278" y="5229200"/>
            <a:ext cx="745167" cy="1239954"/>
          </a:xfrm>
          <a:prstGeom prst="line">
            <a:avLst/>
          </a:prstGeom>
          <a:ln w="57150">
            <a:solidFill>
              <a:srgbClr val="39F5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7" idx="7"/>
            <a:endCxn id="8" idx="7"/>
          </p:cNvCxnSpPr>
          <p:nvPr/>
        </p:nvCxnSpPr>
        <p:spPr>
          <a:xfrm>
            <a:off x="1691870" y="409739"/>
            <a:ext cx="720080" cy="298775"/>
          </a:xfrm>
          <a:prstGeom prst="line">
            <a:avLst/>
          </a:prstGeom>
          <a:ln w="57150">
            <a:solidFill>
              <a:srgbClr val="39F5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8" idx="3"/>
          </p:cNvCxnSpPr>
          <p:nvPr/>
        </p:nvCxnSpPr>
        <p:spPr>
          <a:xfrm>
            <a:off x="1661964" y="501935"/>
            <a:ext cx="690175" cy="282957"/>
          </a:xfrm>
          <a:prstGeom prst="line">
            <a:avLst/>
          </a:prstGeom>
          <a:ln w="57150">
            <a:solidFill>
              <a:srgbClr val="39F5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" idx="4"/>
          </p:cNvCxnSpPr>
          <p:nvPr/>
        </p:nvCxnSpPr>
        <p:spPr>
          <a:xfrm>
            <a:off x="2382044" y="800710"/>
            <a:ext cx="203448" cy="599001"/>
          </a:xfrm>
          <a:prstGeom prst="line">
            <a:avLst/>
          </a:prstGeom>
          <a:ln w="57150">
            <a:solidFill>
              <a:srgbClr val="39F5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577498" y="1381112"/>
            <a:ext cx="481343" cy="718246"/>
          </a:xfrm>
          <a:prstGeom prst="line">
            <a:avLst/>
          </a:prstGeom>
          <a:ln w="57150">
            <a:solidFill>
              <a:srgbClr val="39F5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105" idx="2"/>
          </p:cNvCxnSpPr>
          <p:nvPr/>
        </p:nvCxnSpPr>
        <p:spPr>
          <a:xfrm>
            <a:off x="3046453" y="2098316"/>
            <a:ext cx="187111" cy="610604"/>
          </a:xfrm>
          <a:prstGeom prst="line">
            <a:avLst/>
          </a:prstGeom>
          <a:ln w="57150">
            <a:solidFill>
              <a:srgbClr val="39F5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5" idx="5"/>
          </p:cNvCxnSpPr>
          <p:nvPr/>
        </p:nvCxnSpPr>
        <p:spPr>
          <a:xfrm>
            <a:off x="3305763" y="2747108"/>
            <a:ext cx="626831" cy="519874"/>
          </a:xfrm>
          <a:prstGeom prst="line">
            <a:avLst/>
          </a:prstGeom>
          <a:ln w="57150">
            <a:solidFill>
              <a:srgbClr val="39F5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5" idx="6"/>
            <a:endCxn id="22" idx="3"/>
          </p:cNvCxnSpPr>
          <p:nvPr/>
        </p:nvCxnSpPr>
        <p:spPr>
          <a:xfrm flipV="1">
            <a:off x="3318150" y="2136504"/>
            <a:ext cx="143827" cy="572416"/>
          </a:xfrm>
          <a:prstGeom prst="line">
            <a:avLst/>
          </a:prstGeom>
          <a:ln w="57150">
            <a:solidFill>
              <a:srgbClr val="39F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627786" y="3212976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585494" y="3374994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233566" y="2654914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49590" y="2044310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1619674" y="393921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39752" y="692696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cxnSp>
        <p:nvCxnSpPr>
          <p:cNvPr id="45" name="Straight Connector 44"/>
          <p:cNvCxnSpPr>
            <a:stCxn id="67" idx="2"/>
            <a:endCxn id="39" idx="0"/>
          </p:cNvCxnSpPr>
          <p:nvPr/>
        </p:nvCxnSpPr>
        <p:spPr>
          <a:xfrm flipH="1">
            <a:off x="3407296" y="5949280"/>
            <a:ext cx="152400" cy="144016"/>
          </a:xfrm>
          <a:prstGeom prst="line">
            <a:avLst/>
          </a:prstGeom>
          <a:ln w="57150">
            <a:solidFill>
              <a:srgbClr val="39F5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365006" y="6093296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559696" y="5895274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385692" y="5175194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48064" y="840018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52122" y="900374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097488" y="756239"/>
            <a:ext cx="55116" cy="16756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58840" y="850206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19598" y="3212976"/>
            <a:ext cx="8458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6058" y="404664"/>
            <a:ext cx="164801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Rundu</a:t>
            </a:r>
            <a:r>
              <a:rPr lang="en-GB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Cuito</a:t>
            </a:r>
            <a:r>
              <a:rPr lang="en-GB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132kV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N$ 114 m, 2014/2015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5577" y="2708924"/>
            <a:ext cx="194841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West Coast strengthening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N$ 376m, 2014/2015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59834" y="116632"/>
            <a:ext cx="1976823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Omatando</a:t>
            </a:r>
            <a:r>
              <a:rPr lang="en-GB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strengthening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Ph 1: N$  12m, 2013/2014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Ph 2: N$814m, 2014/2015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23928" y="2492900"/>
            <a:ext cx="1572866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Auas</a:t>
            </a:r>
            <a:r>
              <a:rPr lang="en-GB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Gerus 400kV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N$863m, 2016/2017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79912" y="1772820"/>
            <a:ext cx="164500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Gerus Otjikoto 400kV</a:t>
            </a:r>
            <a:br>
              <a:rPr lang="en-GB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(Operate at 220kV)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N$472m, 2014/2015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47666" y="1196756"/>
            <a:ext cx="1943161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Omatando</a:t>
            </a:r>
            <a:r>
              <a:rPr lang="en-GB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Otjikoto 400kV</a:t>
            </a:r>
            <a:br>
              <a:rPr lang="en-GB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GB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N$1088m, 2023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3568" y="620692"/>
            <a:ext cx="1463862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NZ"/>
            </a:defPPr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z="1200" dirty="0" err="1">
                <a:latin typeface="Arial" charset="0"/>
                <a:cs typeface="Arial" charset="0"/>
              </a:rPr>
              <a:t>Baynes</a:t>
            </a:r>
            <a:r>
              <a:rPr lang="en-GB" sz="1200" dirty="0">
                <a:latin typeface="Arial" charset="0"/>
                <a:cs typeface="Arial" charset="0"/>
              </a:rPr>
              <a:t> Integration</a:t>
            </a:r>
            <a:br>
              <a:rPr lang="en-GB" sz="1200" dirty="0">
                <a:latin typeface="Arial" charset="0"/>
                <a:cs typeface="Arial" charset="0"/>
              </a:rPr>
            </a:br>
            <a:r>
              <a:rPr lang="en-GB" sz="1200" dirty="0">
                <a:latin typeface="Arial" charset="0"/>
                <a:cs typeface="Arial" charset="0"/>
              </a:rPr>
              <a:t>N$1563m, 2030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63690" y="5445228"/>
            <a:ext cx="1879041" cy="46166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Kudu shallow connection</a:t>
            </a:r>
          </a:p>
          <a:p>
            <a:r>
              <a:rPr lang="en-GB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N$1538m, 2017/2018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72000" y="4797156"/>
            <a:ext cx="1709122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Kudu deep connection</a:t>
            </a:r>
          </a:p>
          <a:p>
            <a:r>
              <a:rPr lang="en-GB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N$2407m, 2018/2019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59634" y="1844825"/>
            <a:ext cx="2071401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Caprivi Link </a:t>
            </a:r>
            <a:r>
              <a:rPr lang="en-GB" sz="12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Bipole</a:t>
            </a:r>
            <a:r>
              <a:rPr lang="en-GB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GB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GB" sz="12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Auas</a:t>
            </a:r>
            <a:r>
              <a:rPr lang="en-GB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sz="12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Omburu</a:t>
            </a:r>
            <a:r>
              <a:rPr lang="en-GB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Gerus 400kV</a:t>
            </a:r>
          </a:p>
          <a:p>
            <a:r>
              <a:rPr lang="en-GB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N$2509m, &gt;2019</a:t>
            </a:r>
          </a:p>
        </p:txBody>
      </p:sp>
      <p:pic>
        <p:nvPicPr>
          <p:cNvPr id="55" name="Picture 9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7" y="5916632"/>
            <a:ext cx="13477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2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87" grpId="0" animBg="1"/>
      <p:bldP spid="8" grpId="0" animBg="1"/>
      <p:bldP spid="39" grpId="0" animBg="1"/>
      <p:bldP spid="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59"/>
            <a:ext cx="6724471" cy="964757"/>
          </a:xfrm>
        </p:spPr>
        <p:txBody>
          <a:bodyPr>
            <a:normAutofit/>
          </a:bodyPr>
          <a:lstStyle/>
          <a:p>
            <a:pPr algn="l"/>
            <a:r>
              <a:rPr lang="en-GB" sz="2800" b="1" i="1" dirty="0" smtClean="0">
                <a:solidFill>
                  <a:srgbClr val="008000"/>
                </a:solidFill>
                <a:latin typeface="Verdana"/>
                <a:cs typeface="Verdana"/>
              </a:rPr>
              <a:t>Funding Plan 2014 - 2020</a:t>
            </a:r>
            <a:endParaRPr lang="en-GB" sz="2800" b="1" i="1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6" y="1120306"/>
            <a:ext cx="8866908" cy="494798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ZA" sz="2400" b="1" dirty="0" smtClean="0">
                <a:solidFill>
                  <a:srgbClr val="008000"/>
                </a:solidFill>
                <a:latin typeface="Arial"/>
                <a:ea typeface="Verdana" pitchFamily="34" charset="0"/>
                <a:cs typeface="Arial"/>
              </a:rPr>
              <a:t>Capital requirements</a:t>
            </a:r>
          </a:p>
          <a:p>
            <a:pPr lvl="1" algn="just">
              <a:lnSpc>
                <a:spcPct val="150000"/>
              </a:lnSpc>
            </a:pPr>
            <a:r>
              <a:rPr lang="en-ZA" sz="2000" dirty="0">
                <a:solidFill>
                  <a:srgbClr val="CC9900"/>
                </a:solidFill>
                <a:latin typeface="Arial"/>
                <a:ea typeface="+mn-ea"/>
                <a:cs typeface="Arial"/>
              </a:rPr>
              <a:t>NamPower Balance sheet: N$13,1 billion </a:t>
            </a:r>
            <a:r>
              <a:rPr lang="en-ZA" sz="2000" dirty="0" smtClean="0">
                <a:solidFill>
                  <a:srgbClr val="CC9900"/>
                </a:solidFill>
                <a:latin typeface="Arial"/>
                <a:ea typeface="+mn-ea"/>
                <a:cs typeface="Arial"/>
              </a:rPr>
              <a:t>(N$5bn </a:t>
            </a:r>
            <a:r>
              <a:rPr lang="en-ZA" sz="2000" dirty="0">
                <a:solidFill>
                  <a:srgbClr val="CC9900"/>
                </a:solidFill>
                <a:latin typeface="Arial"/>
                <a:ea typeface="+mn-ea"/>
                <a:cs typeface="Arial"/>
              </a:rPr>
              <a:t>will be debt)</a:t>
            </a:r>
          </a:p>
          <a:p>
            <a:pPr lvl="1" algn="just">
              <a:lnSpc>
                <a:spcPct val="150000"/>
              </a:lnSpc>
            </a:pPr>
            <a:r>
              <a:rPr lang="en-ZA" sz="2000" dirty="0">
                <a:solidFill>
                  <a:srgbClr val="CC9900"/>
                </a:solidFill>
                <a:latin typeface="Arial"/>
                <a:ea typeface="+mn-ea"/>
                <a:cs typeface="Arial"/>
              </a:rPr>
              <a:t>IPPs </a:t>
            </a:r>
            <a:r>
              <a:rPr lang="en-ZA" sz="2000" dirty="0" smtClean="0">
                <a:solidFill>
                  <a:srgbClr val="CC9900"/>
                </a:solidFill>
                <a:latin typeface="Arial"/>
                <a:ea typeface="+mn-ea"/>
                <a:cs typeface="Arial"/>
              </a:rPr>
              <a:t>financing </a:t>
            </a:r>
            <a:r>
              <a:rPr lang="en-ZA" sz="2000" dirty="0">
                <a:solidFill>
                  <a:srgbClr val="CC9900"/>
                </a:solidFill>
                <a:latin typeface="Arial"/>
                <a:ea typeface="+mn-ea"/>
                <a:cs typeface="Arial"/>
              </a:rPr>
              <a:t>(including Kudu equity and loans</a:t>
            </a:r>
            <a:r>
              <a:rPr lang="en-ZA" sz="2000" dirty="0" smtClean="0">
                <a:solidFill>
                  <a:srgbClr val="CC9900"/>
                </a:solidFill>
                <a:latin typeface="Arial"/>
                <a:ea typeface="+mn-ea"/>
                <a:cs typeface="Arial"/>
              </a:rPr>
              <a:t>): </a:t>
            </a:r>
            <a:r>
              <a:rPr lang="en-ZA" sz="2000" dirty="0">
                <a:solidFill>
                  <a:srgbClr val="CC9900"/>
                </a:solidFill>
                <a:latin typeface="Arial"/>
                <a:ea typeface="+mn-ea"/>
                <a:cs typeface="Arial"/>
              </a:rPr>
              <a:t>N$15,6 </a:t>
            </a:r>
            <a:r>
              <a:rPr lang="en-ZA" sz="2000" b="1" dirty="0">
                <a:solidFill>
                  <a:srgbClr val="CC9900"/>
                </a:solidFill>
                <a:latin typeface="Arial"/>
                <a:ea typeface="+mn-ea"/>
                <a:cs typeface="Arial"/>
              </a:rPr>
              <a:t>b</a:t>
            </a:r>
            <a:r>
              <a:rPr lang="en-ZA" sz="2000" dirty="0">
                <a:solidFill>
                  <a:srgbClr val="CC9900"/>
                </a:solidFill>
                <a:latin typeface="Arial"/>
                <a:ea typeface="+mn-ea"/>
                <a:cs typeface="Arial"/>
              </a:rPr>
              <a:t>illion</a:t>
            </a:r>
          </a:p>
          <a:p>
            <a:pPr lvl="1" algn="just">
              <a:lnSpc>
                <a:spcPct val="150000"/>
              </a:lnSpc>
            </a:pPr>
            <a:r>
              <a:rPr lang="en-ZA" sz="2000" dirty="0">
                <a:solidFill>
                  <a:srgbClr val="CC9900"/>
                </a:solidFill>
                <a:latin typeface="Arial"/>
                <a:ea typeface="+mn-ea"/>
                <a:cs typeface="Arial"/>
              </a:rPr>
              <a:t>Total</a:t>
            </a:r>
            <a:r>
              <a:rPr lang="en-ZA" b="1" dirty="0">
                <a:solidFill>
                  <a:srgbClr val="CC9900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ZA" b="1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N$28,7 </a:t>
            </a:r>
            <a:r>
              <a:rPr lang="en-ZA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b</a:t>
            </a:r>
            <a:r>
              <a:rPr lang="en-ZA" b="1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illion</a:t>
            </a:r>
          </a:p>
          <a:p>
            <a:pPr algn="just">
              <a:lnSpc>
                <a:spcPct val="100000"/>
              </a:lnSpc>
            </a:pPr>
            <a:r>
              <a:rPr lang="en-ZA" sz="2400" b="1" dirty="0" smtClean="0">
                <a:solidFill>
                  <a:srgbClr val="008000"/>
                </a:solidFill>
                <a:latin typeface="Arial"/>
                <a:ea typeface="Verdana" pitchFamily="34" charset="0"/>
                <a:cs typeface="Arial"/>
              </a:rPr>
              <a:t>NamPower source of funding </a:t>
            </a:r>
          </a:p>
          <a:p>
            <a:pPr lvl="1" algn="just">
              <a:lnSpc>
                <a:spcPct val="150000"/>
              </a:lnSpc>
            </a:pPr>
            <a:r>
              <a:rPr lang="en-ZA" sz="2000" dirty="0">
                <a:solidFill>
                  <a:srgbClr val="CC9900"/>
                </a:solidFill>
                <a:latin typeface="Arial"/>
                <a:cs typeface="Arial"/>
              </a:rPr>
              <a:t>Cash reserves</a:t>
            </a:r>
          </a:p>
          <a:p>
            <a:pPr lvl="1" algn="just">
              <a:lnSpc>
                <a:spcPct val="150000"/>
              </a:lnSpc>
            </a:pPr>
            <a:r>
              <a:rPr lang="en-ZA" sz="2000" dirty="0">
                <a:solidFill>
                  <a:srgbClr val="CC9900"/>
                </a:solidFill>
                <a:latin typeface="Arial"/>
                <a:cs typeface="Arial"/>
              </a:rPr>
              <a:t>Cash generated from operations</a:t>
            </a:r>
          </a:p>
          <a:p>
            <a:pPr lvl="1" algn="just">
              <a:lnSpc>
                <a:spcPct val="150000"/>
              </a:lnSpc>
            </a:pPr>
            <a:r>
              <a:rPr lang="en-ZA" sz="2000" dirty="0">
                <a:solidFill>
                  <a:srgbClr val="CC9900"/>
                </a:solidFill>
                <a:latin typeface="Arial"/>
                <a:cs typeface="Arial"/>
              </a:rPr>
              <a:t>Debt (DFIs, Bonds)</a:t>
            </a:r>
          </a:p>
          <a:p>
            <a:pPr lvl="1" algn="just">
              <a:lnSpc>
                <a:spcPct val="150000"/>
              </a:lnSpc>
            </a:pPr>
            <a:r>
              <a:rPr lang="en-ZA" sz="2000" dirty="0">
                <a:solidFill>
                  <a:srgbClr val="CC9900"/>
                </a:solidFill>
                <a:latin typeface="Arial"/>
                <a:cs typeface="Arial"/>
              </a:rPr>
              <a:t>Shareholder (equity capital and revenue support if necessary</a:t>
            </a:r>
            <a:r>
              <a:rPr lang="en-ZA" sz="2000" dirty="0" smtClean="0">
                <a:solidFill>
                  <a:srgbClr val="CC9900"/>
                </a:solidFill>
                <a:latin typeface="Arial"/>
                <a:cs typeface="Arial"/>
              </a:rPr>
              <a:t>)</a:t>
            </a:r>
            <a:endParaRPr lang="en-GB" sz="2800" dirty="0" smtClean="0">
              <a:solidFill>
                <a:schemeClr val="accent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0" y="6482690"/>
            <a:ext cx="2881745" cy="375310"/>
          </a:xfrm>
        </p:spPr>
        <p:txBody>
          <a:bodyPr/>
          <a:lstStyle/>
          <a:p>
            <a:r>
              <a:rPr lang="en-ZA" dirty="0" smtClean="0"/>
              <a:t>Power Supply Update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571A-EC67-4091-BDDA-4510E10956A4}" type="slidenum">
              <a:rPr lang="en-NZ" smtClean="0"/>
              <a:pPr/>
              <a:t>14</a:t>
            </a:fld>
            <a:endParaRPr lang="en-NZ"/>
          </a:p>
        </p:txBody>
      </p:sp>
      <p:pic>
        <p:nvPicPr>
          <p:cNvPr id="6" name="Picture 97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7" y="0"/>
            <a:ext cx="13477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2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4161750" indent="-24161750" defTabSz="914400" eaLnBrk="1" hangingPunct="1"/>
            <a:r>
              <a:rPr lang="en-GB" sz="4800" dirty="0" smtClean="0">
                <a:solidFill>
                  <a:srgbClr val="000000"/>
                </a:solidFill>
                <a:latin typeface="Calibri" charset="0"/>
              </a:rPr>
              <a:t>Structure of Supply now = 2014</a:t>
            </a:r>
            <a:endParaRPr lang="en-GB" sz="4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3059" dirty="0" smtClean="0">
                <a:ea typeface="+mn-ea"/>
                <a:cs typeface="+mn-cs"/>
              </a:rPr>
              <a:t>Import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1800" dirty="0"/>
              <a:t>+</a:t>
            </a:r>
            <a:endParaRPr lang="en-GB" sz="1800" dirty="0" smtClean="0"/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3059" dirty="0" err="1" smtClean="0">
                <a:ea typeface="+mn-ea"/>
                <a:cs typeface="+mn-cs"/>
              </a:rPr>
              <a:t>NamPower</a:t>
            </a:r>
            <a:endParaRPr lang="en-GB" sz="3059" dirty="0" smtClean="0"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3059" dirty="0" smtClean="0"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3059" dirty="0" smtClean="0"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3059" dirty="0" smtClean="0"/>
              <a:t>REDs/</a:t>
            </a:r>
            <a:r>
              <a:rPr lang="en-GB" sz="3059" dirty="0" err="1" smtClean="0"/>
              <a:t>Municpalities</a:t>
            </a:r>
            <a:endParaRPr lang="en-GB" sz="3059" dirty="0" smtClean="0"/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3059" dirty="0" smtClean="0"/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3059" dirty="0" smtClean="0"/>
          </a:p>
          <a:p>
            <a:pPr algn="ctr">
              <a:buNone/>
              <a:defRPr/>
            </a:pPr>
            <a:r>
              <a:rPr lang="en-GB" sz="3059" dirty="0"/>
              <a:t>Users </a:t>
            </a:r>
            <a:r>
              <a:rPr lang="en-GB" sz="3059" dirty="0" smtClean="0"/>
              <a:t>Users Users Users </a:t>
            </a:r>
            <a:r>
              <a:rPr lang="en-GB" sz="3059" dirty="0"/>
              <a:t>Users</a:t>
            </a:r>
            <a:endParaRPr lang="en-GB" sz="3059" dirty="0" smtClean="0">
              <a:ea typeface="+mn-ea"/>
              <a:cs typeface="+mn-cs"/>
            </a:endParaRPr>
          </a:p>
        </p:txBody>
      </p:sp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5691188" y="571023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993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" name="Bild 1" descr="Power Symb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0348">
            <a:off x="5875854" y="1515018"/>
            <a:ext cx="1003300" cy="2806700"/>
          </a:xfrm>
          <a:prstGeom prst="rect">
            <a:avLst/>
          </a:prstGeom>
        </p:spPr>
      </p:pic>
      <p:pic>
        <p:nvPicPr>
          <p:cNvPr id="19" name="Bild 18" descr="Power Symb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0348">
            <a:off x="6716623" y="3126076"/>
            <a:ext cx="1003300" cy="2806700"/>
          </a:xfrm>
          <a:prstGeom prst="rect">
            <a:avLst/>
          </a:prstGeom>
        </p:spPr>
      </p:pic>
      <p:grpSp>
        <p:nvGrpSpPr>
          <p:cNvPr id="20" name="Gruppierung 19"/>
          <p:cNvGrpSpPr/>
          <p:nvPr/>
        </p:nvGrpSpPr>
        <p:grpSpPr>
          <a:xfrm>
            <a:off x="310339" y="2409597"/>
            <a:ext cx="2630148" cy="3669973"/>
            <a:chOff x="4145508" y="1349049"/>
            <a:chExt cx="2630148" cy="3669973"/>
          </a:xfrm>
        </p:grpSpPr>
        <p:pic>
          <p:nvPicPr>
            <p:cNvPr id="21" name="Bild 20" descr="Comic_Right_Arrow_clip_art_mediu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632003">
              <a:off x="3625595" y="1868962"/>
              <a:ext cx="3669973" cy="2630148"/>
            </a:xfrm>
            <a:prstGeom prst="rect">
              <a:avLst/>
            </a:prstGeom>
          </p:spPr>
        </p:pic>
        <p:grpSp>
          <p:nvGrpSpPr>
            <p:cNvPr id="22" name="Gruppierung 21"/>
            <p:cNvGrpSpPr/>
            <p:nvPr/>
          </p:nvGrpSpPr>
          <p:grpSpPr>
            <a:xfrm>
              <a:off x="4869777" y="1629391"/>
              <a:ext cx="941306" cy="3130347"/>
              <a:chOff x="4869777" y="1629391"/>
              <a:chExt cx="941306" cy="3130347"/>
            </a:xfrm>
          </p:grpSpPr>
          <p:sp>
            <p:nvSpPr>
              <p:cNvPr id="23" name="Textfeld 22"/>
              <p:cNvSpPr txBox="1"/>
              <p:nvPr/>
            </p:nvSpPr>
            <p:spPr>
              <a:xfrm rot="523724">
                <a:off x="4967690" y="1629391"/>
                <a:ext cx="6909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 rot="21291526">
                <a:off x="4869777" y="2388796"/>
                <a:ext cx="6909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 rot="20639028">
                <a:off x="4908390" y="3144322"/>
                <a:ext cx="6909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 rot="20319766">
                <a:off x="5120089" y="3928741"/>
                <a:ext cx="6909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Textfeld 3"/>
          <p:cNvSpPr txBox="1"/>
          <p:nvPr/>
        </p:nvSpPr>
        <p:spPr>
          <a:xfrm rot="506833">
            <a:off x="177358" y="802171"/>
            <a:ext cx="3192120" cy="1895296"/>
          </a:xfrm>
          <a:prstGeom prst="leftArrow">
            <a:avLst>
              <a:gd name="adj1" fmla="val 50000"/>
              <a:gd name="adj2" fmla="val 50203"/>
            </a:avLst>
          </a:prstGeom>
          <a:noFill/>
          <a:ln w="127000">
            <a:solidFill>
              <a:srgbClr val="FF0000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</a:rPr>
              <a:t>&gt; 2.4 </a:t>
            </a:r>
            <a:r>
              <a:rPr lang="de-DE" sz="2800" b="1" cap="small" dirty="0" smtClean="0">
                <a:solidFill>
                  <a:srgbClr val="FF0000"/>
                </a:solidFill>
              </a:rPr>
              <a:t>Billion</a:t>
            </a:r>
            <a:r>
              <a:rPr lang="de-DE" sz="2800" b="1" dirty="0" smtClean="0">
                <a:solidFill>
                  <a:srgbClr val="FF0000"/>
                </a:solidFill>
              </a:rPr>
              <a:t> Nam$ per Year</a:t>
            </a:r>
          </a:p>
        </p:txBody>
      </p:sp>
    </p:spTree>
    <p:extLst>
      <p:ext uri="{BB962C8B-B14F-4D97-AF65-F5344CB8AC3E}">
        <p14:creationId xmlns:p14="http://schemas.microsoft.com/office/powerpoint/2010/main" val="25002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nausflieg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allAtOnce" animBg="1"/>
      <p:bldP spid="4" grpId="2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CFA74E-75C4-DE40-B572-0A5799D2AB48}" type="slidenum">
              <a:rPr lang="en-NZ" sz="1200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endParaRPr lang="en-NZ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3554" name="Rectangle 9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147769"/>
            <a:ext cx="2573338" cy="1254125"/>
          </a:xfrm>
          <a:solidFill>
            <a:srgbClr val="FFFFFF"/>
          </a:solidFill>
        </p:spPr>
        <p:txBody>
          <a:bodyPr/>
          <a:lstStyle/>
          <a:p>
            <a:r>
              <a:rPr lang="en-US" sz="2400">
                <a:latin typeface="Calibri" charset="0"/>
              </a:rPr>
              <a:t>Namibian Transmission Back bone</a:t>
            </a:r>
            <a:endParaRPr lang="en-GB" sz="2400">
              <a:latin typeface="Calibri" charset="0"/>
            </a:endParaRPr>
          </a:p>
        </p:txBody>
      </p:sp>
      <p:sp>
        <p:nvSpPr>
          <p:cNvPr id="23556" name="Line 3"/>
          <p:cNvSpPr>
            <a:spLocks noChangeShapeType="1"/>
          </p:cNvSpPr>
          <p:nvPr/>
        </p:nvSpPr>
        <p:spPr bwMode="auto">
          <a:xfrm flipH="1">
            <a:off x="4921250" y="5749933"/>
            <a:ext cx="452438" cy="500063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7" name="Freeform 4"/>
          <p:cNvSpPr>
            <a:spLocks/>
          </p:cNvSpPr>
          <p:nvPr/>
        </p:nvSpPr>
        <p:spPr bwMode="auto">
          <a:xfrm>
            <a:off x="2644775" y="660400"/>
            <a:ext cx="4287838" cy="4997450"/>
          </a:xfrm>
          <a:custGeom>
            <a:avLst/>
            <a:gdLst>
              <a:gd name="T0" fmla="*/ 1552295401 w 3936"/>
              <a:gd name="T1" fmla="*/ 2147483647 h 3721"/>
              <a:gd name="T2" fmla="*/ 1452606436 w 3936"/>
              <a:gd name="T3" fmla="*/ 2147483647 h 3721"/>
              <a:gd name="T4" fmla="*/ 1402762498 w 3936"/>
              <a:gd name="T5" fmla="*/ 2147483647 h 3721"/>
              <a:gd name="T6" fmla="*/ 1365972717 w 3936"/>
              <a:gd name="T7" fmla="*/ 2147483647 h 3721"/>
              <a:gd name="T8" fmla="*/ 1320875250 w 3936"/>
              <a:gd name="T9" fmla="*/ 2147483647 h 3721"/>
              <a:gd name="T10" fmla="*/ 1272217658 w 3936"/>
              <a:gd name="T11" fmla="*/ 2147483647 h 3721"/>
              <a:gd name="T12" fmla="*/ 1253229594 w 3936"/>
              <a:gd name="T13" fmla="*/ 2147483647 h 3721"/>
              <a:gd name="T14" fmla="*/ 1193890536 w 3936"/>
              <a:gd name="T15" fmla="*/ 2147483647 h 3721"/>
              <a:gd name="T16" fmla="*/ 1149980503 w 3936"/>
              <a:gd name="T17" fmla="*/ 2147483647 h 3721"/>
              <a:gd name="T18" fmla="*/ 1139299037 w 3936"/>
              <a:gd name="T19" fmla="*/ 2147483647 h 3721"/>
              <a:gd name="T20" fmla="*/ 1146419288 w 3936"/>
              <a:gd name="T21" fmla="*/ 2147483647 h 3721"/>
              <a:gd name="T22" fmla="*/ 1082333758 w 3936"/>
              <a:gd name="T23" fmla="*/ 2147483647 h 3721"/>
              <a:gd name="T24" fmla="*/ 1053851664 w 3936"/>
              <a:gd name="T25" fmla="*/ 2147483647 h 3721"/>
              <a:gd name="T26" fmla="*/ 1008754197 w 3936"/>
              <a:gd name="T27" fmla="*/ 2147483647 h 3721"/>
              <a:gd name="T28" fmla="*/ 1022995789 w 3936"/>
              <a:gd name="T29" fmla="*/ 2147483647 h 3721"/>
              <a:gd name="T30" fmla="*/ 985018573 w 3936"/>
              <a:gd name="T31" fmla="*/ 2147483647 h 3721"/>
              <a:gd name="T32" fmla="*/ 992139914 w 3936"/>
              <a:gd name="T33" fmla="*/ 2147483647 h 3721"/>
              <a:gd name="T34" fmla="*/ 992139914 w 3936"/>
              <a:gd name="T35" fmla="*/ 2147483647 h 3721"/>
              <a:gd name="T36" fmla="*/ 979085757 w 3936"/>
              <a:gd name="T37" fmla="*/ 2147483647 h 3721"/>
              <a:gd name="T38" fmla="*/ 926866949 w 3936"/>
              <a:gd name="T39" fmla="*/ 2147483647 h 3721"/>
              <a:gd name="T40" fmla="*/ 828365419 w 3936"/>
              <a:gd name="T41" fmla="*/ 2147483647 h 3721"/>
              <a:gd name="T42" fmla="*/ 776147701 w 3936"/>
              <a:gd name="T43" fmla="*/ 2147483647 h 3721"/>
              <a:gd name="T44" fmla="*/ 709688390 w 3936"/>
              <a:gd name="T45" fmla="*/ 2147483647 h 3721"/>
              <a:gd name="T46" fmla="*/ 645602860 w 3936"/>
              <a:gd name="T47" fmla="*/ 2147483647 h 3721"/>
              <a:gd name="T48" fmla="*/ 570835864 w 3936"/>
              <a:gd name="T49" fmla="*/ 1957074481 h 3721"/>
              <a:gd name="T50" fmla="*/ 450972490 w 3936"/>
              <a:gd name="T51" fmla="*/ 1558444240 h 3721"/>
              <a:gd name="T52" fmla="*/ 316867524 w 3936"/>
              <a:gd name="T53" fmla="*/ 1179656064 h 3721"/>
              <a:gd name="T54" fmla="*/ 205310747 w 3936"/>
              <a:gd name="T55" fmla="*/ 966812506 h 3721"/>
              <a:gd name="T56" fmla="*/ 34416001 w 3936"/>
              <a:gd name="T57" fmla="*/ 622296012 h 3721"/>
              <a:gd name="T58" fmla="*/ 27295749 w 3936"/>
              <a:gd name="T59" fmla="*/ 203823704 h 3721"/>
              <a:gd name="T60" fmla="*/ 151906684 w 3936"/>
              <a:gd name="T61" fmla="*/ 138889087 h 3721"/>
              <a:gd name="T62" fmla="*/ 253968340 w 3936"/>
              <a:gd name="T63" fmla="*/ 167749663 h 3721"/>
              <a:gd name="T64" fmla="*/ 391634521 w 3936"/>
              <a:gd name="T65" fmla="*/ 66738319 h 3721"/>
              <a:gd name="T66" fmla="*/ 656284327 w 3936"/>
              <a:gd name="T67" fmla="*/ 119048365 h 3721"/>
              <a:gd name="T68" fmla="*/ 727490108 w 3936"/>
              <a:gd name="T69" fmla="*/ 183982982 h 3721"/>
              <a:gd name="T70" fmla="*/ 861595074 w 3936"/>
              <a:gd name="T71" fmla="*/ 214647260 h 3721"/>
              <a:gd name="T72" fmla="*/ 2147483647 w 3936"/>
              <a:gd name="T73" fmla="*/ 400433944 h 3721"/>
              <a:gd name="T74" fmla="*/ 2147483647 w 3936"/>
              <a:gd name="T75" fmla="*/ 429293177 h 3721"/>
              <a:gd name="T76" fmla="*/ 2147483647 w 3936"/>
              <a:gd name="T77" fmla="*/ 470779667 h 3721"/>
              <a:gd name="T78" fmla="*/ 2147483647 w 3936"/>
              <a:gd name="T79" fmla="*/ 535715627 h 3721"/>
              <a:gd name="T80" fmla="*/ 2147483647 w 3936"/>
              <a:gd name="T81" fmla="*/ 553752648 h 3721"/>
              <a:gd name="T82" fmla="*/ 2147483647 w 3936"/>
              <a:gd name="T83" fmla="*/ 326479473 h 3721"/>
              <a:gd name="T84" fmla="*/ 2147483647 w 3936"/>
              <a:gd name="T85" fmla="*/ 521284668 h 3721"/>
              <a:gd name="T86" fmla="*/ 2147483647 w 3936"/>
              <a:gd name="T87" fmla="*/ 622296012 h 3721"/>
              <a:gd name="T88" fmla="*/ 2147483647 w 3936"/>
              <a:gd name="T89" fmla="*/ 651155245 h 3721"/>
              <a:gd name="T90" fmla="*/ 2147483647 w 3936"/>
              <a:gd name="T91" fmla="*/ 853176590 h 3721"/>
              <a:gd name="T92" fmla="*/ 2147483647 w 3936"/>
              <a:gd name="T93" fmla="*/ 575398415 h 3721"/>
              <a:gd name="T94" fmla="*/ 2147483647 w 3936"/>
              <a:gd name="T95" fmla="*/ 2147483647 h 3721"/>
              <a:gd name="T96" fmla="*/ 2147483647 w 3936"/>
              <a:gd name="T97" fmla="*/ 2147483647 h 3721"/>
              <a:gd name="T98" fmla="*/ 2147483647 w 3936"/>
              <a:gd name="T99" fmla="*/ 2147483647 h 3721"/>
              <a:gd name="T100" fmla="*/ 2147483647 w 3936"/>
              <a:gd name="T101" fmla="*/ 2147483647 h 3721"/>
              <a:gd name="T102" fmla="*/ 2147483647 w 3936"/>
              <a:gd name="T103" fmla="*/ 2147483647 h 3721"/>
              <a:gd name="T104" fmla="*/ 2147483647 w 3936"/>
              <a:gd name="T105" fmla="*/ 2147483647 h 3721"/>
              <a:gd name="T106" fmla="*/ 2147483647 w 3936"/>
              <a:gd name="T107" fmla="*/ 2147483647 h 3721"/>
              <a:gd name="T108" fmla="*/ 2068539767 w 3936"/>
              <a:gd name="T109" fmla="*/ 2147483647 h 3721"/>
              <a:gd name="T110" fmla="*/ 1999707766 w 3936"/>
              <a:gd name="T111" fmla="*/ 2147483647 h 3721"/>
              <a:gd name="T112" fmla="*/ 1971224582 w 3936"/>
              <a:gd name="T113" fmla="*/ 2147483647 h 3721"/>
              <a:gd name="T114" fmla="*/ 1921380644 w 3936"/>
              <a:gd name="T115" fmla="*/ 2147483647 h 3721"/>
              <a:gd name="T116" fmla="*/ 1837119616 w 3936"/>
              <a:gd name="T117" fmla="*/ 2147483647 h 3721"/>
              <a:gd name="T118" fmla="*/ 1802703615 w 3936"/>
              <a:gd name="T119" fmla="*/ 2147483647 h 3721"/>
              <a:gd name="T120" fmla="*/ 1722003802 w 3936"/>
              <a:gd name="T121" fmla="*/ 2147483647 h 37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36" h="3721">
                <a:moveTo>
                  <a:pt x="1425" y="3618"/>
                </a:moveTo>
                <a:lnTo>
                  <a:pt x="1403" y="3606"/>
                </a:lnTo>
                <a:lnTo>
                  <a:pt x="1385" y="3586"/>
                </a:lnTo>
                <a:lnTo>
                  <a:pt x="1309" y="3506"/>
                </a:lnTo>
                <a:lnTo>
                  <a:pt x="1308" y="3493"/>
                </a:lnTo>
                <a:lnTo>
                  <a:pt x="1296" y="3487"/>
                </a:lnTo>
                <a:lnTo>
                  <a:pt x="1286" y="3479"/>
                </a:lnTo>
                <a:lnTo>
                  <a:pt x="1271" y="3476"/>
                </a:lnTo>
                <a:lnTo>
                  <a:pt x="1234" y="3439"/>
                </a:lnTo>
                <a:lnTo>
                  <a:pt x="1224" y="3413"/>
                </a:lnTo>
                <a:lnTo>
                  <a:pt x="1215" y="3405"/>
                </a:lnTo>
                <a:lnTo>
                  <a:pt x="1204" y="3376"/>
                </a:lnTo>
                <a:lnTo>
                  <a:pt x="1195" y="3372"/>
                </a:lnTo>
                <a:lnTo>
                  <a:pt x="1185" y="3363"/>
                </a:lnTo>
                <a:lnTo>
                  <a:pt x="1182" y="3351"/>
                </a:lnTo>
                <a:lnTo>
                  <a:pt x="1171" y="3342"/>
                </a:lnTo>
                <a:lnTo>
                  <a:pt x="1171" y="3316"/>
                </a:lnTo>
                <a:lnTo>
                  <a:pt x="1158" y="3306"/>
                </a:lnTo>
                <a:lnTo>
                  <a:pt x="1152" y="3294"/>
                </a:lnTo>
                <a:lnTo>
                  <a:pt x="1151" y="3282"/>
                </a:lnTo>
                <a:lnTo>
                  <a:pt x="1139" y="3273"/>
                </a:lnTo>
                <a:lnTo>
                  <a:pt x="1138" y="3263"/>
                </a:lnTo>
                <a:lnTo>
                  <a:pt x="1129" y="3253"/>
                </a:lnTo>
                <a:lnTo>
                  <a:pt x="1114" y="3237"/>
                </a:lnTo>
                <a:lnTo>
                  <a:pt x="1113" y="3228"/>
                </a:lnTo>
                <a:lnTo>
                  <a:pt x="1101" y="3219"/>
                </a:lnTo>
                <a:lnTo>
                  <a:pt x="1098" y="3199"/>
                </a:lnTo>
                <a:lnTo>
                  <a:pt x="1089" y="3181"/>
                </a:lnTo>
                <a:lnTo>
                  <a:pt x="1082" y="3094"/>
                </a:lnTo>
                <a:lnTo>
                  <a:pt x="1072" y="3086"/>
                </a:lnTo>
                <a:lnTo>
                  <a:pt x="1054" y="3048"/>
                </a:lnTo>
                <a:lnTo>
                  <a:pt x="1041" y="3014"/>
                </a:lnTo>
                <a:lnTo>
                  <a:pt x="1039" y="2990"/>
                </a:lnTo>
                <a:lnTo>
                  <a:pt x="1057" y="2967"/>
                </a:lnTo>
                <a:lnTo>
                  <a:pt x="1056" y="2945"/>
                </a:lnTo>
                <a:lnTo>
                  <a:pt x="1053" y="2939"/>
                </a:lnTo>
                <a:lnTo>
                  <a:pt x="1006" y="2895"/>
                </a:lnTo>
                <a:lnTo>
                  <a:pt x="1000" y="2879"/>
                </a:lnTo>
                <a:lnTo>
                  <a:pt x="1001" y="2848"/>
                </a:lnTo>
                <a:lnTo>
                  <a:pt x="1006" y="2828"/>
                </a:lnTo>
                <a:lnTo>
                  <a:pt x="1006" y="2800"/>
                </a:lnTo>
                <a:lnTo>
                  <a:pt x="988" y="2772"/>
                </a:lnTo>
                <a:lnTo>
                  <a:pt x="987" y="2754"/>
                </a:lnTo>
                <a:lnTo>
                  <a:pt x="981" y="2735"/>
                </a:lnTo>
                <a:lnTo>
                  <a:pt x="969" y="2721"/>
                </a:lnTo>
                <a:lnTo>
                  <a:pt x="963" y="2702"/>
                </a:lnTo>
                <a:lnTo>
                  <a:pt x="963" y="2688"/>
                </a:lnTo>
                <a:lnTo>
                  <a:pt x="968" y="2678"/>
                </a:lnTo>
                <a:lnTo>
                  <a:pt x="968" y="2633"/>
                </a:lnTo>
                <a:lnTo>
                  <a:pt x="960" y="2609"/>
                </a:lnTo>
                <a:lnTo>
                  <a:pt x="950" y="2596"/>
                </a:lnTo>
                <a:lnTo>
                  <a:pt x="950" y="2571"/>
                </a:lnTo>
                <a:lnTo>
                  <a:pt x="962" y="2533"/>
                </a:lnTo>
                <a:lnTo>
                  <a:pt x="968" y="2520"/>
                </a:lnTo>
                <a:lnTo>
                  <a:pt x="966" y="2509"/>
                </a:lnTo>
                <a:lnTo>
                  <a:pt x="944" y="2449"/>
                </a:lnTo>
                <a:lnTo>
                  <a:pt x="938" y="2413"/>
                </a:lnTo>
                <a:lnTo>
                  <a:pt x="937" y="2402"/>
                </a:lnTo>
                <a:lnTo>
                  <a:pt x="913" y="2380"/>
                </a:lnTo>
                <a:lnTo>
                  <a:pt x="912" y="2372"/>
                </a:lnTo>
                <a:lnTo>
                  <a:pt x="893" y="2351"/>
                </a:lnTo>
                <a:lnTo>
                  <a:pt x="893" y="2323"/>
                </a:lnTo>
                <a:lnTo>
                  <a:pt x="900" y="2316"/>
                </a:lnTo>
                <a:lnTo>
                  <a:pt x="900" y="2301"/>
                </a:lnTo>
                <a:lnTo>
                  <a:pt x="888" y="2291"/>
                </a:lnTo>
                <a:lnTo>
                  <a:pt x="887" y="2282"/>
                </a:lnTo>
                <a:lnTo>
                  <a:pt x="868" y="2262"/>
                </a:lnTo>
                <a:lnTo>
                  <a:pt x="866" y="2241"/>
                </a:lnTo>
                <a:lnTo>
                  <a:pt x="850" y="2209"/>
                </a:lnTo>
                <a:lnTo>
                  <a:pt x="850" y="2149"/>
                </a:lnTo>
                <a:lnTo>
                  <a:pt x="861" y="2134"/>
                </a:lnTo>
                <a:lnTo>
                  <a:pt x="861" y="2099"/>
                </a:lnTo>
                <a:lnTo>
                  <a:pt x="855" y="2092"/>
                </a:lnTo>
                <a:lnTo>
                  <a:pt x="855" y="2068"/>
                </a:lnTo>
                <a:lnTo>
                  <a:pt x="862" y="2059"/>
                </a:lnTo>
                <a:lnTo>
                  <a:pt x="861" y="2043"/>
                </a:lnTo>
                <a:lnTo>
                  <a:pt x="847" y="2034"/>
                </a:lnTo>
                <a:lnTo>
                  <a:pt x="847" y="2024"/>
                </a:lnTo>
                <a:lnTo>
                  <a:pt x="834" y="2005"/>
                </a:lnTo>
                <a:lnTo>
                  <a:pt x="830" y="1990"/>
                </a:lnTo>
                <a:lnTo>
                  <a:pt x="840" y="1977"/>
                </a:lnTo>
                <a:lnTo>
                  <a:pt x="856" y="1956"/>
                </a:lnTo>
                <a:lnTo>
                  <a:pt x="853" y="1945"/>
                </a:lnTo>
                <a:lnTo>
                  <a:pt x="849" y="1931"/>
                </a:lnTo>
                <a:lnTo>
                  <a:pt x="836" y="1914"/>
                </a:lnTo>
                <a:lnTo>
                  <a:pt x="836" y="1901"/>
                </a:lnTo>
                <a:lnTo>
                  <a:pt x="820" y="1873"/>
                </a:lnTo>
                <a:lnTo>
                  <a:pt x="822" y="1854"/>
                </a:lnTo>
                <a:lnTo>
                  <a:pt x="833" y="1820"/>
                </a:lnTo>
                <a:lnTo>
                  <a:pt x="836" y="1858"/>
                </a:lnTo>
                <a:lnTo>
                  <a:pt x="856" y="1835"/>
                </a:lnTo>
                <a:lnTo>
                  <a:pt x="856" y="1723"/>
                </a:lnTo>
                <a:lnTo>
                  <a:pt x="844" y="1685"/>
                </a:lnTo>
                <a:lnTo>
                  <a:pt x="837" y="1666"/>
                </a:lnTo>
                <a:lnTo>
                  <a:pt x="825" y="1653"/>
                </a:lnTo>
                <a:lnTo>
                  <a:pt x="817" y="1635"/>
                </a:lnTo>
                <a:lnTo>
                  <a:pt x="806" y="1619"/>
                </a:lnTo>
                <a:lnTo>
                  <a:pt x="790" y="1604"/>
                </a:lnTo>
                <a:lnTo>
                  <a:pt x="781" y="1588"/>
                </a:lnTo>
                <a:lnTo>
                  <a:pt x="781" y="1574"/>
                </a:lnTo>
                <a:lnTo>
                  <a:pt x="751" y="1546"/>
                </a:lnTo>
                <a:lnTo>
                  <a:pt x="746" y="1533"/>
                </a:lnTo>
                <a:lnTo>
                  <a:pt x="729" y="1516"/>
                </a:lnTo>
                <a:lnTo>
                  <a:pt x="715" y="1509"/>
                </a:lnTo>
                <a:lnTo>
                  <a:pt x="698" y="1496"/>
                </a:lnTo>
                <a:lnTo>
                  <a:pt x="693" y="1480"/>
                </a:lnTo>
                <a:lnTo>
                  <a:pt x="686" y="1440"/>
                </a:lnTo>
                <a:lnTo>
                  <a:pt x="674" y="1431"/>
                </a:lnTo>
                <a:lnTo>
                  <a:pt x="663" y="1412"/>
                </a:lnTo>
                <a:lnTo>
                  <a:pt x="654" y="1377"/>
                </a:lnTo>
                <a:lnTo>
                  <a:pt x="642" y="1368"/>
                </a:lnTo>
                <a:lnTo>
                  <a:pt x="642" y="1360"/>
                </a:lnTo>
                <a:lnTo>
                  <a:pt x="623" y="1345"/>
                </a:lnTo>
                <a:lnTo>
                  <a:pt x="622" y="1336"/>
                </a:lnTo>
                <a:lnTo>
                  <a:pt x="598" y="1313"/>
                </a:lnTo>
                <a:lnTo>
                  <a:pt x="597" y="1299"/>
                </a:lnTo>
                <a:lnTo>
                  <a:pt x="581" y="1289"/>
                </a:lnTo>
                <a:lnTo>
                  <a:pt x="570" y="1272"/>
                </a:lnTo>
                <a:lnTo>
                  <a:pt x="559" y="1247"/>
                </a:lnTo>
                <a:lnTo>
                  <a:pt x="544" y="1231"/>
                </a:lnTo>
                <a:lnTo>
                  <a:pt x="531" y="1210"/>
                </a:lnTo>
                <a:lnTo>
                  <a:pt x="516" y="1192"/>
                </a:lnTo>
                <a:lnTo>
                  <a:pt x="519" y="1160"/>
                </a:lnTo>
                <a:lnTo>
                  <a:pt x="496" y="1104"/>
                </a:lnTo>
                <a:lnTo>
                  <a:pt x="481" y="1085"/>
                </a:lnTo>
                <a:lnTo>
                  <a:pt x="468" y="1002"/>
                </a:lnTo>
                <a:lnTo>
                  <a:pt x="443" y="975"/>
                </a:lnTo>
                <a:lnTo>
                  <a:pt x="421" y="945"/>
                </a:lnTo>
                <a:lnTo>
                  <a:pt x="400" y="907"/>
                </a:lnTo>
                <a:lnTo>
                  <a:pt x="380" y="864"/>
                </a:lnTo>
                <a:lnTo>
                  <a:pt x="349" y="820"/>
                </a:lnTo>
                <a:lnTo>
                  <a:pt x="331" y="791"/>
                </a:lnTo>
                <a:lnTo>
                  <a:pt x="306" y="739"/>
                </a:lnTo>
                <a:lnTo>
                  <a:pt x="279" y="701"/>
                </a:lnTo>
                <a:lnTo>
                  <a:pt x="267" y="654"/>
                </a:lnTo>
                <a:lnTo>
                  <a:pt x="245" y="637"/>
                </a:lnTo>
                <a:lnTo>
                  <a:pt x="236" y="596"/>
                </a:lnTo>
                <a:lnTo>
                  <a:pt x="202" y="563"/>
                </a:lnTo>
                <a:lnTo>
                  <a:pt x="189" y="559"/>
                </a:lnTo>
                <a:lnTo>
                  <a:pt x="173" y="536"/>
                </a:lnTo>
                <a:lnTo>
                  <a:pt x="160" y="531"/>
                </a:lnTo>
                <a:lnTo>
                  <a:pt x="107" y="477"/>
                </a:lnTo>
                <a:lnTo>
                  <a:pt x="88" y="448"/>
                </a:lnTo>
                <a:lnTo>
                  <a:pt x="78" y="405"/>
                </a:lnTo>
                <a:lnTo>
                  <a:pt x="29" y="345"/>
                </a:lnTo>
                <a:lnTo>
                  <a:pt x="25" y="313"/>
                </a:lnTo>
                <a:lnTo>
                  <a:pt x="15" y="298"/>
                </a:lnTo>
                <a:lnTo>
                  <a:pt x="12" y="254"/>
                </a:lnTo>
                <a:lnTo>
                  <a:pt x="0" y="112"/>
                </a:lnTo>
                <a:lnTo>
                  <a:pt x="23" y="113"/>
                </a:lnTo>
                <a:lnTo>
                  <a:pt x="67" y="69"/>
                </a:lnTo>
                <a:lnTo>
                  <a:pt x="85" y="69"/>
                </a:lnTo>
                <a:lnTo>
                  <a:pt x="98" y="62"/>
                </a:lnTo>
                <a:lnTo>
                  <a:pt x="111" y="69"/>
                </a:lnTo>
                <a:lnTo>
                  <a:pt x="128" y="77"/>
                </a:lnTo>
                <a:lnTo>
                  <a:pt x="154" y="87"/>
                </a:lnTo>
                <a:lnTo>
                  <a:pt x="174" y="88"/>
                </a:lnTo>
                <a:lnTo>
                  <a:pt x="185" y="80"/>
                </a:lnTo>
                <a:lnTo>
                  <a:pt x="204" y="81"/>
                </a:lnTo>
                <a:lnTo>
                  <a:pt x="214" y="93"/>
                </a:lnTo>
                <a:lnTo>
                  <a:pt x="233" y="94"/>
                </a:lnTo>
                <a:lnTo>
                  <a:pt x="271" y="75"/>
                </a:lnTo>
                <a:lnTo>
                  <a:pt x="290" y="59"/>
                </a:lnTo>
                <a:lnTo>
                  <a:pt x="311" y="50"/>
                </a:lnTo>
                <a:lnTo>
                  <a:pt x="330" y="37"/>
                </a:lnTo>
                <a:lnTo>
                  <a:pt x="356" y="17"/>
                </a:lnTo>
                <a:lnTo>
                  <a:pt x="400" y="2"/>
                </a:lnTo>
                <a:lnTo>
                  <a:pt x="468" y="0"/>
                </a:lnTo>
                <a:lnTo>
                  <a:pt x="496" y="6"/>
                </a:lnTo>
                <a:lnTo>
                  <a:pt x="553" y="66"/>
                </a:lnTo>
                <a:lnTo>
                  <a:pt x="569" y="71"/>
                </a:lnTo>
                <a:lnTo>
                  <a:pt x="579" y="87"/>
                </a:lnTo>
                <a:lnTo>
                  <a:pt x="591" y="90"/>
                </a:lnTo>
                <a:lnTo>
                  <a:pt x="598" y="97"/>
                </a:lnTo>
                <a:lnTo>
                  <a:pt x="613" y="102"/>
                </a:lnTo>
                <a:lnTo>
                  <a:pt x="626" y="109"/>
                </a:lnTo>
                <a:lnTo>
                  <a:pt x="657" y="137"/>
                </a:lnTo>
                <a:lnTo>
                  <a:pt x="705" y="137"/>
                </a:lnTo>
                <a:lnTo>
                  <a:pt x="715" y="125"/>
                </a:lnTo>
                <a:lnTo>
                  <a:pt x="726" y="119"/>
                </a:lnTo>
                <a:lnTo>
                  <a:pt x="1981" y="118"/>
                </a:lnTo>
                <a:lnTo>
                  <a:pt x="1994" y="135"/>
                </a:lnTo>
                <a:lnTo>
                  <a:pt x="2018" y="157"/>
                </a:lnTo>
                <a:lnTo>
                  <a:pt x="2041" y="190"/>
                </a:lnTo>
                <a:lnTo>
                  <a:pt x="2063" y="222"/>
                </a:lnTo>
                <a:lnTo>
                  <a:pt x="2090" y="226"/>
                </a:lnTo>
                <a:lnTo>
                  <a:pt x="2134" y="242"/>
                </a:lnTo>
                <a:lnTo>
                  <a:pt x="2156" y="245"/>
                </a:lnTo>
                <a:lnTo>
                  <a:pt x="2166" y="239"/>
                </a:lnTo>
                <a:lnTo>
                  <a:pt x="2194" y="238"/>
                </a:lnTo>
                <a:lnTo>
                  <a:pt x="2251" y="254"/>
                </a:lnTo>
                <a:lnTo>
                  <a:pt x="2266" y="269"/>
                </a:lnTo>
                <a:lnTo>
                  <a:pt x="2298" y="269"/>
                </a:lnTo>
                <a:lnTo>
                  <a:pt x="2326" y="247"/>
                </a:lnTo>
                <a:lnTo>
                  <a:pt x="2354" y="261"/>
                </a:lnTo>
                <a:lnTo>
                  <a:pt x="2505" y="267"/>
                </a:lnTo>
                <a:lnTo>
                  <a:pt x="2519" y="260"/>
                </a:lnTo>
                <a:lnTo>
                  <a:pt x="2543" y="267"/>
                </a:lnTo>
                <a:lnTo>
                  <a:pt x="2569" y="283"/>
                </a:lnTo>
                <a:lnTo>
                  <a:pt x="2588" y="297"/>
                </a:lnTo>
                <a:lnTo>
                  <a:pt x="2635" y="305"/>
                </a:lnTo>
                <a:lnTo>
                  <a:pt x="2688" y="307"/>
                </a:lnTo>
                <a:lnTo>
                  <a:pt x="2727" y="294"/>
                </a:lnTo>
                <a:lnTo>
                  <a:pt x="2786" y="294"/>
                </a:lnTo>
                <a:lnTo>
                  <a:pt x="2818" y="307"/>
                </a:lnTo>
                <a:lnTo>
                  <a:pt x="2886" y="305"/>
                </a:lnTo>
                <a:lnTo>
                  <a:pt x="3645" y="176"/>
                </a:lnTo>
                <a:lnTo>
                  <a:pt x="3691" y="176"/>
                </a:lnTo>
                <a:lnTo>
                  <a:pt x="3708" y="182"/>
                </a:lnTo>
                <a:lnTo>
                  <a:pt x="3852" y="181"/>
                </a:lnTo>
                <a:lnTo>
                  <a:pt x="3865" y="191"/>
                </a:lnTo>
                <a:lnTo>
                  <a:pt x="3924" y="248"/>
                </a:lnTo>
                <a:lnTo>
                  <a:pt x="3933" y="257"/>
                </a:lnTo>
                <a:lnTo>
                  <a:pt x="3935" y="267"/>
                </a:lnTo>
                <a:lnTo>
                  <a:pt x="3845" y="289"/>
                </a:lnTo>
                <a:lnTo>
                  <a:pt x="3795" y="316"/>
                </a:lnTo>
                <a:lnTo>
                  <a:pt x="3777" y="342"/>
                </a:lnTo>
                <a:lnTo>
                  <a:pt x="3768" y="357"/>
                </a:lnTo>
                <a:lnTo>
                  <a:pt x="3748" y="355"/>
                </a:lnTo>
                <a:lnTo>
                  <a:pt x="3733" y="345"/>
                </a:lnTo>
                <a:lnTo>
                  <a:pt x="3730" y="322"/>
                </a:lnTo>
                <a:lnTo>
                  <a:pt x="3705" y="316"/>
                </a:lnTo>
                <a:lnTo>
                  <a:pt x="3686" y="332"/>
                </a:lnTo>
                <a:lnTo>
                  <a:pt x="3655" y="332"/>
                </a:lnTo>
                <a:lnTo>
                  <a:pt x="3626" y="361"/>
                </a:lnTo>
                <a:lnTo>
                  <a:pt x="3597" y="379"/>
                </a:lnTo>
                <a:lnTo>
                  <a:pt x="3572" y="401"/>
                </a:lnTo>
                <a:lnTo>
                  <a:pt x="3538" y="421"/>
                </a:lnTo>
                <a:lnTo>
                  <a:pt x="3499" y="462"/>
                </a:lnTo>
                <a:lnTo>
                  <a:pt x="3462" y="473"/>
                </a:lnTo>
                <a:lnTo>
                  <a:pt x="3462" y="426"/>
                </a:lnTo>
                <a:lnTo>
                  <a:pt x="3447" y="401"/>
                </a:lnTo>
                <a:lnTo>
                  <a:pt x="3412" y="368"/>
                </a:lnTo>
                <a:lnTo>
                  <a:pt x="3400" y="329"/>
                </a:lnTo>
                <a:lnTo>
                  <a:pt x="3383" y="319"/>
                </a:lnTo>
                <a:lnTo>
                  <a:pt x="3330" y="319"/>
                </a:lnTo>
                <a:lnTo>
                  <a:pt x="2883" y="407"/>
                </a:lnTo>
                <a:lnTo>
                  <a:pt x="2720" y="407"/>
                </a:lnTo>
                <a:lnTo>
                  <a:pt x="2700" y="1552"/>
                </a:lnTo>
                <a:lnTo>
                  <a:pt x="2424" y="1552"/>
                </a:lnTo>
                <a:lnTo>
                  <a:pt x="2398" y="3555"/>
                </a:lnTo>
                <a:lnTo>
                  <a:pt x="2368" y="3571"/>
                </a:lnTo>
                <a:lnTo>
                  <a:pt x="2354" y="3580"/>
                </a:lnTo>
                <a:lnTo>
                  <a:pt x="2318" y="3581"/>
                </a:lnTo>
                <a:lnTo>
                  <a:pt x="2298" y="3589"/>
                </a:lnTo>
                <a:lnTo>
                  <a:pt x="2273" y="3602"/>
                </a:lnTo>
                <a:lnTo>
                  <a:pt x="2255" y="3618"/>
                </a:lnTo>
                <a:lnTo>
                  <a:pt x="2249" y="3634"/>
                </a:lnTo>
                <a:lnTo>
                  <a:pt x="2236" y="3643"/>
                </a:lnTo>
                <a:lnTo>
                  <a:pt x="2232" y="3657"/>
                </a:lnTo>
                <a:lnTo>
                  <a:pt x="2194" y="3656"/>
                </a:lnTo>
                <a:lnTo>
                  <a:pt x="2186" y="3663"/>
                </a:lnTo>
                <a:lnTo>
                  <a:pt x="2186" y="3671"/>
                </a:lnTo>
                <a:lnTo>
                  <a:pt x="2195" y="3679"/>
                </a:lnTo>
                <a:lnTo>
                  <a:pt x="2198" y="3688"/>
                </a:lnTo>
                <a:lnTo>
                  <a:pt x="2194" y="3697"/>
                </a:lnTo>
                <a:lnTo>
                  <a:pt x="2172" y="3720"/>
                </a:lnTo>
                <a:lnTo>
                  <a:pt x="2137" y="3720"/>
                </a:lnTo>
                <a:lnTo>
                  <a:pt x="2071" y="3688"/>
                </a:lnTo>
                <a:lnTo>
                  <a:pt x="2015" y="3687"/>
                </a:lnTo>
                <a:lnTo>
                  <a:pt x="1994" y="3701"/>
                </a:lnTo>
                <a:lnTo>
                  <a:pt x="1948" y="3701"/>
                </a:lnTo>
                <a:lnTo>
                  <a:pt x="1938" y="3696"/>
                </a:lnTo>
                <a:lnTo>
                  <a:pt x="1926" y="3696"/>
                </a:lnTo>
                <a:lnTo>
                  <a:pt x="1903" y="3707"/>
                </a:lnTo>
                <a:lnTo>
                  <a:pt x="1882" y="3707"/>
                </a:lnTo>
                <a:lnTo>
                  <a:pt x="1862" y="3696"/>
                </a:lnTo>
                <a:lnTo>
                  <a:pt x="1846" y="3685"/>
                </a:lnTo>
                <a:lnTo>
                  <a:pt x="1827" y="3675"/>
                </a:lnTo>
                <a:lnTo>
                  <a:pt x="1811" y="3666"/>
                </a:lnTo>
                <a:lnTo>
                  <a:pt x="1792" y="3659"/>
                </a:lnTo>
                <a:lnTo>
                  <a:pt x="1777" y="3657"/>
                </a:lnTo>
                <a:lnTo>
                  <a:pt x="1771" y="3665"/>
                </a:lnTo>
                <a:lnTo>
                  <a:pt x="1752" y="3665"/>
                </a:lnTo>
                <a:lnTo>
                  <a:pt x="1743" y="3647"/>
                </a:lnTo>
                <a:lnTo>
                  <a:pt x="1733" y="3638"/>
                </a:lnTo>
                <a:lnTo>
                  <a:pt x="1701" y="3637"/>
                </a:lnTo>
                <a:lnTo>
                  <a:pt x="1696" y="3646"/>
                </a:lnTo>
                <a:lnTo>
                  <a:pt x="1683" y="3644"/>
                </a:lnTo>
                <a:lnTo>
                  <a:pt x="1685" y="3621"/>
                </a:lnTo>
                <a:lnTo>
                  <a:pt x="1695" y="3613"/>
                </a:lnTo>
                <a:lnTo>
                  <a:pt x="1685" y="3603"/>
                </a:lnTo>
                <a:lnTo>
                  <a:pt x="1680" y="3591"/>
                </a:lnTo>
                <a:lnTo>
                  <a:pt x="1663" y="3577"/>
                </a:lnTo>
                <a:lnTo>
                  <a:pt x="1661" y="3567"/>
                </a:lnTo>
                <a:lnTo>
                  <a:pt x="1687" y="3547"/>
                </a:lnTo>
                <a:lnTo>
                  <a:pt x="1687" y="3537"/>
                </a:lnTo>
                <a:lnTo>
                  <a:pt x="1670" y="3495"/>
                </a:lnTo>
                <a:lnTo>
                  <a:pt x="1620" y="3493"/>
                </a:lnTo>
                <a:lnTo>
                  <a:pt x="1619" y="3476"/>
                </a:lnTo>
                <a:lnTo>
                  <a:pt x="1627" y="3471"/>
                </a:lnTo>
                <a:lnTo>
                  <a:pt x="1627" y="3464"/>
                </a:lnTo>
                <a:lnTo>
                  <a:pt x="1617" y="3455"/>
                </a:lnTo>
                <a:lnTo>
                  <a:pt x="1602" y="3435"/>
                </a:lnTo>
                <a:lnTo>
                  <a:pt x="1548" y="3448"/>
                </a:lnTo>
                <a:lnTo>
                  <a:pt x="1538" y="3462"/>
                </a:lnTo>
                <a:lnTo>
                  <a:pt x="1523" y="3487"/>
                </a:lnTo>
                <a:lnTo>
                  <a:pt x="1512" y="3501"/>
                </a:lnTo>
                <a:lnTo>
                  <a:pt x="1512" y="3523"/>
                </a:lnTo>
                <a:lnTo>
                  <a:pt x="1519" y="3530"/>
                </a:lnTo>
                <a:lnTo>
                  <a:pt x="1519" y="3545"/>
                </a:lnTo>
                <a:lnTo>
                  <a:pt x="1506" y="3559"/>
                </a:lnTo>
                <a:lnTo>
                  <a:pt x="1494" y="3578"/>
                </a:lnTo>
                <a:lnTo>
                  <a:pt x="1466" y="3583"/>
                </a:lnTo>
                <a:lnTo>
                  <a:pt x="1451" y="3593"/>
                </a:lnTo>
                <a:lnTo>
                  <a:pt x="1437" y="3596"/>
                </a:lnTo>
                <a:lnTo>
                  <a:pt x="1425" y="3618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 flipH="1">
            <a:off x="3724275" y="2860675"/>
            <a:ext cx="647700" cy="3063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9" name="Freeform 6"/>
          <p:cNvSpPr>
            <a:spLocks/>
          </p:cNvSpPr>
          <p:nvPr/>
        </p:nvSpPr>
        <p:spPr bwMode="auto">
          <a:xfrm>
            <a:off x="5276850" y="3889383"/>
            <a:ext cx="857250" cy="911225"/>
          </a:xfrm>
          <a:custGeom>
            <a:avLst/>
            <a:gdLst>
              <a:gd name="T0" fmla="*/ 0 w 786"/>
              <a:gd name="T1" fmla="*/ 0 h 678"/>
              <a:gd name="T2" fmla="*/ 33306235 w 786"/>
              <a:gd name="T3" fmla="*/ 74059207 h 678"/>
              <a:gd name="T4" fmla="*/ 122520220 w 786"/>
              <a:gd name="T5" fmla="*/ 169792936 h 678"/>
              <a:gd name="T6" fmla="*/ 174858278 w 786"/>
              <a:gd name="T7" fmla="*/ 357649093 h 678"/>
              <a:gd name="T8" fmla="*/ 209354410 w 786"/>
              <a:gd name="T9" fmla="*/ 384743924 h 678"/>
              <a:gd name="T10" fmla="*/ 267640866 w 786"/>
              <a:gd name="T11" fmla="*/ 662914844 h 678"/>
              <a:gd name="T12" fmla="*/ 267640866 w 786"/>
              <a:gd name="T13" fmla="*/ 671946454 h 678"/>
              <a:gd name="T14" fmla="*/ 267640866 w 786"/>
              <a:gd name="T15" fmla="*/ 688203353 h 678"/>
              <a:gd name="T16" fmla="*/ 267640866 w 786"/>
              <a:gd name="T17" fmla="*/ 717104507 h 678"/>
              <a:gd name="T18" fmla="*/ 267640866 w 786"/>
              <a:gd name="T19" fmla="*/ 751424628 h 678"/>
              <a:gd name="T20" fmla="*/ 267640866 w 786"/>
              <a:gd name="T21" fmla="*/ 778519459 h 678"/>
              <a:gd name="T22" fmla="*/ 267640866 w 786"/>
              <a:gd name="T23" fmla="*/ 796581337 h 678"/>
              <a:gd name="T24" fmla="*/ 268830764 w 786"/>
              <a:gd name="T25" fmla="*/ 812838236 h 678"/>
              <a:gd name="T26" fmla="*/ 271209469 w 786"/>
              <a:gd name="T27" fmla="*/ 823676169 h 678"/>
              <a:gd name="T28" fmla="*/ 267640866 w 786"/>
              <a:gd name="T29" fmla="*/ 818257202 h 678"/>
              <a:gd name="T30" fmla="*/ 193891191 w 786"/>
              <a:gd name="T31" fmla="*/ 988050138 h 678"/>
              <a:gd name="T32" fmla="*/ 203407102 w 786"/>
              <a:gd name="T33" fmla="*/ 1083785210 h 678"/>
              <a:gd name="T34" fmla="*/ 197459794 w 786"/>
              <a:gd name="T35" fmla="*/ 1152424107 h 678"/>
              <a:gd name="T36" fmla="*/ 227197426 w 786"/>
              <a:gd name="T37" fmla="*/ 1222870670 h 678"/>
              <a:gd name="T38" fmla="*/ 286672689 w 786"/>
              <a:gd name="T39" fmla="*/ 1168681006 h 678"/>
              <a:gd name="T40" fmla="*/ 327116130 w 786"/>
              <a:gd name="T41" fmla="*/ 1215645381 h 678"/>
              <a:gd name="T42" fmla="*/ 455584749 w 786"/>
              <a:gd name="T43" fmla="*/ 1186744227 h 678"/>
              <a:gd name="T44" fmla="*/ 529334425 w 786"/>
              <a:gd name="T45" fmla="*/ 1219258026 h 678"/>
              <a:gd name="T46" fmla="*/ 581672482 w 786"/>
              <a:gd name="T47" fmla="*/ 1175906295 h 678"/>
              <a:gd name="T48" fmla="*/ 581672482 w 786"/>
              <a:gd name="T49" fmla="*/ 1101848432 h 678"/>
              <a:gd name="T50" fmla="*/ 644717439 w 786"/>
              <a:gd name="T51" fmla="*/ 1100042110 h 678"/>
              <a:gd name="T52" fmla="*/ 762479158 w 786"/>
              <a:gd name="T53" fmla="*/ 908573308 h 678"/>
              <a:gd name="T54" fmla="*/ 836228834 w 786"/>
              <a:gd name="T55" fmla="*/ 845352034 h 678"/>
              <a:gd name="T56" fmla="*/ 902841303 w 786"/>
              <a:gd name="T57" fmla="*/ 717104507 h 678"/>
              <a:gd name="T58" fmla="*/ 896893995 w 786"/>
              <a:gd name="T59" fmla="*/ 601501235 h 678"/>
              <a:gd name="T60" fmla="*/ 933768833 w 786"/>
              <a:gd name="T61" fmla="*/ 523829384 h 67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86" h="678">
                <a:moveTo>
                  <a:pt x="0" y="0"/>
                </a:moveTo>
                <a:lnTo>
                  <a:pt x="28" y="41"/>
                </a:lnTo>
                <a:lnTo>
                  <a:pt x="103" y="94"/>
                </a:lnTo>
                <a:lnTo>
                  <a:pt x="147" y="198"/>
                </a:lnTo>
                <a:lnTo>
                  <a:pt x="176" y="213"/>
                </a:lnTo>
                <a:lnTo>
                  <a:pt x="225" y="367"/>
                </a:lnTo>
                <a:lnTo>
                  <a:pt x="225" y="372"/>
                </a:lnTo>
                <a:lnTo>
                  <a:pt x="225" y="381"/>
                </a:lnTo>
                <a:lnTo>
                  <a:pt x="225" y="397"/>
                </a:lnTo>
                <a:lnTo>
                  <a:pt x="225" y="416"/>
                </a:lnTo>
                <a:lnTo>
                  <a:pt x="225" y="431"/>
                </a:lnTo>
                <a:lnTo>
                  <a:pt x="225" y="441"/>
                </a:lnTo>
                <a:lnTo>
                  <a:pt x="226" y="450"/>
                </a:lnTo>
                <a:lnTo>
                  <a:pt x="228" y="456"/>
                </a:lnTo>
                <a:lnTo>
                  <a:pt x="225" y="453"/>
                </a:lnTo>
                <a:lnTo>
                  <a:pt x="163" y="547"/>
                </a:lnTo>
                <a:lnTo>
                  <a:pt x="171" y="600"/>
                </a:lnTo>
                <a:lnTo>
                  <a:pt x="166" y="638"/>
                </a:lnTo>
                <a:lnTo>
                  <a:pt x="191" y="677"/>
                </a:lnTo>
                <a:lnTo>
                  <a:pt x="241" y="647"/>
                </a:lnTo>
                <a:lnTo>
                  <a:pt x="275" y="673"/>
                </a:lnTo>
                <a:lnTo>
                  <a:pt x="383" y="657"/>
                </a:lnTo>
                <a:lnTo>
                  <a:pt x="445" y="675"/>
                </a:lnTo>
                <a:lnTo>
                  <a:pt x="489" y="651"/>
                </a:lnTo>
                <a:lnTo>
                  <a:pt x="489" y="610"/>
                </a:lnTo>
                <a:lnTo>
                  <a:pt x="542" y="609"/>
                </a:lnTo>
                <a:lnTo>
                  <a:pt x="641" y="503"/>
                </a:lnTo>
                <a:lnTo>
                  <a:pt x="703" y="468"/>
                </a:lnTo>
                <a:lnTo>
                  <a:pt x="759" y="397"/>
                </a:lnTo>
                <a:lnTo>
                  <a:pt x="754" y="333"/>
                </a:lnTo>
                <a:lnTo>
                  <a:pt x="785" y="29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0" name="Freeform 7"/>
          <p:cNvSpPr>
            <a:spLocks/>
          </p:cNvSpPr>
          <p:nvPr/>
        </p:nvSpPr>
        <p:spPr bwMode="auto">
          <a:xfrm>
            <a:off x="2644779" y="650875"/>
            <a:ext cx="17463" cy="242888"/>
          </a:xfrm>
          <a:custGeom>
            <a:avLst/>
            <a:gdLst>
              <a:gd name="T0" fmla="*/ 0 w 17"/>
              <a:gd name="T1" fmla="*/ 325927359 h 180"/>
              <a:gd name="T2" fmla="*/ 9496790 w 17"/>
              <a:gd name="T3" fmla="*/ 58266132 h 180"/>
              <a:gd name="T4" fmla="*/ 16883639 w 17"/>
              <a:gd name="T5" fmla="*/ 0 h 1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" h="180">
                <a:moveTo>
                  <a:pt x="0" y="179"/>
                </a:moveTo>
                <a:lnTo>
                  <a:pt x="9" y="32"/>
                </a:lnTo>
                <a:lnTo>
                  <a:pt x="16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1" name="Freeform 8"/>
          <p:cNvSpPr>
            <a:spLocks/>
          </p:cNvSpPr>
          <p:nvPr/>
        </p:nvSpPr>
        <p:spPr bwMode="auto">
          <a:xfrm>
            <a:off x="6146800" y="709621"/>
            <a:ext cx="246063" cy="230187"/>
          </a:xfrm>
          <a:custGeom>
            <a:avLst/>
            <a:gdLst>
              <a:gd name="T0" fmla="*/ 267901365 w 225"/>
              <a:gd name="T1" fmla="*/ 308048089 h 171"/>
              <a:gd name="T2" fmla="*/ 191358274 w 225"/>
              <a:gd name="T3" fmla="*/ 244626859 h 171"/>
              <a:gd name="T4" fmla="*/ 104050747 w 225"/>
              <a:gd name="T5" fmla="*/ 134091331 h 171"/>
              <a:gd name="T6" fmla="*/ 0 w 225"/>
              <a:gd name="T7" fmla="*/ 0 h 1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5" h="171">
                <a:moveTo>
                  <a:pt x="224" y="170"/>
                </a:moveTo>
                <a:lnTo>
                  <a:pt x="160" y="135"/>
                </a:lnTo>
                <a:lnTo>
                  <a:pt x="87" y="74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2" name="Freeform 9"/>
          <p:cNvSpPr>
            <a:spLocks/>
          </p:cNvSpPr>
          <p:nvPr/>
        </p:nvSpPr>
        <p:spPr bwMode="auto">
          <a:xfrm>
            <a:off x="4194179" y="5519746"/>
            <a:ext cx="119063" cy="211137"/>
          </a:xfrm>
          <a:custGeom>
            <a:avLst/>
            <a:gdLst>
              <a:gd name="T0" fmla="*/ 0 w 109"/>
              <a:gd name="T1" fmla="*/ 0 h 156"/>
              <a:gd name="T2" fmla="*/ 44147250 w 109"/>
              <a:gd name="T3" fmla="*/ 51290050 h 156"/>
              <a:gd name="T4" fmla="*/ 44147250 w 109"/>
              <a:gd name="T5" fmla="*/ 128226478 h 156"/>
              <a:gd name="T6" fmla="*/ 82328241 w 109"/>
              <a:gd name="T7" fmla="*/ 174021552 h 156"/>
              <a:gd name="T8" fmla="*/ 128862213 w 109"/>
              <a:gd name="T9" fmla="*/ 283930541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" h="156">
                <a:moveTo>
                  <a:pt x="0" y="0"/>
                </a:moveTo>
                <a:lnTo>
                  <a:pt x="37" y="28"/>
                </a:lnTo>
                <a:lnTo>
                  <a:pt x="37" y="70"/>
                </a:lnTo>
                <a:lnTo>
                  <a:pt x="69" y="95"/>
                </a:lnTo>
                <a:lnTo>
                  <a:pt x="108" y="155"/>
                </a:lnTo>
              </a:path>
            </a:pathLst>
          </a:custGeom>
          <a:noFill/>
          <a:ln w="508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3" name="Oval 10"/>
          <p:cNvSpPr>
            <a:spLocks noChangeArrowheads="1"/>
          </p:cNvSpPr>
          <p:nvPr/>
        </p:nvSpPr>
        <p:spPr bwMode="auto">
          <a:xfrm>
            <a:off x="3422654" y="811221"/>
            <a:ext cx="41275" cy="523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4" name="Line 11"/>
          <p:cNvSpPr>
            <a:spLocks noChangeShapeType="1"/>
          </p:cNvSpPr>
          <p:nvPr/>
        </p:nvSpPr>
        <p:spPr bwMode="auto">
          <a:xfrm flipH="1" flipV="1">
            <a:off x="4008442" y="2586046"/>
            <a:ext cx="371475" cy="26987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5" name="Line 12"/>
          <p:cNvSpPr>
            <a:spLocks noChangeShapeType="1"/>
          </p:cNvSpPr>
          <p:nvPr/>
        </p:nvSpPr>
        <p:spPr bwMode="auto">
          <a:xfrm flipH="1">
            <a:off x="4008442" y="2005013"/>
            <a:ext cx="190500" cy="58261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 flipH="1">
            <a:off x="4198942" y="1563688"/>
            <a:ext cx="290512" cy="43815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 flipH="1">
            <a:off x="3802067" y="2586038"/>
            <a:ext cx="204787" cy="3810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8" name="Line 15"/>
          <p:cNvSpPr>
            <a:spLocks noChangeShapeType="1"/>
          </p:cNvSpPr>
          <p:nvPr/>
        </p:nvSpPr>
        <p:spPr bwMode="auto">
          <a:xfrm flipH="1">
            <a:off x="3684592" y="2967038"/>
            <a:ext cx="117475" cy="101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3989392" y="2555875"/>
            <a:ext cx="52387" cy="63500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0" name="Rectangle 17"/>
          <p:cNvSpPr>
            <a:spLocks noChangeArrowheads="1"/>
          </p:cNvSpPr>
          <p:nvPr/>
        </p:nvSpPr>
        <p:spPr bwMode="auto">
          <a:xfrm>
            <a:off x="4181475" y="1973264"/>
            <a:ext cx="52388" cy="65087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4460879" y="1541471"/>
            <a:ext cx="53975" cy="65087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3784600" y="2935296"/>
            <a:ext cx="52388" cy="65087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3660775" y="3044825"/>
            <a:ext cx="52388" cy="65088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4" name="Rectangle 21"/>
          <p:cNvSpPr>
            <a:spLocks noChangeArrowheads="1"/>
          </p:cNvSpPr>
          <p:nvPr/>
        </p:nvSpPr>
        <p:spPr bwMode="auto">
          <a:xfrm>
            <a:off x="4152900" y="1265246"/>
            <a:ext cx="825297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Otjikoto</a:t>
            </a:r>
          </a:p>
        </p:txBody>
      </p:sp>
      <p:sp>
        <p:nvSpPr>
          <p:cNvPr id="23575" name="Freeform 22"/>
          <p:cNvSpPr>
            <a:spLocks/>
          </p:cNvSpPr>
          <p:nvPr/>
        </p:nvSpPr>
        <p:spPr bwMode="auto">
          <a:xfrm>
            <a:off x="3419475" y="2708283"/>
            <a:ext cx="179388" cy="220663"/>
          </a:xfrm>
          <a:custGeom>
            <a:avLst/>
            <a:gdLst>
              <a:gd name="T0" fmla="*/ 0 w 165"/>
              <a:gd name="T1" fmla="*/ 32192726 h 165"/>
              <a:gd name="T2" fmla="*/ 88650288 w 165"/>
              <a:gd name="T3" fmla="*/ 0 h 165"/>
              <a:gd name="T4" fmla="*/ 193848847 w 165"/>
              <a:gd name="T5" fmla="*/ 270064765 h 165"/>
              <a:gd name="T6" fmla="*/ 118200384 w 165"/>
              <a:gd name="T7" fmla="*/ 293315958 h 165"/>
              <a:gd name="T8" fmla="*/ 0 w 165"/>
              <a:gd name="T9" fmla="*/ 32192726 h 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5" h="165">
                <a:moveTo>
                  <a:pt x="0" y="18"/>
                </a:moveTo>
                <a:lnTo>
                  <a:pt x="75" y="0"/>
                </a:lnTo>
                <a:lnTo>
                  <a:pt x="164" y="151"/>
                </a:lnTo>
                <a:lnTo>
                  <a:pt x="100" y="164"/>
                </a:lnTo>
                <a:lnTo>
                  <a:pt x="0" y="18"/>
                </a:lnTo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76" name="Freeform 23"/>
          <p:cNvSpPr>
            <a:spLocks/>
          </p:cNvSpPr>
          <p:nvPr/>
        </p:nvSpPr>
        <p:spPr bwMode="auto">
          <a:xfrm>
            <a:off x="3508375" y="3078163"/>
            <a:ext cx="104775" cy="239712"/>
          </a:xfrm>
          <a:custGeom>
            <a:avLst/>
            <a:gdLst>
              <a:gd name="T0" fmla="*/ 0 w 95"/>
              <a:gd name="T1" fmla="*/ 11005083 h 177"/>
              <a:gd name="T2" fmla="*/ 105824956 w 95"/>
              <a:gd name="T3" fmla="*/ 0 h 177"/>
              <a:gd name="T4" fmla="*/ 114339303 w 95"/>
              <a:gd name="T5" fmla="*/ 322809451 h 177"/>
              <a:gd name="T6" fmla="*/ 30409014 w 95"/>
              <a:gd name="T7" fmla="*/ 298965556 h 177"/>
              <a:gd name="T8" fmla="*/ 0 w 95"/>
              <a:gd name="T9" fmla="*/ 11005083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" h="177">
                <a:moveTo>
                  <a:pt x="0" y="6"/>
                </a:moveTo>
                <a:lnTo>
                  <a:pt x="87" y="0"/>
                </a:lnTo>
                <a:lnTo>
                  <a:pt x="94" y="176"/>
                </a:lnTo>
                <a:lnTo>
                  <a:pt x="25" y="163"/>
                </a:lnTo>
                <a:lnTo>
                  <a:pt x="0" y="6"/>
                </a:lnTo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77" name="Rectangle 24"/>
          <p:cNvSpPr>
            <a:spLocks noChangeArrowheads="1"/>
          </p:cNvSpPr>
          <p:nvPr/>
        </p:nvSpPr>
        <p:spPr bwMode="auto">
          <a:xfrm>
            <a:off x="4013204" y="2389196"/>
            <a:ext cx="843857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Omburu</a:t>
            </a:r>
          </a:p>
        </p:txBody>
      </p:sp>
      <p:sp>
        <p:nvSpPr>
          <p:cNvPr id="23578" name="Oval 25"/>
          <p:cNvSpPr>
            <a:spLocks noChangeArrowheads="1"/>
          </p:cNvSpPr>
          <p:nvPr/>
        </p:nvSpPr>
        <p:spPr bwMode="auto">
          <a:xfrm>
            <a:off x="4146554" y="5327658"/>
            <a:ext cx="101600" cy="123825"/>
          </a:xfrm>
          <a:prstGeom prst="ellipse">
            <a:avLst/>
          </a:prstGeom>
          <a:solidFill>
            <a:srgbClr val="99CCFF"/>
          </a:solidFill>
          <a:ln w="254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9" name="Line 26"/>
          <p:cNvSpPr>
            <a:spLocks noChangeShapeType="1"/>
          </p:cNvSpPr>
          <p:nvPr/>
        </p:nvSpPr>
        <p:spPr bwMode="auto">
          <a:xfrm flipH="1" flipV="1">
            <a:off x="4805363" y="4549775"/>
            <a:ext cx="26987" cy="12398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0" name="Line 27"/>
          <p:cNvSpPr>
            <a:spLocks noChangeShapeType="1"/>
          </p:cNvSpPr>
          <p:nvPr/>
        </p:nvSpPr>
        <p:spPr bwMode="auto">
          <a:xfrm>
            <a:off x="4378329" y="2855921"/>
            <a:ext cx="115888" cy="2047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1" name="Line 28"/>
          <p:cNvSpPr>
            <a:spLocks noChangeShapeType="1"/>
          </p:cNvSpPr>
          <p:nvPr/>
        </p:nvSpPr>
        <p:spPr bwMode="auto">
          <a:xfrm flipH="1" flipV="1">
            <a:off x="4721225" y="3822708"/>
            <a:ext cx="84138" cy="7270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2" name="Line 29"/>
          <p:cNvSpPr>
            <a:spLocks noChangeShapeType="1"/>
          </p:cNvSpPr>
          <p:nvPr/>
        </p:nvSpPr>
        <p:spPr bwMode="auto">
          <a:xfrm flipH="1" flipV="1">
            <a:off x="4494217" y="3060700"/>
            <a:ext cx="225425" cy="762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3" name="Rectangle 30"/>
          <p:cNvSpPr>
            <a:spLocks noChangeArrowheads="1"/>
          </p:cNvSpPr>
          <p:nvPr/>
        </p:nvSpPr>
        <p:spPr bwMode="auto">
          <a:xfrm>
            <a:off x="4694242" y="3787776"/>
            <a:ext cx="53975" cy="66675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4" name="Rectangle 31"/>
          <p:cNvSpPr>
            <a:spLocks noChangeArrowheads="1"/>
          </p:cNvSpPr>
          <p:nvPr/>
        </p:nvSpPr>
        <p:spPr bwMode="auto">
          <a:xfrm>
            <a:off x="3760789" y="4365632"/>
            <a:ext cx="1121846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Kokerboom</a:t>
            </a:r>
          </a:p>
        </p:txBody>
      </p:sp>
      <p:sp>
        <p:nvSpPr>
          <p:cNvPr id="23585" name="Rectangle 32"/>
          <p:cNvSpPr>
            <a:spLocks noChangeArrowheads="1"/>
          </p:cNvSpPr>
          <p:nvPr/>
        </p:nvSpPr>
        <p:spPr bwMode="auto">
          <a:xfrm>
            <a:off x="4778375" y="4516438"/>
            <a:ext cx="52388" cy="63500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6" name="Rectangle 33"/>
          <p:cNvSpPr>
            <a:spLocks noChangeArrowheads="1"/>
          </p:cNvSpPr>
          <p:nvPr/>
        </p:nvSpPr>
        <p:spPr bwMode="auto">
          <a:xfrm>
            <a:off x="4594229" y="3213108"/>
            <a:ext cx="27402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100" b="1"/>
              <a:t>2</a:t>
            </a:r>
          </a:p>
        </p:txBody>
      </p:sp>
      <p:sp>
        <p:nvSpPr>
          <p:cNvPr id="23587" name="Rectangle 34"/>
          <p:cNvSpPr>
            <a:spLocks noChangeArrowheads="1"/>
          </p:cNvSpPr>
          <p:nvPr/>
        </p:nvSpPr>
        <p:spPr bwMode="auto">
          <a:xfrm>
            <a:off x="4756156" y="3989393"/>
            <a:ext cx="27402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100" b="1"/>
              <a:t>2</a:t>
            </a:r>
          </a:p>
        </p:txBody>
      </p:sp>
      <p:sp>
        <p:nvSpPr>
          <p:cNvPr id="23588" name="Rectangle 35"/>
          <p:cNvSpPr>
            <a:spLocks noChangeArrowheads="1"/>
          </p:cNvSpPr>
          <p:nvPr/>
        </p:nvSpPr>
        <p:spPr bwMode="auto">
          <a:xfrm>
            <a:off x="4616454" y="4986345"/>
            <a:ext cx="27402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100" b="1"/>
              <a:t>2</a:t>
            </a:r>
          </a:p>
        </p:txBody>
      </p:sp>
      <p:sp>
        <p:nvSpPr>
          <p:cNvPr id="23589" name="Rectangle 36"/>
          <p:cNvSpPr>
            <a:spLocks noChangeArrowheads="1"/>
          </p:cNvSpPr>
          <p:nvPr/>
        </p:nvSpPr>
        <p:spPr bwMode="auto">
          <a:xfrm>
            <a:off x="4806950" y="5757871"/>
            <a:ext cx="50800" cy="65087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0" name="Oval 37"/>
          <p:cNvSpPr>
            <a:spLocks noChangeArrowheads="1"/>
          </p:cNvSpPr>
          <p:nvPr/>
        </p:nvSpPr>
        <p:spPr bwMode="auto">
          <a:xfrm>
            <a:off x="4349751" y="2824163"/>
            <a:ext cx="57150" cy="698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1" name="Rectangle 38"/>
          <p:cNvSpPr>
            <a:spLocks noChangeArrowheads="1"/>
          </p:cNvSpPr>
          <p:nvPr/>
        </p:nvSpPr>
        <p:spPr bwMode="auto">
          <a:xfrm>
            <a:off x="4008442" y="2635258"/>
            <a:ext cx="27402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100" b="1"/>
              <a:t>2</a:t>
            </a:r>
          </a:p>
        </p:txBody>
      </p:sp>
      <p:sp>
        <p:nvSpPr>
          <p:cNvPr id="23592" name="Line 39"/>
          <p:cNvSpPr>
            <a:spLocks noChangeShapeType="1"/>
          </p:cNvSpPr>
          <p:nvPr/>
        </p:nvSpPr>
        <p:spPr bwMode="auto">
          <a:xfrm>
            <a:off x="3446465" y="854075"/>
            <a:ext cx="561975" cy="1733550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93" name="Oval 40"/>
          <p:cNvSpPr>
            <a:spLocks noChangeArrowheads="1"/>
          </p:cNvSpPr>
          <p:nvPr/>
        </p:nvSpPr>
        <p:spPr bwMode="auto">
          <a:xfrm>
            <a:off x="4349751" y="2824163"/>
            <a:ext cx="57150" cy="698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4" name="Oval 41"/>
          <p:cNvSpPr>
            <a:spLocks noChangeArrowheads="1"/>
          </p:cNvSpPr>
          <p:nvPr/>
        </p:nvSpPr>
        <p:spPr bwMode="auto">
          <a:xfrm>
            <a:off x="3406775" y="804871"/>
            <a:ext cx="80963" cy="1031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5" name="Rectangle 42"/>
          <p:cNvSpPr>
            <a:spLocks noChangeArrowheads="1"/>
          </p:cNvSpPr>
          <p:nvPr/>
        </p:nvSpPr>
        <p:spPr bwMode="auto">
          <a:xfrm>
            <a:off x="2640014" y="809628"/>
            <a:ext cx="890500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Ruacana</a:t>
            </a:r>
          </a:p>
        </p:txBody>
      </p:sp>
      <p:sp>
        <p:nvSpPr>
          <p:cNvPr id="23596" name="Rectangle 43"/>
          <p:cNvSpPr>
            <a:spLocks noChangeArrowheads="1"/>
          </p:cNvSpPr>
          <p:nvPr/>
        </p:nvSpPr>
        <p:spPr bwMode="auto">
          <a:xfrm>
            <a:off x="3989392" y="2555875"/>
            <a:ext cx="52387" cy="63500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7" name="Line 44"/>
          <p:cNvSpPr>
            <a:spLocks noChangeShapeType="1"/>
          </p:cNvSpPr>
          <p:nvPr/>
        </p:nvSpPr>
        <p:spPr bwMode="auto">
          <a:xfrm flipH="1" flipV="1">
            <a:off x="4494217" y="3060705"/>
            <a:ext cx="309562" cy="1489075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98" name="Rectangle 45"/>
          <p:cNvSpPr>
            <a:spLocks noChangeArrowheads="1"/>
          </p:cNvSpPr>
          <p:nvPr/>
        </p:nvSpPr>
        <p:spPr bwMode="auto">
          <a:xfrm>
            <a:off x="4468817" y="3028950"/>
            <a:ext cx="52387" cy="65088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9" name="Line 46"/>
          <p:cNvSpPr>
            <a:spLocks noChangeShapeType="1"/>
          </p:cNvSpPr>
          <p:nvPr/>
        </p:nvSpPr>
        <p:spPr bwMode="auto">
          <a:xfrm flipH="1" flipV="1">
            <a:off x="4805367" y="4551363"/>
            <a:ext cx="568325" cy="120015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600" name="Rectangle 47"/>
          <p:cNvSpPr>
            <a:spLocks noChangeArrowheads="1"/>
          </p:cNvSpPr>
          <p:nvPr/>
        </p:nvSpPr>
        <p:spPr bwMode="auto">
          <a:xfrm>
            <a:off x="4778375" y="4516438"/>
            <a:ext cx="52388" cy="63500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01" name="Rectangle 48"/>
          <p:cNvSpPr>
            <a:spLocks noChangeArrowheads="1"/>
          </p:cNvSpPr>
          <p:nvPr/>
        </p:nvSpPr>
        <p:spPr bwMode="auto">
          <a:xfrm>
            <a:off x="5346700" y="5716588"/>
            <a:ext cx="52388" cy="63500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02" name="Line 49"/>
          <p:cNvSpPr>
            <a:spLocks noChangeShapeType="1"/>
          </p:cNvSpPr>
          <p:nvPr/>
        </p:nvSpPr>
        <p:spPr bwMode="auto">
          <a:xfrm flipH="1">
            <a:off x="4832350" y="5749925"/>
            <a:ext cx="541338" cy="39688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603" name="Line 50"/>
          <p:cNvSpPr>
            <a:spLocks noChangeShapeType="1"/>
          </p:cNvSpPr>
          <p:nvPr/>
        </p:nvSpPr>
        <p:spPr bwMode="auto">
          <a:xfrm>
            <a:off x="5373690" y="5749933"/>
            <a:ext cx="833437" cy="271463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604" name="Rectangle 51"/>
          <p:cNvSpPr>
            <a:spLocks noChangeArrowheads="1"/>
          </p:cNvSpPr>
          <p:nvPr/>
        </p:nvSpPr>
        <p:spPr bwMode="auto">
          <a:xfrm>
            <a:off x="5346700" y="5716588"/>
            <a:ext cx="52388" cy="63500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05" name="Line 52"/>
          <p:cNvSpPr>
            <a:spLocks noChangeShapeType="1"/>
          </p:cNvSpPr>
          <p:nvPr/>
        </p:nvSpPr>
        <p:spPr bwMode="auto">
          <a:xfrm>
            <a:off x="4248150" y="5599113"/>
            <a:ext cx="582613" cy="1905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606" name="Rectangle 53"/>
          <p:cNvSpPr>
            <a:spLocks noChangeArrowheads="1"/>
          </p:cNvSpPr>
          <p:nvPr/>
        </p:nvSpPr>
        <p:spPr bwMode="auto">
          <a:xfrm>
            <a:off x="4806950" y="5757871"/>
            <a:ext cx="50800" cy="65087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07" name="Rectangle 54"/>
          <p:cNvSpPr>
            <a:spLocks noChangeArrowheads="1"/>
          </p:cNvSpPr>
          <p:nvPr/>
        </p:nvSpPr>
        <p:spPr bwMode="auto">
          <a:xfrm>
            <a:off x="5399089" y="5408621"/>
            <a:ext cx="612592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Aries</a:t>
            </a:r>
          </a:p>
        </p:txBody>
      </p:sp>
      <p:sp>
        <p:nvSpPr>
          <p:cNvPr id="23608" name="Rectangle 55"/>
          <p:cNvSpPr>
            <a:spLocks noChangeArrowheads="1"/>
          </p:cNvSpPr>
          <p:nvPr/>
        </p:nvSpPr>
        <p:spPr bwMode="auto">
          <a:xfrm>
            <a:off x="4787906" y="5380046"/>
            <a:ext cx="195567" cy="373179"/>
          </a:xfrm>
          <a:prstGeom prst="rect">
            <a:avLst/>
          </a:prstGeom>
          <a:solidFill>
            <a:srgbClr val="F800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6838" tIns="47625" rIns="96838" bIns="47625">
            <a:spAutoFit/>
          </a:bodyPr>
          <a:lstStyle/>
          <a:p>
            <a:endParaRPr lang="en-GB"/>
          </a:p>
        </p:txBody>
      </p:sp>
      <p:sp>
        <p:nvSpPr>
          <p:cNvPr id="23609" name="Rectangle 56"/>
          <p:cNvSpPr>
            <a:spLocks noChangeArrowheads="1"/>
          </p:cNvSpPr>
          <p:nvPr/>
        </p:nvSpPr>
        <p:spPr bwMode="auto">
          <a:xfrm>
            <a:off x="4460879" y="1541471"/>
            <a:ext cx="53975" cy="65087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10" name="Rectangle 57"/>
          <p:cNvSpPr>
            <a:spLocks noChangeArrowheads="1"/>
          </p:cNvSpPr>
          <p:nvPr/>
        </p:nvSpPr>
        <p:spPr bwMode="auto">
          <a:xfrm>
            <a:off x="4152900" y="1265246"/>
            <a:ext cx="825297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Otjikoto</a:t>
            </a:r>
          </a:p>
        </p:txBody>
      </p:sp>
      <p:sp>
        <p:nvSpPr>
          <p:cNvPr id="23611" name="Rectangle 58"/>
          <p:cNvSpPr>
            <a:spLocks noChangeArrowheads="1"/>
          </p:cNvSpPr>
          <p:nvPr/>
        </p:nvSpPr>
        <p:spPr bwMode="auto">
          <a:xfrm>
            <a:off x="4460879" y="1541471"/>
            <a:ext cx="53975" cy="65087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12" name="Oval 59"/>
          <p:cNvSpPr>
            <a:spLocks noChangeArrowheads="1"/>
          </p:cNvSpPr>
          <p:nvPr/>
        </p:nvSpPr>
        <p:spPr bwMode="auto">
          <a:xfrm>
            <a:off x="3406775" y="804871"/>
            <a:ext cx="80963" cy="1031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13" name="Rectangle 60"/>
          <p:cNvSpPr>
            <a:spLocks noChangeArrowheads="1"/>
          </p:cNvSpPr>
          <p:nvPr/>
        </p:nvSpPr>
        <p:spPr bwMode="auto">
          <a:xfrm>
            <a:off x="4778375" y="4516438"/>
            <a:ext cx="52388" cy="63500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14" name="Line 61"/>
          <p:cNvSpPr>
            <a:spLocks noChangeShapeType="1"/>
          </p:cNvSpPr>
          <p:nvPr/>
        </p:nvSpPr>
        <p:spPr bwMode="auto">
          <a:xfrm flipH="1">
            <a:off x="4335463" y="4549783"/>
            <a:ext cx="469900" cy="633413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615" name="Rectangle 62"/>
          <p:cNvSpPr>
            <a:spLocks noChangeArrowheads="1"/>
          </p:cNvSpPr>
          <p:nvPr/>
        </p:nvSpPr>
        <p:spPr bwMode="auto">
          <a:xfrm>
            <a:off x="4778375" y="4516438"/>
            <a:ext cx="52388" cy="63500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16" name="Rectangle 63"/>
          <p:cNvSpPr>
            <a:spLocks noChangeArrowheads="1"/>
          </p:cNvSpPr>
          <p:nvPr/>
        </p:nvSpPr>
        <p:spPr bwMode="auto">
          <a:xfrm>
            <a:off x="4292600" y="5176846"/>
            <a:ext cx="52388" cy="65087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17" name="Rectangle 64"/>
          <p:cNvSpPr>
            <a:spLocks noChangeArrowheads="1"/>
          </p:cNvSpPr>
          <p:nvPr/>
        </p:nvSpPr>
        <p:spPr bwMode="auto">
          <a:xfrm rot="-2866323">
            <a:off x="3916884" y="4887439"/>
            <a:ext cx="575229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Obib</a:t>
            </a:r>
          </a:p>
        </p:txBody>
      </p:sp>
      <p:sp>
        <p:nvSpPr>
          <p:cNvPr id="23618" name="Rectangle 65"/>
          <p:cNvSpPr>
            <a:spLocks noChangeArrowheads="1"/>
          </p:cNvSpPr>
          <p:nvPr/>
        </p:nvSpPr>
        <p:spPr bwMode="auto">
          <a:xfrm>
            <a:off x="4470400" y="3030538"/>
            <a:ext cx="52388" cy="63500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19" name="Freeform 66" descr="Wide upward diagonal"/>
          <p:cNvSpPr>
            <a:spLocks/>
          </p:cNvSpPr>
          <p:nvPr/>
        </p:nvSpPr>
        <p:spPr bwMode="auto">
          <a:xfrm>
            <a:off x="2355850" y="554046"/>
            <a:ext cx="1893888" cy="5100637"/>
          </a:xfrm>
          <a:custGeom>
            <a:avLst/>
            <a:gdLst>
              <a:gd name="T0" fmla="*/ 2017448391 w 1738"/>
              <a:gd name="T1" fmla="*/ 2147483647 h 3797"/>
              <a:gd name="T2" fmla="*/ 1854770168 w 1738"/>
              <a:gd name="T3" fmla="*/ 2147483647 h 3797"/>
              <a:gd name="T4" fmla="*/ 1827459170 w 1738"/>
              <a:gd name="T5" fmla="*/ 2147483647 h 3797"/>
              <a:gd name="T6" fmla="*/ 1755026127 w 1738"/>
              <a:gd name="T7" fmla="*/ 2147483647 h 3797"/>
              <a:gd name="T8" fmla="*/ 1719402943 w 1738"/>
              <a:gd name="T9" fmla="*/ 2147483647 h 3797"/>
              <a:gd name="T10" fmla="*/ 1690904179 w 1738"/>
              <a:gd name="T11" fmla="*/ 2147483647 h 3797"/>
              <a:gd name="T12" fmla="*/ 1668343156 w 1738"/>
              <a:gd name="T13" fmla="*/ 2147483647 h 3797"/>
              <a:gd name="T14" fmla="*/ 1652906553 w 1738"/>
              <a:gd name="T15" fmla="*/ 2147483647 h 3797"/>
              <a:gd name="T16" fmla="*/ 1622033345 w 1738"/>
              <a:gd name="T17" fmla="*/ 2147483647 h 3797"/>
              <a:gd name="T18" fmla="*/ 1593534580 w 1738"/>
              <a:gd name="T19" fmla="*/ 2147483647 h 3797"/>
              <a:gd name="T20" fmla="*/ 1553162511 w 1738"/>
              <a:gd name="T21" fmla="*/ 2147483647 h 3797"/>
              <a:gd name="T22" fmla="*/ 1556724720 w 1738"/>
              <a:gd name="T23" fmla="*/ 2147483647 h 3797"/>
              <a:gd name="T24" fmla="*/ 1496164982 w 1738"/>
              <a:gd name="T25" fmla="*/ 2147483647 h 3797"/>
              <a:gd name="T26" fmla="*/ 1496164982 w 1738"/>
              <a:gd name="T27" fmla="*/ 2147483647 h 3797"/>
              <a:gd name="T28" fmla="*/ 1473603959 w 1738"/>
              <a:gd name="T29" fmla="*/ 2147483647 h 3797"/>
              <a:gd name="T30" fmla="*/ 1445105195 w 1738"/>
              <a:gd name="T31" fmla="*/ 2147483647 h 3797"/>
              <a:gd name="T32" fmla="*/ 1451042937 w 1738"/>
              <a:gd name="T33" fmla="*/ 2147483647 h 3797"/>
              <a:gd name="T34" fmla="*/ 1429668591 w 1738"/>
              <a:gd name="T35" fmla="*/ 2147483647 h 3797"/>
              <a:gd name="T36" fmla="*/ 1448668494 w 1738"/>
              <a:gd name="T37" fmla="*/ 2147483647 h 3797"/>
              <a:gd name="T38" fmla="*/ 1413045310 w 1738"/>
              <a:gd name="T39" fmla="*/ 2147483647 h 3797"/>
              <a:gd name="T40" fmla="*/ 1360797757 w 1738"/>
              <a:gd name="T41" fmla="*/ 2147483647 h 3797"/>
              <a:gd name="T42" fmla="*/ 1370297708 w 1738"/>
              <a:gd name="T43" fmla="*/ 2147483647 h 3797"/>
              <a:gd name="T44" fmla="*/ 1331112316 w 1738"/>
              <a:gd name="T45" fmla="*/ 2147483647 h 3797"/>
              <a:gd name="T46" fmla="*/ 1309737970 w 1738"/>
              <a:gd name="T47" fmla="*/ 2147483647 h 3797"/>
              <a:gd name="T48" fmla="*/ 1316863478 w 1738"/>
              <a:gd name="T49" fmla="*/ 2147483647 h 3797"/>
              <a:gd name="T50" fmla="*/ 1323987897 w 1738"/>
              <a:gd name="T51" fmla="*/ 2147483647 h 3797"/>
              <a:gd name="T52" fmla="*/ 1291926923 w 1738"/>
              <a:gd name="T53" fmla="*/ 2147483647 h 3797"/>
              <a:gd name="T54" fmla="*/ 1318050155 w 1738"/>
              <a:gd name="T55" fmla="*/ 2147483647 h 3797"/>
              <a:gd name="T56" fmla="*/ 1294301366 w 1738"/>
              <a:gd name="T57" fmla="*/ 2147483647 h 3797"/>
              <a:gd name="T58" fmla="*/ 1276490319 w 1738"/>
              <a:gd name="T59" fmla="*/ 2147483647 h 3797"/>
              <a:gd name="T60" fmla="*/ 1318050155 w 1738"/>
              <a:gd name="T61" fmla="*/ 2147483647 h 3797"/>
              <a:gd name="T62" fmla="*/ 1295489132 w 1738"/>
              <a:gd name="T63" fmla="*/ 2147483647 h 3797"/>
              <a:gd name="T64" fmla="*/ 1257491506 w 1738"/>
              <a:gd name="T65" fmla="*/ 2147483647 h 3797"/>
              <a:gd name="T66" fmla="*/ 1227804975 w 1738"/>
              <a:gd name="T67" fmla="*/ 2147483647 h 3797"/>
              <a:gd name="T68" fmla="*/ 1167246326 w 1738"/>
              <a:gd name="T69" fmla="*/ 2147483647 h 3797"/>
              <a:gd name="T70" fmla="*/ 1123310958 w 1738"/>
              <a:gd name="T71" fmla="*/ 2147483647 h 3797"/>
              <a:gd name="T72" fmla="*/ 1088875541 w 1738"/>
              <a:gd name="T73" fmla="*/ 2147483647 h 3797"/>
              <a:gd name="T74" fmla="*/ 1063940075 w 1738"/>
              <a:gd name="T75" fmla="*/ 2147483647 h 3797"/>
              <a:gd name="T76" fmla="*/ 1011692522 w 1738"/>
              <a:gd name="T77" fmla="*/ 2147483647 h 3797"/>
              <a:gd name="T78" fmla="*/ 977257105 w 1738"/>
              <a:gd name="T79" fmla="*/ 2147483647 h 3797"/>
              <a:gd name="T80" fmla="*/ 932135060 w 1738"/>
              <a:gd name="T81" fmla="*/ 2147483647 h 3797"/>
              <a:gd name="T82" fmla="*/ 890574134 w 1738"/>
              <a:gd name="T83" fmla="*/ 2129362136 h 3797"/>
              <a:gd name="T84" fmla="*/ 827641043 w 1738"/>
              <a:gd name="T85" fmla="*/ 1896575887 h 3797"/>
              <a:gd name="T86" fmla="*/ 752832467 w 1738"/>
              <a:gd name="T87" fmla="*/ 1698076881 h 3797"/>
              <a:gd name="T88" fmla="*/ 663775053 w 1738"/>
              <a:gd name="T89" fmla="*/ 1470704266 h 3797"/>
              <a:gd name="T90" fmla="*/ 591342010 w 1738"/>
              <a:gd name="T91" fmla="*/ 1288444818 h 3797"/>
              <a:gd name="T92" fmla="*/ 526032296 w 1738"/>
              <a:gd name="T93" fmla="*/ 1147690342 h 3797"/>
              <a:gd name="T94" fmla="*/ 428662697 w 1738"/>
              <a:gd name="T95" fmla="*/ 997912695 h 3797"/>
              <a:gd name="T96" fmla="*/ 336043074 w 1738"/>
              <a:gd name="T97" fmla="*/ 761518253 h 3797"/>
              <a:gd name="T98" fmla="*/ 315857584 w 1738"/>
              <a:gd name="T99" fmla="*/ 597303802 h 3797"/>
              <a:gd name="T100" fmla="*/ 290921029 w 1738"/>
              <a:gd name="T101" fmla="*/ 106468577 h 3797"/>
              <a:gd name="T102" fmla="*/ 27310998 w 1738"/>
              <a:gd name="T103" fmla="*/ 851744586 h 3797"/>
              <a:gd name="T104" fmla="*/ 1025942449 w 1738"/>
              <a:gd name="T105" fmla="*/ 2147483647 h 3797"/>
              <a:gd name="T106" fmla="*/ 1680217551 w 1738"/>
              <a:gd name="T107" fmla="*/ 2147483647 h 379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738" h="3797">
                <a:moveTo>
                  <a:pt x="1426" y="3796"/>
                </a:moveTo>
                <a:lnTo>
                  <a:pt x="1737" y="3793"/>
                </a:lnTo>
                <a:lnTo>
                  <a:pt x="1699" y="3765"/>
                </a:lnTo>
                <a:lnTo>
                  <a:pt x="1698" y="3723"/>
                </a:lnTo>
                <a:lnTo>
                  <a:pt x="1638" y="3663"/>
                </a:lnTo>
                <a:lnTo>
                  <a:pt x="1562" y="3583"/>
                </a:lnTo>
                <a:lnTo>
                  <a:pt x="1561" y="3570"/>
                </a:lnTo>
                <a:lnTo>
                  <a:pt x="1550" y="3564"/>
                </a:lnTo>
                <a:lnTo>
                  <a:pt x="1539" y="3556"/>
                </a:lnTo>
                <a:lnTo>
                  <a:pt x="1525" y="3553"/>
                </a:lnTo>
                <a:lnTo>
                  <a:pt x="1487" y="3516"/>
                </a:lnTo>
                <a:lnTo>
                  <a:pt x="1478" y="3490"/>
                </a:lnTo>
                <a:lnTo>
                  <a:pt x="1468" y="3482"/>
                </a:lnTo>
                <a:lnTo>
                  <a:pt x="1458" y="3453"/>
                </a:lnTo>
                <a:lnTo>
                  <a:pt x="1448" y="3449"/>
                </a:lnTo>
                <a:lnTo>
                  <a:pt x="1439" y="3440"/>
                </a:lnTo>
                <a:lnTo>
                  <a:pt x="1436" y="3428"/>
                </a:lnTo>
                <a:lnTo>
                  <a:pt x="1424" y="3419"/>
                </a:lnTo>
                <a:lnTo>
                  <a:pt x="1424" y="3393"/>
                </a:lnTo>
                <a:lnTo>
                  <a:pt x="1412" y="3383"/>
                </a:lnTo>
                <a:lnTo>
                  <a:pt x="1405" y="3371"/>
                </a:lnTo>
                <a:lnTo>
                  <a:pt x="1404" y="3359"/>
                </a:lnTo>
                <a:lnTo>
                  <a:pt x="1393" y="3350"/>
                </a:lnTo>
                <a:lnTo>
                  <a:pt x="1392" y="3340"/>
                </a:lnTo>
                <a:lnTo>
                  <a:pt x="1382" y="3330"/>
                </a:lnTo>
                <a:lnTo>
                  <a:pt x="1368" y="3314"/>
                </a:lnTo>
                <a:lnTo>
                  <a:pt x="1366" y="3305"/>
                </a:lnTo>
                <a:lnTo>
                  <a:pt x="1355" y="3296"/>
                </a:lnTo>
                <a:lnTo>
                  <a:pt x="1352" y="3276"/>
                </a:lnTo>
                <a:lnTo>
                  <a:pt x="1342" y="3258"/>
                </a:lnTo>
                <a:lnTo>
                  <a:pt x="1335" y="3171"/>
                </a:lnTo>
                <a:lnTo>
                  <a:pt x="1326" y="3163"/>
                </a:lnTo>
                <a:lnTo>
                  <a:pt x="1308" y="3125"/>
                </a:lnTo>
                <a:lnTo>
                  <a:pt x="1294" y="3091"/>
                </a:lnTo>
                <a:lnTo>
                  <a:pt x="1292" y="3067"/>
                </a:lnTo>
                <a:lnTo>
                  <a:pt x="1311" y="3044"/>
                </a:lnTo>
                <a:lnTo>
                  <a:pt x="1310" y="3022"/>
                </a:lnTo>
                <a:lnTo>
                  <a:pt x="1307" y="3016"/>
                </a:lnTo>
                <a:lnTo>
                  <a:pt x="1260" y="2972"/>
                </a:lnTo>
                <a:lnTo>
                  <a:pt x="1253" y="2956"/>
                </a:lnTo>
                <a:lnTo>
                  <a:pt x="1254" y="2925"/>
                </a:lnTo>
                <a:lnTo>
                  <a:pt x="1260" y="2905"/>
                </a:lnTo>
                <a:lnTo>
                  <a:pt x="1260" y="2877"/>
                </a:lnTo>
                <a:lnTo>
                  <a:pt x="1242" y="2849"/>
                </a:lnTo>
                <a:lnTo>
                  <a:pt x="1241" y="2831"/>
                </a:lnTo>
                <a:lnTo>
                  <a:pt x="1234" y="2812"/>
                </a:lnTo>
                <a:lnTo>
                  <a:pt x="1223" y="2798"/>
                </a:lnTo>
                <a:lnTo>
                  <a:pt x="1217" y="2779"/>
                </a:lnTo>
                <a:lnTo>
                  <a:pt x="1217" y="2765"/>
                </a:lnTo>
                <a:lnTo>
                  <a:pt x="1222" y="2755"/>
                </a:lnTo>
                <a:lnTo>
                  <a:pt x="1222" y="2710"/>
                </a:lnTo>
                <a:lnTo>
                  <a:pt x="1213" y="2686"/>
                </a:lnTo>
                <a:lnTo>
                  <a:pt x="1204" y="2672"/>
                </a:lnTo>
                <a:lnTo>
                  <a:pt x="1204" y="2648"/>
                </a:lnTo>
                <a:lnTo>
                  <a:pt x="1216" y="2610"/>
                </a:lnTo>
                <a:lnTo>
                  <a:pt x="1222" y="2597"/>
                </a:lnTo>
                <a:lnTo>
                  <a:pt x="1220" y="2585"/>
                </a:lnTo>
                <a:lnTo>
                  <a:pt x="1198" y="2526"/>
                </a:lnTo>
                <a:lnTo>
                  <a:pt x="1191" y="2490"/>
                </a:lnTo>
                <a:lnTo>
                  <a:pt x="1190" y="2478"/>
                </a:lnTo>
                <a:lnTo>
                  <a:pt x="1166" y="2456"/>
                </a:lnTo>
                <a:lnTo>
                  <a:pt x="1165" y="2449"/>
                </a:lnTo>
                <a:lnTo>
                  <a:pt x="1146" y="2428"/>
                </a:lnTo>
                <a:lnTo>
                  <a:pt x="1146" y="2400"/>
                </a:lnTo>
                <a:lnTo>
                  <a:pt x="1154" y="2392"/>
                </a:lnTo>
                <a:lnTo>
                  <a:pt x="1154" y="2378"/>
                </a:lnTo>
                <a:lnTo>
                  <a:pt x="1141" y="2368"/>
                </a:lnTo>
                <a:lnTo>
                  <a:pt x="1140" y="2359"/>
                </a:lnTo>
                <a:lnTo>
                  <a:pt x="1121" y="2339"/>
                </a:lnTo>
                <a:lnTo>
                  <a:pt x="1119" y="2318"/>
                </a:lnTo>
                <a:lnTo>
                  <a:pt x="1103" y="2285"/>
                </a:lnTo>
                <a:lnTo>
                  <a:pt x="1103" y="2226"/>
                </a:lnTo>
                <a:lnTo>
                  <a:pt x="1115" y="2211"/>
                </a:lnTo>
                <a:lnTo>
                  <a:pt x="1115" y="2175"/>
                </a:lnTo>
                <a:lnTo>
                  <a:pt x="1109" y="2169"/>
                </a:lnTo>
                <a:lnTo>
                  <a:pt x="1109" y="2145"/>
                </a:lnTo>
                <a:lnTo>
                  <a:pt x="1116" y="2136"/>
                </a:lnTo>
                <a:lnTo>
                  <a:pt x="1115" y="2120"/>
                </a:lnTo>
                <a:lnTo>
                  <a:pt x="1100" y="2110"/>
                </a:lnTo>
                <a:lnTo>
                  <a:pt x="1100" y="2101"/>
                </a:lnTo>
                <a:lnTo>
                  <a:pt x="1088" y="2082"/>
                </a:lnTo>
                <a:lnTo>
                  <a:pt x="1083" y="2066"/>
                </a:lnTo>
                <a:lnTo>
                  <a:pt x="1094" y="2054"/>
                </a:lnTo>
                <a:lnTo>
                  <a:pt x="1110" y="2033"/>
                </a:lnTo>
                <a:lnTo>
                  <a:pt x="1106" y="2022"/>
                </a:lnTo>
                <a:lnTo>
                  <a:pt x="1102" y="2008"/>
                </a:lnTo>
                <a:lnTo>
                  <a:pt x="1090" y="1991"/>
                </a:lnTo>
                <a:lnTo>
                  <a:pt x="1090" y="1978"/>
                </a:lnTo>
                <a:lnTo>
                  <a:pt x="1074" y="1950"/>
                </a:lnTo>
                <a:lnTo>
                  <a:pt x="1075" y="1931"/>
                </a:lnTo>
                <a:lnTo>
                  <a:pt x="1087" y="1896"/>
                </a:lnTo>
                <a:lnTo>
                  <a:pt x="1090" y="1935"/>
                </a:lnTo>
                <a:lnTo>
                  <a:pt x="1110" y="1912"/>
                </a:lnTo>
                <a:lnTo>
                  <a:pt x="1110" y="1800"/>
                </a:lnTo>
                <a:lnTo>
                  <a:pt x="1097" y="1762"/>
                </a:lnTo>
                <a:lnTo>
                  <a:pt x="1091" y="1742"/>
                </a:lnTo>
                <a:lnTo>
                  <a:pt x="1078" y="1730"/>
                </a:lnTo>
                <a:lnTo>
                  <a:pt x="1071" y="1712"/>
                </a:lnTo>
                <a:lnTo>
                  <a:pt x="1059" y="1696"/>
                </a:lnTo>
                <a:lnTo>
                  <a:pt x="1044" y="1680"/>
                </a:lnTo>
                <a:lnTo>
                  <a:pt x="1034" y="1665"/>
                </a:lnTo>
                <a:lnTo>
                  <a:pt x="1034" y="1651"/>
                </a:lnTo>
                <a:lnTo>
                  <a:pt x="1005" y="1623"/>
                </a:lnTo>
                <a:lnTo>
                  <a:pt x="1000" y="1610"/>
                </a:lnTo>
                <a:lnTo>
                  <a:pt x="983" y="1592"/>
                </a:lnTo>
                <a:lnTo>
                  <a:pt x="968" y="1586"/>
                </a:lnTo>
                <a:lnTo>
                  <a:pt x="951" y="1572"/>
                </a:lnTo>
                <a:lnTo>
                  <a:pt x="946" y="1557"/>
                </a:lnTo>
                <a:lnTo>
                  <a:pt x="940" y="1517"/>
                </a:lnTo>
                <a:lnTo>
                  <a:pt x="927" y="1507"/>
                </a:lnTo>
                <a:lnTo>
                  <a:pt x="917" y="1489"/>
                </a:lnTo>
                <a:lnTo>
                  <a:pt x="907" y="1454"/>
                </a:lnTo>
                <a:lnTo>
                  <a:pt x="896" y="1444"/>
                </a:lnTo>
                <a:lnTo>
                  <a:pt x="896" y="1437"/>
                </a:lnTo>
                <a:lnTo>
                  <a:pt x="877" y="1421"/>
                </a:lnTo>
                <a:lnTo>
                  <a:pt x="876" y="1413"/>
                </a:lnTo>
                <a:lnTo>
                  <a:pt x="852" y="1390"/>
                </a:lnTo>
                <a:lnTo>
                  <a:pt x="851" y="1375"/>
                </a:lnTo>
                <a:lnTo>
                  <a:pt x="835" y="1366"/>
                </a:lnTo>
                <a:lnTo>
                  <a:pt x="823" y="1349"/>
                </a:lnTo>
                <a:lnTo>
                  <a:pt x="813" y="1324"/>
                </a:lnTo>
                <a:lnTo>
                  <a:pt x="797" y="1308"/>
                </a:lnTo>
                <a:lnTo>
                  <a:pt x="785" y="1287"/>
                </a:lnTo>
                <a:lnTo>
                  <a:pt x="770" y="1268"/>
                </a:lnTo>
                <a:lnTo>
                  <a:pt x="772" y="1237"/>
                </a:lnTo>
                <a:lnTo>
                  <a:pt x="750" y="1180"/>
                </a:lnTo>
                <a:lnTo>
                  <a:pt x="734" y="1161"/>
                </a:lnTo>
                <a:lnTo>
                  <a:pt x="722" y="1079"/>
                </a:lnTo>
                <a:lnTo>
                  <a:pt x="697" y="1051"/>
                </a:lnTo>
                <a:lnTo>
                  <a:pt x="675" y="1022"/>
                </a:lnTo>
                <a:lnTo>
                  <a:pt x="654" y="984"/>
                </a:lnTo>
                <a:lnTo>
                  <a:pt x="634" y="941"/>
                </a:lnTo>
                <a:lnTo>
                  <a:pt x="602" y="897"/>
                </a:lnTo>
                <a:lnTo>
                  <a:pt x="584" y="868"/>
                </a:lnTo>
                <a:lnTo>
                  <a:pt x="559" y="815"/>
                </a:lnTo>
                <a:lnTo>
                  <a:pt x="533" y="778"/>
                </a:lnTo>
                <a:lnTo>
                  <a:pt x="520" y="730"/>
                </a:lnTo>
                <a:lnTo>
                  <a:pt x="498" y="714"/>
                </a:lnTo>
                <a:lnTo>
                  <a:pt x="490" y="673"/>
                </a:lnTo>
                <a:lnTo>
                  <a:pt x="456" y="639"/>
                </a:lnTo>
                <a:lnTo>
                  <a:pt x="443" y="636"/>
                </a:lnTo>
                <a:lnTo>
                  <a:pt x="426" y="613"/>
                </a:lnTo>
                <a:lnTo>
                  <a:pt x="414" y="608"/>
                </a:lnTo>
                <a:lnTo>
                  <a:pt x="361" y="553"/>
                </a:lnTo>
                <a:lnTo>
                  <a:pt x="341" y="525"/>
                </a:lnTo>
                <a:lnTo>
                  <a:pt x="332" y="482"/>
                </a:lnTo>
                <a:lnTo>
                  <a:pt x="283" y="422"/>
                </a:lnTo>
                <a:lnTo>
                  <a:pt x="278" y="390"/>
                </a:lnTo>
                <a:lnTo>
                  <a:pt x="269" y="375"/>
                </a:lnTo>
                <a:lnTo>
                  <a:pt x="266" y="331"/>
                </a:lnTo>
                <a:lnTo>
                  <a:pt x="253" y="188"/>
                </a:lnTo>
                <a:lnTo>
                  <a:pt x="243" y="128"/>
                </a:lnTo>
                <a:lnTo>
                  <a:pt x="245" y="59"/>
                </a:lnTo>
                <a:lnTo>
                  <a:pt x="258" y="4"/>
                </a:lnTo>
                <a:lnTo>
                  <a:pt x="0" y="0"/>
                </a:lnTo>
                <a:lnTo>
                  <a:pt x="23" y="472"/>
                </a:lnTo>
                <a:lnTo>
                  <a:pt x="628" y="1483"/>
                </a:lnTo>
                <a:lnTo>
                  <a:pt x="864" y="1808"/>
                </a:lnTo>
                <a:lnTo>
                  <a:pt x="864" y="2337"/>
                </a:lnTo>
                <a:lnTo>
                  <a:pt x="1010" y="2921"/>
                </a:lnTo>
                <a:lnTo>
                  <a:pt x="1190" y="3482"/>
                </a:lnTo>
                <a:lnTo>
                  <a:pt x="1415" y="3796"/>
                </a:lnTo>
              </a:path>
            </a:pathLst>
          </a:custGeom>
          <a:pattFill prst="wdUpDiag">
            <a:fgClr>
              <a:srgbClr val="6699FF"/>
            </a:fgClr>
            <a:bgClr>
              <a:srgbClr val="CBCBCB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620" name="Rectangle 67"/>
          <p:cNvSpPr>
            <a:spLocks noChangeArrowheads="1"/>
          </p:cNvSpPr>
          <p:nvPr/>
        </p:nvSpPr>
        <p:spPr bwMode="auto">
          <a:xfrm>
            <a:off x="4214817" y="1831975"/>
            <a:ext cx="677389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Gerus</a:t>
            </a:r>
          </a:p>
        </p:txBody>
      </p:sp>
      <p:sp>
        <p:nvSpPr>
          <p:cNvPr id="23621" name="Rectangle 68"/>
          <p:cNvSpPr>
            <a:spLocks noChangeArrowheads="1"/>
          </p:cNvSpPr>
          <p:nvPr/>
        </p:nvSpPr>
        <p:spPr bwMode="auto">
          <a:xfrm>
            <a:off x="3068638" y="2730508"/>
            <a:ext cx="853218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Rössing</a:t>
            </a:r>
          </a:p>
        </p:txBody>
      </p:sp>
      <p:sp>
        <p:nvSpPr>
          <p:cNvPr id="23622" name="Rectangle 69"/>
          <p:cNvSpPr>
            <a:spLocks noChangeArrowheads="1"/>
          </p:cNvSpPr>
          <p:nvPr/>
        </p:nvSpPr>
        <p:spPr bwMode="auto">
          <a:xfrm>
            <a:off x="2813056" y="2960696"/>
            <a:ext cx="939505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Walmund</a:t>
            </a:r>
          </a:p>
        </p:txBody>
      </p:sp>
      <p:sp>
        <p:nvSpPr>
          <p:cNvPr id="23623" name="Rectangle 70"/>
          <p:cNvSpPr>
            <a:spLocks noChangeArrowheads="1"/>
          </p:cNvSpPr>
          <p:nvPr/>
        </p:nvSpPr>
        <p:spPr bwMode="auto">
          <a:xfrm>
            <a:off x="3752853" y="3646489"/>
            <a:ext cx="769943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Hardap</a:t>
            </a:r>
          </a:p>
        </p:txBody>
      </p:sp>
      <p:sp>
        <p:nvSpPr>
          <p:cNvPr id="23624" name="Rectangle 71"/>
          <p:cNvSpPr>
            <a:spLocks noChangeArrowheads="1"/>
          </p:cNvSpPr>
          <p:nvPr/>
        </p:nvSpPr>
        <p:spPr bwMode="auto">
          <a:xfrm>
            <a:off x="4359278" y="2662246"/>
            <a:ext cx="849593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/>
              <a:t>van Eck</a:t>
            </a:r>
          </a:p>
        </p:txBody>
      </p:sp>
      <p:sp>
        <p:nvSpPr>
          <p:cNvPr id="23625" name="Rectangle 72"/>
          <p:cNvSpPr>
            <a:spLocks noChangeArrowheads="1"/>
          </p:cNvSpPr>
          <p:nvPr/>
        </p:nvSpPr>
        <p:spPr bwMode="auto">
          <a:xfrm>
            <a:off x="3863975" y="320676"/>
            <a:ext cx="1067601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600">
                <a:latin typeface="Verdana" charset="0"/>
              </a:rPr>
              <a:t>ANGOLA</a:t>
            </a:r>
          </a:p>
        </p:txBody>
      </p:sp>
      <p:sp>
        <p:nvSpPr>
          <p:cNvPr id="23626" name="Rectangle 73"/>
          <p:cNvSpPr>
            <a:spLocks noChangeArrowheads="1"/>
          </p:cNvSpPr>
          <p:nvPr/>
        </p:nvSpPr>
        <p:spPr bwMode="auto">
          <a:xfrm>
            <a:off x="6865941" y="554046"/>
            <a:ext cx="1016605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600">
                <a:latin typeface="Verdana" charset="0"/>
              </a:rPr>
              <a:t>ZAMBIA</a:t>
            </a:r>
          </a:p>
        </p:txBody>
      </p:sp>
      <p:sp>
        <p:nvSpPr>
          <p:cNvPr id="23627" name="Rectangle 74"/>
          <p:cNvSpPr>
            <a:spLocks noChangeArrowheads="1"/>
          </p:cNvSpPr>
          <p:nvPr/>
        </p:nvSpPr>
        <p:spPr bwMode="auto">
          <a:xfrm>
            <a:off x="5988053" y="2316171"/>
            <a:ext cx="1390105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600">
                <a:solidFill>
                  <a:schemeClr val="tx2"/>
                </a:solidFill>
                <a:latin typeface="Verdana" charset="0"/>
              </a:rPr>
              <a:t>BOTSWANA</a:t>
            </a:r>
          </a:p>
        </p:txBody>
      </p:sp>
      <p:sp>
        <p:nvSpPr>
          <p:cNvPr id="23628" name="Rectangle 75"/>
          <p:cNvSpPr>
            <a:spLocks noChangeArrowheads="1"/>
          </p:cNvSpPr>
          <p:nvPr/>
        </p:nvSpPr>
        <p:spPr bwMode="auto">
          <a:xfrm>
            <a:off x="5859464" y="4687895"/>
            <a:ext cx="1772922" cy="58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600">
                <a:latin typeface="Verdana" charset="0"/>
              </a:rPr>
              <a:t>REPUBLIC OF</a:t>
            </a:r>
          </a:p>
          <a:p>
            <a:pPr defTabSz="1004888" eaLnBrk="0" hangingPunct="0"/>
            <a:r>
              <a:rPr lang="en-US" sz="1600">
                <a:latin typeface="Verdana" charset="0"/>
              </a:rPr>
              <a:t>SOUTH AFRICA</a:t>
            </a:r>
          </a:p>
        </p:txBody>
      </p:sp>
      <p:sp>
        <p:nvSpPr>
          <p:cNvPr id="23629" name="Rectangle 76"/>
          <p:cNvSpPr>
            <a:spLocks noChangeArrowheads="1"/>
          </p:cNvSpPr>
          <p:nvPr/>
        </p:nvSpPr>
        <p:spPr bwMode="auto">
          <a:xfrm rot="4080000">
            <a:off x="2590694" y="4525434"/>
            <a:ext cx="162264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/>
              <a:t>Atlantic Ocean</a:t>
            </a:r>
          </a:p>
        </p:txBody>
      </p:sp>
      <p:sp>
        <p:nvSpPr>
          <p:cNvPr id="23630" name="Rectangle 77"/>
          <p:cNvSpPr>
            <a:spLocks noChangeArrowheads="1"/>
          </p:cNvSpPr>
          <p:nvPr/>
        </p:nvSpPr>
        <p:spPr bwMode="auto">
          <a:xfrm>
            <a:off x="3992562" y="5738821"/>
            <a:ext cx="945936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Aggeneis</a:t>
            </a:r>
          </a:p>
        </p:txBody>
      </p:sp>
      <p:sp>
        <p:nvSpPr>
          <p:cNvPr id="23631" name="Rectangle 78"/>
          <p:cNvSpPr>
            <a:spLocks noChangeArrowheads="1"/>
          </p:cNvSpPr>
          <p:nvPr/>
        </p:nvSpPr>
        <p:spPr bwMode="auto">
          <a:xfrm>
            <a:off x="6165855" y="5889632"/>
            <a:ext cx="905723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FF3300"/>
                </a:solidFill>
              </a:rPr>
              <a:t>To Hydra</a:t>
            </a:r>
          </a:p>
        </p:txBody>
      </p:sp>
      <p:sp>
        <p:nvSpPr>
          <p:cNvPr id="23632" name="Rectangle 79"/>
          <p:cNvSpPr>
            <a:spLocks noChangeArrowheads="1"/>
          </p:cNvSpPr>
          <p:nvPr/>
        </p:nvSpPr>
        <p:spPr bwMode="auto">
          <a:xfrm>
            <a:off x="4189417" y="6276975"/>
            <a:ext cx="20161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FF3300"/>
                </a:solidFill>
              </a:rPr>
              <a:t>To Koeberg</a:t>
            </a:r>
          </a:p>
        </p:txBody>
      </p:sp>
      <p:sp>
        <p:nvSpPr>
          <p:cNvPr id="23633" name="Rectangle 80"/>
          <p:cNvSpPr>
            <a:spLocks noChangeArrowheads="1"/>
          </p:cNvSpPr>
          <p:nvPr/>
        </p:nvSpPr>
        <p:spPr bwMode="auto">
          <a:xfrm>
            <a:off x="4152900" y="1265246"/>
            <a:ext cx="825297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Otjikoto</a:t>
            </a:r>
          </a:p>
        </p:txBody>
      </p:sp>
      <p:sp>
        <p:nvSpPr>
          <p:cNvPr id="23634" name="Rectangle 81"/>
          <p:cNvSpPr>
            <a:spLocks noChangeArrowheads="1"/>
          </p:cNvSpPr>
          <p:nvPr/>
        </p:nvSpPr>
        <p:spPr bwMode="auto">
          <a:xfrm>
            <a:off x="3756025" y="4365632"/>
            <a:ext cx="1121846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Kokerboom</a:t>
            </a:r>
          </a:p>
        </p:txBody>
      </p:sp>
      <p:sp>
        <p:nvSpPr>
          <p:cNvPr id="23635" name="Rectangle 82"/>
          <p:cNvSpPr>
            <a:spLocks noChangeArrowheads="1"/>
          </p:cNvSpPr>
          <p:nvPr/>
        </p:nvSpPr>
        <p:spPr bwMode="auto">
          <a:xfrm>
            <a:off x="4498979" y="2932121"/>
            <a:ext cx="603231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Auas</a:t>
            </a:r>
          </a:p>
        </p:txBody>
      </p:sp>
      <p:graphicFrame>
        <p:nvGraphicFramePr>
          <p:cNvPr id="101475" name="Group 99"/>
          <p:cNvGraphicFramePr>
            <a:graphicFrameLocks noGrp="1"/>
          </p:cNvGraphicFramePr>
          <p:nvPr/>
        </p:nvGraphicFramePr>
        <p:xfrm>
          <a:off x="4" y="2935288"/>
          <a:ext cx="2841625" cy="2911476"/>
        </p:xfrm>
        <a:graphic>
          <a:graphicData uri="http://schemas.openxmlformats.org/drawingml/2006/table">
            <a:tbl>
              <a:tblPr/>
              <a:tblGrid>
                <a:gridCol w="2841625"/>
              </a:tblGrid>
              <a:tr h="756901">
                <a:tc>
                  <a:txBody>
                    <a:bodyPr/>
                    <a:lstStyle/>
                    <a:p>
                      <a:pPr marL="0" marR="0" lvl="0" indent="0" algn="l" defTabSz="923925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Red – 400kV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3AB"/>
                    </a:solidFill>
                  </a:tcPr>
                </a:tc>
              </a:tr>
              <a:tr h="717281">
                <a:tc>
                  <a:txBody>
                    <a:bodyPr/>
                    <a:lstStyle/>
                    <a:p>
                      <a:pPr marL="0" marR="0" lvl="0" indent="0" algn="l" defTabSz="923925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Blue – 330 kV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3AB"/>
                    </a:solidFill>
                  </a:tcPr>
                </a:tc>
              </a:tr>
              <a:tr h="718647">
                <a:tc>
                  <a:txBody>
                    <a:bodyPr/>
                    <a:lstStyle/>
                    <a:p>
                      <a:pPr marL="0" marR="0" lvl="0" indent="0" algn="l" defTabSz="923925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Yellow - 220 kV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3AB"/>
                    </a:solidFill>
                  </a:tcPr>
                </a:tc>
              </a:tr>
              <a:tr h="718647">
                <a:tc>
                  <a:txBody>
                    <a:bodyPr/>
                    <a:lstStyle/>
                    <a:p>
                      <a:pPr marL="0" marR="0" lvl="0" indent="0" algn="l" defTabSz="923925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charset="0"/>
                        </a:rPr>
                        <a:t>Brown – 350kV HVDC</a:t>
                      </a:r>
                    </a:p>
                  </a:txBody>
                  <a:tcPr marL="91442" marR="91442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3AB"/>
                    </a:solidFill>
                  </a:tcPr>
                </a:tc>
              </a:tr>
            </a:tbl>
          </a:graphicData>
        </a:graphic>
      </p:graphicFrame>
      <p:cxnSp>
        <p:nvCxnSpPr>
          <p:cNvPr id="91" name="Straight Connector 90"/>
          <p:cNvCxnSpPr>
            <a:cxnSpLocks noChangeAspect="1"/>
            <a:stCxn id="23570" idx="3"/>
          </p:cNvCxnSpPr>
          <p:nvPr/>
        </p:nvCxnSpPr>
        <p:spPr bwMode="auto">
          <a:xfrm flipV="1">
            <a:off x="4233863" y="1100138"/>
            <a:ext cx="1006475" cy="906462"/>
          </a:xfrm>
          <a:prstGeom prst="line">
            <a:avLst/>
          </a:prstGeom>
          <a:ln w="50800">
            <a:solidFill>
              <a:srgbClr val="CC99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49" name="Straight Connector 97"/>
          <p:cNvCxnSpPr>
            <a:cxnSpLocks noChangeShapeType="1"/>
          </p:cNvCxnSpPr>
          <p:nvPr/>
        </p:nvCxnSpPr>
        <p:spPr bwMode="auto">
          <a:xfrm>
            <a:off x="5210179" y="1104908"/>
            <a:ext cx="504825" cy="23813"/>
          </a:xfrm>
          <a:prstGeom prst="line">
            <a:avLst/>
          </a:prstGeom>
          <a:noFill/>
          <a:ln w="5080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50" name="Straight Connector 100"/>
          <p:cNvCxnSpPr>
            <a:cxnSpLocks noChangeShapeType="1"/>
          </p:cNvCxnSpPr>
          <p:nvPr/>
        </p:nvCxnSpPr>
        <p:spPr bwMode="auto">
          <a:xfrm flipV="1">
            <a:off x="5719763" y="985838"/>
            <a:ext cx="728662" cy="138112"/>
          </a:xfrm>
          <a:prstGeom prst="line">
            <a:avLst/>
          </a:prstGeom>
          <a:noFill/>
          <a:ln w="5080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51" name="TextBox 103"/>
          <p:cNvSpPr txBox="1">
            <a:spLocks noChangeArrowheads="1"/>
          </p:cNvSpPr>
          <p:nvPr/>
        </p:nvSpPr>
        <p:spPr bwMode="auto">
          <a:xfrm>
            <a:off x="6016628" y="1219200"/>
            <a:ext cx="85167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300" b="1">
                <a:solidFill>
                  <a:srgbClr val="CC0099"/>
                </a:solidFill>
              </a:rPr>
              <a:t>Zambezi</a:t>
            </a:r>
          </a:p>
        </p:txBody>
      </p:sp>
      <p:sp>
        <p:nvSpPr>
          <p:cNvPr id="23652" name="Footer Placeholder 10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898989"/>
                </a:solidFill>
                <a:latin typeface="Calibri" charset="0"/>
              </a:rPr>
              <a:t>NCCI presntation 15 June 2012</a:t>
            </a:r>
            <a:endParaRPr lang="en-ZA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3653" name="Rectangle 38"/>
          <p:cNvSpPr>
            <a:spLocks noChangeArrowheads="1"/>
          </p:cNvSpPr>
          <p:nvPr/>
        </p:nvSpPr>
        <p:spPr bwMode="auto">
          <a:xfrm>
            <a:off x="3749680" y="2509845"/>
            <a:ext cx="27402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100" b="1"/>
              <a:t>2</a:t>
            </a:r>
          </a:p>
        </p:txBody>
      </p:sp>
      <p:sp>
        <p:nvSpPr>
          <p:cNvPr id="23654" name="Rectangle 30"/>
          <p:cNvSpPr>
            <a:spLocks noChangeArrowheads="1"/>
          </p:cNvSpPr>
          <p:nvPr/>
        </p:nvSpPr>
        <p:spPr bwMode="auto">
          <a:xfrm>
            <a:off x="3852867" y="2747971"/>
            <a:ext cx="53975" cy="66675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55" name="Rectangle 68"/>
          <p:cNvSpPr>
            <a:spLocks noChangeArrowheads="1"/>
          </p:cNvSpPr>
          <p:nvPr/>
        </p:nvSpPr>
        <p:spPr bwMode="auto">
          <a:xfrm>
            <a:off x="3352801" y="2551120"/>
            <a:ext cx="612348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Khan</a:t>
            </a:r>
          </a:p>
        </p:txBody>
      </p:sp>
      <p:sp>
        <p:nvSpPr>
          <p:cNvPr id="23656" name="Rectangle 20"/>
          <p:cNvSpPr>
            <a:spLocks noChangeArrowheads="1"/>
          </p:cNvSpPr>
          <p:nvPr/>
        </p:nvSpPr>
        <p:spPr bwMode="auto">
          <a:xfrm>
            <a:off x="3654425" y="3105150"/>
            <a:ext cx="52388" cy="65088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57" name="Rectangle 69"/>
          <p:cNvSpPr>
            <a:spLocks noChangeArrowheads="1"/>
          </p:cNvSpPr>
          <p:nvPr/>
        </p:nvSpPr>
        <p:spPr bwMode="auto">
          <a:xfrm>
            <a:off x="3468691" y="3125795"/>
            <a:ext cx="751384" cy="2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38" tIns="47625" rIns="96838" bIns="47625">
            <a:spAutoFit/>
          </a:bodyPr>
          <a:lstStyle/>
          <a:p>
            <a:pPr defTabSz="1004888" eaLnBrk="0" hangingPunct="0"/>
            <a:r>
              <a:rPr lang="en-US" sz="1300" b="1">
                <a:solidFill>
                  <a:srgbClr val="CC0099"/>
                </a:solidFill>
              </a:rPr>
              <a:t>Kuiseb</a:t>
            </a:r>
          </a:p>
        </p:txBody>
      </p:sp>
      <p:pic>
        <p:nvPicPr>
          <p:cNvPr id="23658" name="Picture 9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7" y="0"/>
            <a:ext cx="13477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Picture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468"/>
          <a:stretch>
            <a:fillRect/>
          </a:stretch>
        </p:blipFill>
        <p:spPr bwMode="auto">
          <a:xfrm>
            <a:off x="0" y="890588"/>
            <a:ext cx="9144000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008063"/>
          </a:xfrm>
          <a:ln>
            <a:miter lim="800000"/>
            <a:headEnd/>
            <a:tailEnd/>
          </a:ln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Calibri" charset="0"/>
              </a:rPr>
              <a:t>Caprivi Link Interconnector</a:t>
            </a:r>
            <a:br>
              <a:rPr lang="en-US" sz="4000">
                <a:latin typeface="Calibri" charset="0"/>
              </a:rPr>
            </a:br>
            <a:r>
              <a:rPr lang="en-US" sz="4000">
                <a:latin typeface="Calibri" charset="0"/>
              </a:rPr>
              <a:t>200/400MW</a:t>
            </a:r>
            <a:endParaRPr lang="en-GB" sz="4000">
              <a:latin typeface="Calibri" charset="0"/>
            </a:endParaRP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3163892" y="3409952"/>
            <a:ext cx="431800" cy="1516063"/>
            <a:chOff x="2220" y="2364"/>
            <a:chExt cx="342" cy="835"/>
          </a:xfrm>
        </p:grpSpPr>
        <p:sp>
          <p:nvSpPr>
            <p:cNvPr id="25609" name="Oval 5"/>
            <p:cNvSpPr>
              <a:spLocks noChangeArrowheads="1"/>
            </p:cNvSpPr>
            <p:nvPr/>
          </p:nvSpPr>
          <p:spPr bwMode="auto">
            <a:xfrm rot="-1636399">
              <a:off x="2220" y="2436"/>
              <a:ext cx="286" cy="76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</a:endParaRPr>
            </a:p>
          </p:txBody>
        </p:sp>
        <p:sp>
          <p:nvSpPr>
            <p:cNvPr id="25610" name="Line 6"/>
            <p:cNvSpPr>
              <a:spLocks noChangeShapeType="1"/>
            </p:cNvSpPr>
            <p:nvPr/>
          </p:nvSpPr>
          <p:spPr bwMode="auto">
            <a:xfrm flipH="1" flipV="1">
              <a:off x="2245" y="2469"/>
              <a:ext cx="227" cy="6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11" name="Line 7"/>
            <p:cNvSpPr>
              <a:spLocks noChangeShapeType="1"/>
            </p:cNvSpPr>
            <p:nvPr/>
          </p:nvSpPr>
          <p:spPr bwMode="auto">
            <a:xfrm flipV="1">
              <a:off x="2245" y="2364"/>
              <a:ext cx="317" cy="39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604" name="Oval 8"/>
          <p:cNvSpPr>
            <a:spLocks noChangeArrowheads="1"/>
          </p:cNvSpPr>
          <p:nvPr/>
        </p:nvSpPr>
        <p:spPr bwMode="auto">
          <a:xfrm rot="-1083821">
            <a:off x="3001967" y="2338396"/>
            <a:ext cx="4533900" cy="1030287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25605" name="Line 9"/>
          <p:cNvSpPr>
            <a:spLocks noChangeShapeType="1"/>
          </p:cNvSpPr>
          <p:nvPr/>
        </p:nvSpPr>
        <p:spPr bwMode="auto">
          <a:xfrm flipH="1" flipV="1">
            <a:off x="7524754" y="1773238"/>
            <a:ext cx="865188" cy="647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8080375" y="3211514"/>
            <a:ext cx="1054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009900"/>
                </a:solidFill>
                <a:latin typeface="Calibri" charset="0"/>
                <a:cs typeface="Arial" charset="0"/>
              </a:rPr>
              <a:t>Hwange</a:t>
            </a:r>
          </a:p>
          <a:p>
            <a:pPr eaLnBrk="1" hangingPunct="1"/>
            <a:r>
              <a:rPr lang="en-GB" sz="1400">
                <a:solidFill>
                  <a:srgbClr val="009900"/>
                </a:solidFill>
                <a:latin typeface="Calibri" charset="0"/>
                <a:cs typeface="Arial" charset="0"/>
              </a:rPr>
              <a:t>(Zimbabwe)</a:t>
            </a:r>
          </a:p>
        </p:txBody>
      </p:sp>
      <p:pic>
        <p:nvPicPr>
          <p:cNvPr id="25607" name="Picture 97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7" y="0"/>
            <a:ext cx="13477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Line 2"/>
          <p:cNvSpPr>
            <a:spLocks noChangeShapeType="1"/>
          </p:cNvSpPr>
          <p:nvPr/>
        </p:nvSpPr>
        <p:spPr bwMode="auto">
          <a:xfrm>
            <a:off x="3873500" y="992188"/>
            <a:ext cx="457200" cy="5143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0" name="Line 3"/>
          <p:cNvSpPr>
            <a:spLocks noChangeShapeType="1"/>
          </p:cNvSpPr>
          <p:nvPr/>
        </p:nvSpPr>
        <p:spPr bwMode="auto">
          <a:xfrm flipH="1">
            <a:off x="2082804" y="2706688"/>
            <a:ext cx="19431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 flipH="1">
            <a:off x="2171700" y="4725988"/>
            <a:ext cx="20193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 flipV="1">
            <a:off x="4025900" y="1793875"/>
            <a:ext cx="16002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3873500" y="992188"/>
            <a:ext cx="1752600" cy="800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 flipV="1">
            <a:off x="5626100" y="1258888"/>
            <a:ext cx="12192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6845300" y="1258888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3187700" y="458788"/>
            <a:ext cx="685800" cy="533400"/>
          </a:xfrm>
          <a:prstGeom prst="line">
            <a:avLst/>
          </a:prstGeom>
          <a:noFill/>
          <a:ln w="190500" cmpd="tri">
            <a:solidFill>
              <a:srgbClr val="FF0000"/>
            </a:solidFill>
            <a:round/>
            <a:headEnd/>
            <a:tailEnd type="stealth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 rot="10800000">
            <a:off x="4330700" y="6135688"/>
            <a:ext cx="685800" cy="533400"/>
          </a:xfrm>
          <a:prstGeom prst="line">
            <a:avLst/>
          </a:prstGeom>
          <a:noFill/>
          <a:ln w="190500" cmpd="tri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 rot="6624473">
            <a:off x="8153400" y="763588"/>
            <a:ext cx="685800" cy="533400"/>
          </a:xfrm>
          <a:prstGeom prst="line">
            <a:avLst/>
          </a:prstGeom>
          <a:noFill/>
          <a:ln w="190500" cmpd="tri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457200" y="-14288"/>
            <a:ext cx="8229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4000">
                <a:solidFill>
                  <a:schemeClr val="tx2"/>
                </a:solidFill>
                <a:latin typeface="Tahoma" charset="0"/>
              </a:rPr>
              <a:t>Central Energy Supply Today</a:t>
            </a:r>
          </a:p>
        </p:txBody>
      </p:sp>
      <p:sp>
        <p:nvSpPr>
          <p:cNvPr id="27660" name="Oval 14"/>
          <p:cNvSpPr>
            <a:spLocks noChangeArrowheads="1"/>
          </p:cNvSpPr>
          <p:nvPr/>
        </p:nvSpPr>
        <p:spPr bwMode="auto">
          <a:xfrm>
            <a:off x="3924300" y="3316288"/>
            <a:ext cx="304800" cy="328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27661" name="Group 15"/>
          <p:cNvGrpSpPr>
            <a:grpSpLocks/>
          </p:cNvGrpSpPr>
          <p:nvPr/>
        </p:nvGrpSpPr>
        <p:grpSpPr bwMode="auto">
          <a:xfrm>
            <a:off x="3995738" y="1630363"/>
            <a:ext cx="431800" cy="1943100"/>
            <a:chOff x="2220" y="2129"/>
            <a:chExt cx="342" cy="1070"/>
          </a:xfrm>
        </p:grpSpPr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 rot="-1636399">
              <a:off x="2220" y="2436"/>
              <a:ext cx="286" cy="76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</a:endParaRPr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 flipH="1" flipV="1">
              <a:off x="2245" y="2469"/>
              <a:ext cx="227" cy="6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 flipV="1">
              <a:off x="2245" y="2129"/>
              <a:ext cx="317" cy="39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662" name="Oval 19"/>
          <p:cNvSpPr>
            <a:spLocks noChangeArrowheads="1"/>
          </p:cNvSpPr>
          <p:nvPr/>
        </p:nvSpPr>
        <p:spPr bwMode="auto">
          <a:xfrm rot="-1083821">
            <a:off x="3854450" y="908050"/>
            <a:ext cx="4533900" cy="1030288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27663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9"/>
          <p:cNvSpPr>
            <a:spLocks noChangeShapeType="1"/>
          </p:cNvSpPr>
          <p:nvPr/>
        </p:nvSpPr>
        <p:spPr bwMode="auto">
          <a:xfrm>
            <a:off x="3187700" y="374650"/>
            <a:ext cx="685800" cy="533400"/>
          </a:xfrm>
          <a:prstGeom prst="line">
            <a:avLst/>
          </a:prstGeom>
          <a:noFill/>
          <a:ln w="190500" cmpd="tri">
            <a:solidFill>
              <a:srgbClr val="FF0000"/>
            </a:solidFill>
            <a:round/>
            <a:headEnd/>
            <a:tailEnd type="stealth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9698" name="Group 89"/>
          <p:cNvGrpSpPr>
            <a:grpSpLocks/>
          </p:cNvGrpSpPr>
          <p:nvPr/>
        </p:nvGrpSpPr>
        <p:grpSpPr bwMode="auto">
          <a:xfrm>
            <a:off x="1435100" y="615950"/>
            <a:ext cx="7327900" cy="5981700"/>
            <a:chOff x="904" y="388"/>
            <a:chExt cx="4616" cy="3768"/>
          </a:xfrm>
        </p:grpSpPr>
        <p:sp>
          <p:nvSpPr>
            <p:cNvPr id="29712" name="Line 2"/>
            <p:cNvSpPr>
              <a:spLocks noChangeShapeType="1"/>
            </p:cNvSpPr>
            <p:nvPr/>
          </p:nvSpPr>
          <p:spPr bwMode="auto">
            <a:xfrm>
              <a:off x="2440" y="580"/>
              <a:ext cx="288" cy="3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3" name="Line 3"/>
            <p:cNvSpPr>
              <a:spLocks noChangeShapeType="1"/>
            </p:cNvSpPr>
            <p:nvPr/>
          </p:nvSpPr>
          <p:spPr bwMode="auto">
            <a:xfrm flipH="1">
              <a:off x="1312" y="1660"/>
              <a:ext cx="1224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4" name="Line 4"/>
            <p:cNvSpPr>
              <a:spLocks noChangeShapeType="1"/>
            </p:cNvSpPr>
            <p:nvPr/>
          </p:nvSpPr>
          <p:spPr bwMode="auto">
            <a:xfrm flipH="1">
              <a:off x="1368" y="2932"/>
              <a:ext cx="1272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5" name="Line 5"/>
            <p:cNvSpPr>
              <a:spLocks noChangeShapeType="1"/>
            </p:cNvSpPr>
            <p:nvPr/>
          </p:nvSpPr>
          <p:spPr bwMode="auto">
            <a:xfrm flipV="1">
              <a:off x="2536" y="1084"/>
              <a:ext cx="1008" cy="5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6" name="Line 6"/>
            <p:cNvSpPr>
              <a:spLocks noChangeShapeType="1"/>
            </p:cNvSpPr>
            <p:nvPr/>
          </p:nvSpPr>
          <p:spPr bwMode="auto">
            <a:xfrm>
              <a:off x="2440" y="580"/>
              <a:ext cx="1104" cy="50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7" name="Line 7"/>
            <p:cNvSpPr>
              <a:spLocks noChangeShapeType="1"/>
            </p:cNvSpPr>
            <p:nvPr/>
          </p:nvSpPr>
          <p:spPr bwMode="auto">
            <a:xfrm flipV="1">
              <a:off x="3544" y="748"/>
              <a:ext cx="768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8" name="Line 8"/>
            <p:cNvSpPr>
              <a:spLocks noChangeShapeType="1"/>
            </p:cNvSpPr>
            <p:nvPr/>
          </p:nvSpPr>
          <p:spPr bwMode="auto">
            <a:xfrm>
              <a:off x="4312" y="748"/>
              <a:ext cx="8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9" name="Line 10"/>
            <p:cNvSpPr>
              <a:spLocks noChangeShapeType="1"/>
            </p:cNvSpPr>
            <p:nvPr/>
          </p:nvSpPr>
          <p:spPr bwMode="auto">
            <a:xfrm rot="10800000">
              <a:off x="2728" y="3820"/>
              <a:ext cx="432" cy="336"/>
            </a:xfrm>
            <a:prstGeom prst="line">
              <a:avLst/>
            </a:prstGeom>
            <a:noFill/>
            <a:ln w="190500" cmpd="tri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0" name="Line 11"/>
            <p:cNvSpPr>
              <a:spLocks noChangeShapeType="1"/>
            </p:cNvSpPr>
            <p:nvPr/>
          </p:nvSpPr>
          <p:spPr bwMode="auto">
            <a:xfrm rot="6624473">
              <a:off x="5136" y="436"/>
              <a:ext cx="432" cy="336"/>
            </a:xfrm>
            <a:prstGeom prst="line">
              <a:avLst/>
            </a:prstGeom>
            <a:noFill/>
            <a:ln w="190500" cmpd="tri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1" name="Line 13"/>
            <p:cNvSpPr>
              <a:spLocks noChangeShapeType="1"/>
            </p:cNvSpPr>
            <p:nvPr/>
          </p:nvSpPr>
          <p:spPr bwMode="auto">
            <a:xfrm>
              <a:off x="2624" y="2604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2" name="Line 14"/>
            <p:cNvSpPr>
              <a:spLocks noChangeShapeType="1"/>
            </p:cNvSpPr>
            <p:nvPr/>
          </p:nvSpPr>
          <p:spPr bwMode="auto">
            <a:xfrm>
              <a:off x="2648" y="2844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3" name="Line 15"/>
            <p:cNvSpPr>
              <a:spLocks noChangeShapeType="1"/>
            </p:cNvSpPr>
            <p:nvPr/>
          </p:nvSpPr>
          <p:spPr bwMode="auto">
            <a:xfrm>
              <a:off x="2680" y="3196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4" name="Line 17"/>
            <p:cNvSpPr>
              <a:spLocks noChangeShapeType="1"/>
            </p:cNvSpPr>
            <p:nvPr/>
          </p:nvSpPr>
          <p:spPr bwMode="auto">
            <a:xfrm>
              <a:off x="2552" y="1764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5" name="Line 18"/>
            <p:cNvSpPr>
              <a:spLocks noChangeShapeType="1"/>
            </p:cNvSpPr>
            <p:nvPr/>
          </p:nvSpPr>
          <p:spPr bwMode="auto">
            <a:xfrm>
              <a:off x="2728" y="1564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6" name="Line 19"/>
            <p:cNvSpPr>
              <a:spLocks noChangeShapeType="1"/>
            </p:cNvSpPr>
            <p:nvPr/>
          </p:nvSpPr>
          <p:spPr bwMode="auto">
            <a:xfrm>
              <a:off x="2968" y="1420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7" name="Line 20"/>
            <p:cNvSpPr>
              <a:spLocks noChangeShapeType="1"/>
            </p:cNvSpPr>
            <p:nvPr/>
          </p:nvSpPr>
          <p:spPr bwMode="auto">
            <a:xfrm>
              <a:off x="3208" y="1292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8" name="Line 21"/>
            <p:cNvSpPr>
              <a:spLocks noChangeShapeType="1"/>
            </p:cNvSpPr>
            <p:nvPr/>
          </p:nvSpPr>
          <p:spPr bwMode="auto">
            <a:xfrm flipH="1">
              <a:off x="3032" y="2044"/>
              <a:ext cx="296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9" name="Line 22"/>
            <p:cNvSpPr>
              <a:spLocks noChangeShapeType="1"/>
            </p:cNvSpPr>
            <p:nvPr/>
          </p:nvSpPr>
          <p:spPr bwMode="auto">
            <a:xfrm flipH="1" flipV="1">
              <a:off x="3024" y="2292"/>
              <a:ext cx="29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0" name="Line 23"/>
            <p:cNvSpPr>
              <a:spLocks noChangeShapeType="1"/>
            </p:cNvSpPr>
            <p:nvPr/>
          </p:nvSpPr>
          <p:spPr bwMode="auto">
            <a:xfrm flipH="1">
              <a:off x="3104" y="2836"/>
              <a:ext cx="296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1" name="Line 24"/>
            <p:cNvSpPr>
              <a:spLocks noChangeShapeType="1"/>
            </p:cNvSpPr>
            <p:nvPr/>
          </p:nvSpPr>
          <p:spPr bwMode="auto">
            <a:xfrm flipH="1" flipV="1">
              <a:off x="3112" y="3116"/>
              <a:ext cx="29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2" name="Line 25"/>
            <p:cNvSpPr>
              <a:spLocks noChangeShapeType="1"/>
            </p:cNvSpPr>
            <p:nvPr/>
          </p:nvSpPr>
          <p:spPr bwMode="auto">
            <a:xfrm>
              <a:off x="3400" y="2836"/>
              <a:ext cx="0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3" name="Line 26"/>
            <p:cNvSpPr>
              <a:spLocks noChangeShapeType="1"/>
            </p:cNvSpPr>
            <p:nvPr/>
          </p:nvSpPr>
          <p:spPr bwMode="auto">
            <a:xfrm>
              <a:off x="3688" y="1828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4" name="Line 27"/>
            <p:cNvSpPr>
              <a:spLocks noChangeShapeType="1"/>
            </p:cNvSpPr>
            <p:nvPr/>
          </p:nvSpPr>
          <p:spPr bwMode="auto">
            <a:xfrm>
              <a:off x="3696" y="2172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5" name="Line 28"/>
            <p:cNvSpPr>
              <a:spLocks noChangeShapeType="1"/>
            </p:cNvSpPr>
            <p:nvPr/>
          </p:nvSpPr>
          <p:spPr bwMode="auto">
            <a:xfrm>
              <a:off x="3680" y="1988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6" name="Line 29"/>
            <p:cNvSpPr>
              <a:spLocks noChangeShapeType="1"/>
            </p:cNvSpPr>
            <p:nvPr/>
          </p:nvSpPr>
          <p:spPr bwMode="auto">
            <a:xfrm>
              <a:off x="3680" y="1876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7" name="Line 30"/>
            <p:cNvSpPr>
              <a:spLocks noChangeShapeType="1"/>
            </p:cNvSpPr>
            <p:nvPr/>
          </p:nvSpPr>
          <p:spPr bwMode="auto">
            <a:xfrm flipH="1">
              <a:off x="3400" y="1844"/>
              <a:ext cx="288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8" name="Line 31"/>
            <p:cNvSpPr>
              <a:spLocks noChangeShapeType="1"/>
            </p:cNvSpPr>
            <p:nvPr/>
          </p:nvSpPr>
          <p:spPr bwMode="auto">
            <a:xfrm>
              <a:off x="3400" y="2028"/>
              <a:ext cx="288" cy="2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39" name="Line 32"/>
            <p:cNvSpPr>
              <a:spLocks noChangeShapeType="1"/>
            </p:cNvSpPr>
            <p:nvPr/>
          </p:nvSpPr>
          <p:spPr bwMode="auto">
            <a:xfrm flipV="1">
              <a:off x="3320" y="2204"/>
              <a:ext cx="264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40" name="Line 33"/>
            <p:cNvSpPr>
              <a:spLocks noChangeShapeType="1"/>
            </p:cNvSpPr>
            <p:nvPr/>
          </p:nvSpPr>
          <p:spPr bwMode="auto">
            <a:xfrm flipV="1">
              <a:off x="2288" y="3460"/>
              <a:ext cx="39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41" name="Line 34"/>
            <p:cNvSpPr>
              <a:spLocks noChangeShapeType="1"/>
            </p:cNvSpPr>
            <p:nvPr/>
          </p:nvSpPr>
          <p:spPr bwMode="auto">
            <a:xfrm flipV="1">
              <a:off x="2256" y="3092"/>
              <a:ext cx="39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42" name="Line 37"/>
            <p:cNvSpPr>
              <a:spLocks noChangeShapeType="1"/>
            </p:cNvSpPr>
            <p:nvPr/>
          </p:nvSpPr>
          <p:spPr bwMode="auto">
            <a:xfrm flipV="1">
              <a:off x="2312" y="3684"/>
              <a:ext cx="39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43" name="Line 38"/>
            <p:cNvSpPr>
              <a:spLocks noChangeShapeType="1"/>
            </p:cNvSpPr>
            <p:nvPr/>
          </p:nvSpPr>
          <p:spPr bwMode="auto">
            <a:xfrm flipV="1">
              <a:off x="2088" y="1172"/>
              <a:ext cx="39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44" name="Line 39"/>
            <p:cNvSpPr>
              <a:spLocks noChangeShapeType="1"/>
            </p:cNvSpPr>
            <p:nvPr/>
          </p:nvSpPr>
          <p:spPr bwMode="auto">
            <a:xfrm flipV="1">
              <a:off x="2120" y="1420"/>
              <a:ext cx="39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45" name="Line 40"/>
            <p:cNvSpPr>
              <a:spLocks noChangeShapeType="1"/>
            </p:cNvSpPr>
            <p:nvPr/>
          </p:nvSpPr>
          <p:spPr bwMode="auto">
            <a:xfrm flipV="1">
              <a:off x="2064" y="900"/>
              <a:ext cx="39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46" name="Line 41"/>
            <p:cNvSpPr>
              <a:spLocks noChangeShapeType="1"/>
            </p:cNvSpPr>
            <p:nvPr/>
          </p:nvSpPr>
          <p:spPr bwMode="auto">
            <a:xfrm>
              <a:off x="2008" y="3084"/>
              <a:ext cx="8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47" name="Line 42"/>
            <p:cNvSpPr>
              <a:spLocks noChangeShapeType="1"/>
            </p:cNvSpPr>
            <p:nvPr/>
          </p:nvSpPr>
          <p:spPr bwMode="auto">
            <a:xfrm>
              <a:off x="1768" y="3132"/>
              <a:ext cx="8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48" name="Line 43"/>
            <p:cNvSpPr>
              <a:spLocks noChangeShapeType="1"/>
            </p:cNvSpPr>
            <p:nvPr/>
          </p:nvSpPr>
          <p:spPr bwMode="auto">
            <a:xfrm>
              <a:off x="1536" y="3196"/>
              <a:ext cx="8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49" name="Line 44"/>
            <p:cNvSpPr>
              <a:spLocks noChangeShapeType="1"/>
            </p:cNvSpPr>
            <p:nvPr/>
          </p:nvSpPr>
          <p:spPr bwMode="auto">
            <a:xfrm>
              <a:off x="2144" y="1788"/>
              <a:ext cx="8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50" name="Line 45"/>
            <p:cNvSpPr>
              <a:spLocks noChangeShapeType="1"/>
            </p:cNvSpPr>
            <p:nvPr/>
          </p:nvSpPr>
          <p:spPr bwMode="auto">
            <a:xfrm>
              <a:off x="1864" y="1884"/>
              <a:ext cx="8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51" name="Line 46"/>
            <p:cNvSpPr>
              <a:spLocks noChangeShapeType="1"/>
            </p:cNvSpPr>
            <p:nvPr/>
          </p:nvSpPr>
          <p:spPr bwMode="auto">
            <a:xfrm>
              <a:off x="1440" y="2012"/>
              <a:ext cx="8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52" name="Line 47"/>
            <p:cNvSpPr>
              <a:spLocks noChangeShapeType="1"/>
            </p:cNvSpPr>
            <p:nvPr/>
          </p:nvSpPr>
          <p:spPr bwMode="auto">
            <a:xfrm>
              <a:off x="1288" y="1764"/>
              <a:ext cx="40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53" name="Line 48"/>
            <p:cNvSpPr>
              <a:spLocks noChangeShapeType="1"/>
            </p:cNvSpPr>
            <p:nvPr/>
          </p:nvSpPr>
          <p:spPr bwMode="auto">
            <a:xfrm>
              <a:off x="904" y="1900"/>
              <a:ext cx="40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54" name="Line 49"/>
            <p:cNvSpPr>
              <a:spLocks noChangeShapeType="1"/>
            </p:cNvSpPr>
            <p:nvPr/>
          </p:nvSpPr>
          <p:spPr bwMode="auto">
            <a:xfrm>
              <a:off x="1600" y="1676"/>
              <a:ext cx="40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55" name="Line 50"/>
            <p:cNvSpPr>
              <a:spLocks noChangeShapeType="1"/>
            </p:cNvSpPr>
            <p:nvPr/>
          </p:nvSpPr>
          <p:spPr bwMode="auto">
            <a:xfrm>
              <a:off x="1456" y="2964"/>
              <a:ext cx="40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56" name="Line 51"/>
            <p:cNvSpPr>
              <a:spLocks noChangeShapeType="1"/>
            </p:cNvSpPr>
            <p:nvPr/>
          </p:nvSpPr>
          <p:spPr bwMode="auto">
            <a:xfrm>
              <a:off x="960" y="3084"/>
              <a:ext cx="40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57" name="Line 52"/>
            <p:cNvSpPr>
              <a:spLocks noChangeShapeType="1"/>
            </p:cNvSpPr>
            <p:nvPr/>
          </p:nvSpPr>
          <p:spPr bwMode="auto">
            <a:xfrm>
              <a:off x="1840" y="2884"/>
              <a:ext cx="40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58" name="Line 53"/>
            <p:cNvSpPr>
              <a:spLocks noChangeShapeType="1"/>
            </p:cNvSpPr>
            <p:nvPr/>
          </p:nvSpPr>
          <p:spPr bwMode="auto">
            <a:xfrm>
              <a:off x="2168" y="2804"/>
              <a:ext cx="40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59" name="Line 54"/>
            <p:cNvSpPr>
              <a:spLocks noChangeShapeType="1"/>
            </p:cNvSpPr>
            <p:nvPr/>
          </p:nvSpPr>
          <p:spPr bwMode="auto">
            <a:xfrm flipV="1">
              <a:off x="960" y="3220"/>
              <a:ext cx="4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0" name="Line 55"/>
            <p:cNvSpPr>
              <a:spLocks noChangeShapeType="1"/>
            </p:cNvSpPr>
            <p:nvPr/>
          </p:nvSpPr>
          <p:spPr bwMode="auto">
            <a:xfrm flipV="1">
              <a:off x="912" y="2044"/>
              <a:ext cx="4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1" name="Line 56"/>
            <p:cNvSpPr>
              <a:spLocks noChangeShapeType="1"/>
            </p:cNvSpPr>
            <p:nvPr/>
          </p:nvSpPr>
          <p:spPr bwMode="auto">
            <a:xfrm flipV="1">
              <a:off x="2872" y="972"/>
              <a:ext cx="4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2" name="Line 57"/>
            <p:cNvSpPr>
              <a:spLocks noChangeShapeType="1"/>
            </p:cNvSpPr>
            <p:nvPr/>
          </p:nvSpPr>
          <p:spPr bwMode="auto">
            <a:xfrm flipH="1" flipV="1">
              <a:off x="2728" y="972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3" name="Line 58"/>
            <p:cNvSpPr>
              <a:spLocks noChangeShapeType="1"/>
            </p:cNvSpPr>
            <p:nvPr/>
          </p:nvSpPr>
          <p:spPr bwMode="auto">
            <a:xfrm>
              <a:off x="2728" y="972"/>
              <a:ext cx="3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4" name="Line 59"/>
            <p:cNvSpPr>
              <a:spLocks noChangeShapeType="1"/>
            </p:cNvSpPr>
            <p:nvPr/>
          </p:nvSpPr>
          <p:spPr bwMode="auto">
            <a:xfrm flipH="1">
              <a:off x="4864" y="580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5" name="Line 60"/>
            <p:cNvSpPr>
              <a:spLocks noChangeShapeType="1"/>
            </p:cNvSpPr>
            <p:nvPr/>
          </p:nvSpPr>
          <p:spPr bwMode="auto">
            <a:xfrm flipH="1">
              <a:off x="4200" y="620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6" name="Line 61"/>
            <p:cNvSpPr>
              <a:spLocks noChangeShapeType="1"/>
            </p:cNvSpPr>
            <p:nvPr/>
          </p:nvSpPr>
          <p:spPr bwMode="auto">
            <a:xfrm flipH="1">
              <a:off x="4352" y="572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7" name="Line 62"/>
            <p:cNvSpPr>
              <a:spLocks noChangeShapeType="1"/>
            </p:cNvSpPr>
            <p:nvPr/>
          </p:nvSpPr>
          <p:spPr bwMode="auto">
            <a:xfrm flipH="1">
              <a:off x="4496" y="580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8" name="Line 63"/>
            <p:cNvSpPr>
              <a:spLocks noChangeShapeType="1"/>
            </p:cNvSpPr>
            <p:nvPr/>
          </p:nvSpPr>
          <p:spPr bwMode="auto">
            <a:xfrm flipH="1">
              <a:off x="4608" y="572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9" name="Line 64"/>
            <p:cNvSpPr>
              <a:spLocks noChangeShapeType="1"/>
            </p:cNvSpPr>
            <p:nvPr/>
          </p:nvSpPr>
          <p:spPr bwMode="auto">
            <a:xfrm flipH="1">
              <a:off x="4728" y="572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70" name="Line 65"/>
            <p:cNvSpPr>
              <a:spLocks noChangeShapeType="1"/>
            </p:cNvSpPr>
            <p:nvPr/>
          </p:nvSpPr>
          <p:spPr bwMode="auto">
            <a:xfrm>
              <a:off x="3976" y="900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71" name="Line 66"/>
            <p:cNvSpPr>
              <a:spLocks noChangeShapeType="1"/>
            </p:cNvSpPr>
            <p:nvPr/>
          </p:nvSpPr>
          <p:spPr bwMode="auto">
            <a:xfrm>
              <a:off x="4120" y="828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72" name="Line 67"/>
            <p:cNvSpPr>
              <a:spLocks noChangeShapeType="1"/>
            </p:cNvSpPr>
            <p:nvPr/>
          </p:nvSpPr>
          <p:spPr bwMode="auto">
            <a:xfrm>
              <a:off x="4288" y="748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73" name="Line 68"/>
            <p:cNvSpPr>
              <a:spLocks noChangeShapeType="1"/>
            </p:cNvSpPr>
            <p:nvPr/>
          </p:nvSpPr>
          <p:spPr bwMode="auto">
            <a:xfrm>
              <a:off x="4448" y="740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74" name="Line 69"/>
            <p:cNvSpPr>
              <a:spLocks noChangeShapeType="1"/>
            </p:cNvSpPr>
            <p:nvPr/>
          </p:nvSpPr>
          <p:spPr bwMode="auto">
            <a:xfrm>
              <a:off x="4576" y="740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75" name="Line 70"/>
            <p:cNvSpPr>
              <a:spLocks noChangeShapeType="1"/>
            </p:cNvSpPr>
            <p:nvPr/>
          </p:nvSpPr>
          <p:spPr bwMode="auto">
            <a:xfrm>
              <a:off x="4728" y="756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76" name="Line 71"/>
            <p:cNvSpPr>
              <a:spLocks noChangeShapeType="1"/>
            </p:cNvSpPr>
            <p:nvPr/>
          </p:nvSpPr>
          <p:spPr bwMode="auto">
            <a:xfrm>
              <a:off x="4848" y="756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77" name="Line 72"/>
            <p:cNvSpPr>
              <a:spLocks noChangeShapeType="1"/>
            </p:cNvSpPr>
            <p:nvPr/>
          </p:nvSpPr>
          <p:spPr bwMode="auto">
            <a:xfrm>
              <a:off x="3800" y="972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78" name="Line 73"/>
            <p:cNvSpPr>
              <a:spLocks noChangeShapeType="1"/>
            </p:cNvSpPr>
            <p:nvPr/>
          </p:nvSpPr>
          <p:spPr bwMode="auto">
            <a:xfrm>
              <a:off x="3608" y="1076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79" name="Line 74"/>
            <p:cNvSpPr>
              <a:spLocks noChangeShapeType="1"/>
            </p:cNvSpPr>
            <p:nvPr/>
          </p:nvSpPr>
          <p:spPr bwMode="auto">
            <a:xfrm flipH="1">
              <a:off x="3400" y="844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80" name="Line 75"/>
            <p:cNvSpPr>
              <a:spLocks noChangeShapeType="1"/>
            </p:cNvSpPr>
            <p:nvPr/>
          </p:nvSpPr>
          <p:spPr bwMode="auto">
            <a:xfrm flipH="1">
              <a:off x="2528" y="444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81" name="Line 76"/>
            <p:cNvSpPr>
              <a:spLocks noChangeShapeType="1"/>
            </p:cNvSpPr>
            <p:nvPr/>
          </p:nvSpPr>
          <p:spPr bwMode="auto">
            <a:xfrm flipH="1">
              <a:off x="2664" y="500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82" name="Line 77"/>
            <p:cNvSpPr>
              <a:spLocks noChangeShapeType="1"/>
            </p:cNvSpPr>
            <p:nvPr/>
          </p:nvSpPr>
          <p:spPr bwMode="auto">
            <a:xfrm flipH="1">
              <a:off x="2800" y="564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83" name="Line 78"/>
            <p:cNvSpPr>
              <a:spLocks noChangeShapeType="1"/>
            </p:cNvSpPr>
            <p:nvPr/>
          </p:nvSpPr>
          <p:spPr bwMode="auto">
            <a:xfrm flipH="1">
              <a:off x="2936" y="628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84" name="Line 79"/>
            <p:cNvSpPr>
              <a:spLocks noChangeShapeType="1"/>
            </p:cNvSpPr>
            <p:nvPr/>
          </p:nvSpPr>
          <p:spPr bwMode="auto">
            <a:xfrm flipH="1">
              <a:off x="3072" y="692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85" name="Line 80"/>
            <p:cNvSpPr>
              <a:spLocks noChangeShapeType="1"/>
            </p:cNvSpPr>
            <p:nvPr/>
          </p:nvSpPr>
          <p:spPr bwMode="auto">
            <a:xfrm flipH="1">
              <a:off x="3208" y="756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699" name="Text Box 82"/>
          <p:cNvSpPr txBox="1">
            <a:spLocks noChangeArrowheads="1"/>
          </p:cNvSpPr>
          <p:nvPr/>
        </p:nvSpPr>
        <p:spPr bwMode="auto">
          <a:xfrm>
            <a:off x="-36509" y="112721"/>
            <a:ext cx="7848601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latin typeface="Tahoma" charset="0"/>
              </a:rPr>
              <a:t>Why not like this:</a:t>
            </a:r>
          </a:p>
        </p:txBody>
      </p:sp>
      <p:sp>
        <p:nvSpPr>
          <p:cNvPr id="29700" name="Oval 83"/>
          <p:cNvSpPr>
            <a:spLocks noChangeArrowheads="1"/>
          </p:cNvSpPr>
          <p:nvPr/>
        </p:nvSpPr>
        <p:spPr bwMode="auto">
          <a:xfrm>
            <a:off x="3924300" y="3316288"/>
            <a:ext cx="304800" cy="328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29701" name="Group 90"/>
          <p:cNvGrpSpPr>
            <a:grpSpLocks/>
          </p:cNvGrpSpPr>
          <p:nvPr/>
        </p:nvGrpSpPr>
        <p:grpSpPr bwMode="auto">
          <a:xfrm>
            <a:off x="3419475" y="2849563"/>
            <a:ext cx="1296988" cy="1300162"/>
            <a:chOff x="2154" y="1795"/>
            <a:chExt cx="817" cy="819"/>
          </a:xfrm>
        </p:grpSpPr>
        <p:sp>
          <p:nvSpPr>
            <p:cNvPr id="29708" name="Line 85"/>
            <p:cNvSpPr>
              <a:spLocks noChangeShapeType="1"/>
            </p:cNvSpPr>
            <p:nvPr/>
          </p:nvSpPr>
          <p:spPr bwMode="auto">
            <a:xfrm flipV="1">
              <a:off x="2154" y="2251"/>
              <a:ext cx="320" cy="18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09" name="Line 86"/>
            <p:cNvSpPr>
              <a:spLocks noChangeShapeType="1"/>
            </p:cNvSpPr>
            <p:nvPr/>
          </p:nvSpPr>
          <p:spPr bwMode="auto">
            <a:xfrm rot="10800000" flipV="1">
              <a:off x="2651" y="1976"/>
              <a:ext cx="320" cy="18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0" name="Line 87"/>
            <p:cNvSpPr>
              <a:spLocks noChangeShapeType="1"/>
            </p:cNvSpPr>
            <p:nvPr/>
          </p:nvSpPr>
          <p:spPr bwMode="auto">
            <a:xfrm rot="16200000" flipV="1">
              <a:off x="2540" y="2362"/>
              <a:ext cx="320" cy="18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1" name="Line 88"/>
            <p:cNvSpPr>
              <a:spLocks noChangeShapeType="1"/>
            </p:cNvSpPr>
            <p:nvPr/>
          </p:nvSpPr>
          <p:spPr bwMode="auto">
            <a:xfrm rot="5400000" flipV="1">
              <a:off x="2265" y="1863"/>
              <a:ext cx="320" cy="18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702" name="Group 91"/>
          <p:cNvGrpSpPr>
            <a:grpSpLocks/>
          </p:cNvGrpSpPr>
          <p:nvPr/>
        </p:nvGrpSpPr>
        <p:grpSpPr bwMode="auto">
          <a:xfrm>
            <a:off x="4175125" y="1809750"/>
            <a:ext cx="431800" cy="1943100"/>
            <a:chOff x="2220" y="2129"/>
            <a:chExt cx="342" cy="1070"/>
          </a:xfrm>
        </p:grpSpPr>
        <p:sp>
          <p:nvSpPr>
            <p:cNvPr id="29705" name="Oval 92"/>
            <p:cNvSpPr>
              <a:spLocks noChangeArrowheads="1"/>
            </p:cNvSpPr>
            <p:nvPr/>
          </p:nvSpPr>
          <p:spPr bwMode="auto">
            <a:xfrm rot="-1636399">
              <a:off x="2220" y="2436"/>
              <a:ext cx="286" cy="76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</a:endParaRPr>
            </a:p>
          </p:txBody>
        </p:sp>
        <p:sp>
          <p:nvSpPr>
            <p:cNvPr id="29706" name="Line 93"/>
            <p:cNvSpPr>
              <a:spLocks noChangeShapeType="1"/>
            </p:cNvSpPr>
            <p:nvPr/>
          </p:nvSpPr>
          <p:spPr bwMode="auto">
            <a:xfrm flipH="1" flipV="1">
              <a:off x="2245" y="2469"/>
              <a:ext cx="227" cy="6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07" name="Line 94"/>
            <p:cNvSpPr>
              <a:spLocks noChangeShapeType="1"/>
            </p:cNvSpPr>
            <p:nvPr/>
          </p:nvSpPr>
          <p:spPr bwMode="auto">
            <a:xfrm flipV="1">
              <a:off x="2245" y="2129"/>
              <a:ext cx="317" cy="39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703" name="Oval 95"/>
          <p:cNvSpPr>
            <a:spLocks noChangeArrowheads="1"/>
          </p:cNvSpPr>
          <p:nvPr/>
        </p:nvSpPr>
        <p:spPr bwMode="auto">
          <a:xfrm rot="-1083821">
            <a:off x="4033838" y="1087446"/>
            <a:ext cx="4533900" cy="1030287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29704" name="Footer Placeholder 8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dirty="0">
              <a:latin typeface="Calibri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27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6100" dirty="0">
                <a:latin typeface="Calibri" charset="0"/>
              </a:rPr>
              <a:t>"The problems that exist in the world today cannot be solved by the level of thinking that created them." – </a:t>
            </a:r>
          </a:p>
          <a:p>
            <a:pPr indent="12700" algn="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>
                <a:latin typeface="Calibri" charset="0"/>
              </a:rPr>
              <a:t>(Albert Einstein)</a:t>
            </a:r>
            <a:endParaRPr lang="en-GB" sz="3000" dirty="0">
              <a:latin typeface="Calibri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898989"/>
                </a:solidFill>
                <a:latin typeface="Goudy Hilights SSi" charset="0"/>
              </a:rPr>
              <a:t>AMUSHA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Line 76"/>
          <p:cNvSpPr>
            <a:spLocks noChangeShapeType="1"/>
          </p:cNvSpPr>
          <p:nvPr/>
        </p:nvSpPr>
        <p:spPr bwMode="auto">
          <a:xfrm flipH="1">
            <a:off x="3998913" y="704850"/>
            <a:ext cx="1524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6" name="Text Box 83"/>
          <p:cNvSpPr txBox="1">
            <a:spLocks noChangeArrowheads="1"/>
          </p:cNvSpPr>
          <p:nvPr/>
        </p:nvSpPr>
        <p:spPr bwMode="auto">
          <a:xfrm>
            <a:off x="4" y="115888"/>
            <a:ext cx="523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>
                <a:latin typeface="Tahoma" charset="0"/>
              </a:rPr>
              <a:t>Or even like </a:t>
            </a:r>
            <a:r>
              <a:rPr lang="en-US" sz="3600" b="1">
                <a:latin typeface="Tahoma" charset="0"/>
              </a:rPr>
              <a:t>        </a:t>
            </a:r>
            <a:r>
              <a:rPr lang="en-GB" sz="3600" b="1">
                <a:latin typeface="Tahoma" charset="0"/>
              </a:rPr>
              <a:t>this</a:t>
            </a:r>
          </a:p>
        </p:txBody>
      </p:sp>
      <p:grpSp>
        <p:nvGrpSpPr>
          <p:cNvPr id="31747" name="Group 90"/>
          <p:cNvGrpSpPr>
            <a:grpSpLocks/>
          </p:cNvGrpSpPr>
          <p:nvPr/>
        </p:nvGrpSpPr>
        <p:grpSpPr bwMode="auto">
          <a:xfrm>
            <a:off x="1420813" y="374650"/>
            <a:ext cx="7327900" cy="6223000"/>
            <a:chOff x="895" y="236"/>
            <a:chExt cx="4616" cy="3920"/>
          </a:xfrm>
        </p:grpSpPr>
        <p:sp>
          <p:nvSpPr>
            <p:cNvPr id="31754" name="Line 2"/>
            <p:cNvSpPr>
              <a:spLocks noChangeShapeType="1"/>
            </p:cNvSpPr>
            <p:nvPr/>
          </p:nvSpPr>
          <p:spPr bwMode="auto">
            <a:xfrm rot="10800000">
              <a:off x="2008" y="236"/>
              <a:ext cx="432" cy="336"/>
            </a:xfrm>
            <a:prstGeom prst="line">
              <a:avLst/>
            </a:prstGeom>
            <a:noFill/>
            <a:ln w="190500" cmpd="tri">
              <a:solidFill>
                <a:srgbClr val="FF0000"/>
              </a:solidFill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5" name="Line 4"/>
            <p:cNvSpPr>
              <a:spLocks noChangeShapeType="1"/>
            </p:cNvSpPr>
            <p:nvPr/>
          </p:nvSpPr>
          <p:spPr bwMode="auto">
            <a:xfrm>
              <a:off x="2431" y="580"/>
              <a:ext cx="288" cy="3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6" name="Line 5"/>
            <p:cNvSpPr>
              <a:spLocks noChangeShapeType="1"/>
            </p:cNvSpPr>
            <p:nvPr/>
          </p:nvSpPr>
          <p:spPr bwMode="auto">
            <a:xfrm flipH="1">
              <a:off x="1303" y="1660"/>
              <a:ext cx="1224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7" name="Line 6"/>
            <p:cNvSpPr>
              <a:spLocks noChangeShapeType="1"/>
            </p:cNvSpPr>
            <p:nvPr/>
          </p:nvSpPr>
          <p:spPr bwMode="auto">
            <a:xfrm flipH="1">
              <a:off x="1359" y="2932"/>
              <a:ext cx="1272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8" name="Line 7"/>
            <p:cNvSpPr>
              <a:spLocks noChangeShapeType="1"/>
            </p:cNvSpPr>
            <p:nvPr/>
          </p:nvSpPr>
          <p:spPr bwMode="auto">
            <a:xfrm flipV="1">
              <a:off x="2527" y="1084"/>
              <a:ext cx="1008" cy="5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9" name="Line 8"/>
            <p:cNvSpPr>
              <a:spLocks noChangeShapeType="1"/>
            </p:cNvSpPr>
            <p:nvPr/>
          </p:nvSpPr>
          <p:spPr bwMode="auto">
            <a:xfrm>
              <a:off x="2431" y="580"/>
              <a:ext cx="1104" cy="50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0" name="Line 9"/>
            <p:cNvSpPr>
              <a:spLocks noChangeShapeType="1"/>
            </p:cNvSpPr>
            <p:nvPr/>
          </p:nvSpPr>
          <p:spPr bwMode="auto">
            <a:xfrm flipV="1">
              <a:off x="3535" y="748"/>
              <a:ext cx="768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1" name="Line 10"/>
            <p:cNvSpPr>
              <a:spLocks noChangeShapeType="1"/>
            </p:cNvSpPr>
            <p:nvPr/>
          </p:nvSpPr>
          <p:spPr bwMode="auto">
            <a:xfrm>
              <a:off x="4303" y="748"/>
              <a:ext cx="8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2" name="Line 11"/>
            <p:cNvSpPr>
              <a:spLocks noChangeShapeType="1"/>
            </p:cNvSpPr>
            <p:nvPr/>
          </p:nvSpPr>
          <p:spPr bwMode="auto">
            <a:xfrm>
              <a:off x="2719" y="3820"/>
              <a:ext cx="432" cy="336"/>
            </a:xfrm>
            <a:prstGeom prst="line">
              <a:avLst/>
            </a:prstGeom>
            <a:noFill/>
            <a:ln w="190500" cmpd="tri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3" name="Line 12"/>
            <p:cNvSpPr>
              <a:spLocks noChangeShapeType="1"/>
            </p:cNvSpPr>
            <p:nvPr/>
          </p:nvSpPr>
          <p:spPr bwMode="auto">
            <a:xfrm rot="-4175527">
              <a:off x="5127" y="436"/>
              <a:ext cx="432" cy="336"/>
            </a:xfrm>
            <a:prstGeom prst="line">
              <a:avLst/>
            </a:prstGeom>
            <a:noFill/>
            <a:ln w="190500" cmpd="tri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4" name="Line 14"/>
            <p:cNvSpPr>
              <a:spLocks noChangeShapeType="1"/>
            </p:cNvSpPr>
            <p:nvPr/>
          </p:nvSpPr>
          <p:spPr bwMode="auto">
            <a:xfrm>
              <a:off x="2615" y="2604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5" name="Line 15"/>
            <p:cNvSpPr>
              <a:spLocks noChangeShapeType="1"/>
            </p:cNvSpPr>
            <p:nvPr/>
          </p:nvSpPr>
          <p:spPr bwMode="auto">
            <a:xfrm>
              <a:off x="2639" y="2844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6" name="Line 16"/>
            <p:cNvSpPr>
              <a:spLocks noChangeShapeType="1"/>
            </p:cNvSpPr>
            <p:nvPr/>
          </p:nvSpPr>
          <p:spPr bwMode="auto">
            <a:xfrm>
              <a:off x="2671" y="3196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7" name="Line 18"/>
            <p:cNvSpPr>
              <a:spLocks noChangeShapeType="1"/>
            </p:cNvSpPr>
            <p:nvPr/>
          </p:nvSpPr>
          <p:spPr bwMode="auto">
            <a:xfrm>
              <a:off x="2543" y="1764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8" name="Line 19"/>
            <p:cNvSpPr>
              <a:spLocks noChangeShapeType="1"/>
            </p:cNvSpPr>
            <p:nvPr/>
          </p:nvSpPr>
          <p:spPr bwMode="auto">
            <a:xfrm>
              <a:off x="2719" y="1564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9" name="Line 20"/>
            <p:cNvSpPr>
              <a:spLocks noChangeShapeType="1"/>
            </p:cNvSpPr>
            <p:nvPr/>
          </p:nvSpPr>
          <p:spPr bwMode="auto">
            <a:xfrm>
              <a:off x="2959" y="1420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0" name="Line 21"/>
            <p:cNvSpPr>
              <a:spLocks noChangeShapeType="1"/>
            </p:cNvSpPr>
            <p:nvPr/>
          </p:nvSpPr>
          <p:spPr bwMode="auto">
            <a:xfrm>
              <a:off x="3199" y="1292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1" name="Line 22"/>
            <p:cNvSpPr>
              <a:spLocks noChangeShapeType="1"/>
            </p:cNvSpPr>
            <p:nvPr/>
          </p:nvSpPr>
          <p:spPr bwMode="auto">
            <a:xfrm flipH="1">
              <a:off x="3023" y="2044"/>
              <a:ext cx="296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2" name="Line 23"/>
            <p:cNvSpPr>
              <a:spLocks noChangeShapeType="1"/>
            </p:cNvSpPr>
            <p:nvPr/>
          </p:nvSpPr>
          <p:spPr bwMode="auto">
            <a:xfrm flipH="1" flipV="1">
              <a:off x="3015" y="2292"/>
              <a:ext cx="29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3" name="Line 24"/>
            <p:cNvSpPr>
              <a:spLocks noChangeShapeType="1"/>
            </p:cNvSpPr>
            <p:nvPr/>
          </p:nvSpPr>
          <p:spPr bwMode="auto">
            <a:xfrm flipH="1">
              <a:off x="3095" y="2836"/>
              <a:ext cx="296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4" name="Line 25"/>
            <p:cNvSpPr>
              <a:spLocks noChangeShapeType="1"/>
            </p:cNvSpPr>
            <p:nvPr/>
          </p:nvSpPr>
          <p:spPr bwMode="auto">
            <a:xfrm flipH="1" flipV="1">
              <a:off x="3103" y="3116"/>
              <a:ext cx="29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5" name="Line 26"/>
            <p:cNvSpPr>
              <a:spLocks noChangeShapeType="1"/>
            </p:cNvSpPr>
            <p:nvPr/>
          </p:nvSpPr>
          <p:spPr bwMode="auto">
            <a:xfrm>
              <a:off x="3391" y="2836"/>
              <a:ext cx="0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6" name="Line 27"/>
            <p:cNvSpPr>
              <a:spLocks noChangeShapeType="1"/>
            </p:cNvSpPr>
            <p:nvPr/>
          </p:nvSpPr>
          <p:spPr bwMode="auto">
            <a:xfrm>
              <a:off x="3679" y="1828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7" name="Line 28"/>
            <p:cNvSpPr>
              <a:spLocks noChangeShapeType="1"/>
            </p:cNvSpPr>
            <p:nvPr/>
          </p:nvSpPr>
          <p:spPr bwMode="auto">
            <a:xfrm>
              <a:off x="3687" y="2172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8" name="Line 29"/>
            <p:cNvSpPr>
              <a:spLocks noChangeShapeType="1"/>
            </p:cNvSpPr>
            <p:nvPr/>
          </p:nvSpPr>
          <p:spPr bwMode="auto">
            <a:xfrm>
              <a:off x="3671" y="1988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79" name="Line 30"/>
            <p:cNvSpPr>
              <a:spLocks noChangeShapeType="1"/>
            </p:cNvSpPr>
            <p:nvPr/>
          </p:nvSpPr>
          <p:spPr bwMode="auto">
            <a:xfrm>
              <a:off x="3671" y="1876"/>
              <a:ext cx="48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0" name="Line 31"/>
            <p:cNvSpPr>
              <a:spLocks noChangeShapeType="1"/>
            </p:cNvSpPr>
            <p:nvPr/>
          </p:nvSpPr>
          <p:spPr bwMode="auto">
            <a:xfrm flipH="1">
              <a:off x="3391" y="1844"/>
              <a:ext cx="288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1" name="Line 32"/>
            <p:cNvSpPr>
              <a:spLocks noChangeShapeType="1"/>
            </p:cNvSpPr>
            <p:nvPr/>
          </p:nvSpPr>
          <p:spPr bwMode="auto">
            <a:xfrm>
              <a:off x="3391" y="2028"/>
              <a:ext cx="288" cy="2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2" name="Line 33"/>
            <p:cNvSpPr>
              <a:spLocks noChangeShapeType="1"/>
            </p:cNvSpPr>
            <p:nvPr/>
          </p:nvSpPr>
          <p:spPr bwMode="auto">
            <a:xfrm flipV="1">
              <a:off x="3311" y="2204"/>
              <a:ext cx="264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3" name="Line 34"/>
            <p:cNvSpPr>
              <a:spLocks noChangeShapeType="1"/>
            </p:cNvSpPr>
            <p:nvPr/>
          </p:nvSpPr>
          <p:spPr bwMode="auto">
            <a:xfrm flipV="1">
              <a:off x="2279" y="3460"/>
              <a:ext cx="39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4" name="Line 35"/>
            <p:cNvSpPr>
              <a:spLocks noChangeShapeType="1"/>
            </p:cNvSpPr>
            <p:nvPr/>
          </p:nvSpPr>
          <p:spPr bwMode="auto">
            <a:xfrm flipV="1">
              <a:off x="2247" y="3092"/>
              <a:ext cx="39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5" name="Line 36"/>
            <p:cNvSpPr>
              <a:spLocks noChangeShapeType="1"/>
            </p:cNvSpPr>
            <p:nvPr/>
          </p:nvSpPr>
          <p:spPr bwMode="auto">
            <a:xfrm flipV="1">
              <a:off x="2199" y="2412"/>
              <a:ext cx="39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6" name="Line 38"/>
            <p:cNvSpPr>
              <a:spLocks noChangeShapeType="1"/>
            </p:cNvSpPr>
            <p:nvPr/>
          </p:nvSpPr>
          <p:spPr bwMode="auto">
            <a:xfrm flipV="1">
              <a:off x="2303" y="3684"/>
              <a:ext cx="39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7" name="Line 39"/>
            <p:cNvSpPr>
              <a:spLocks noChangeShapeType="1"/>
            </p:cNvSpPr>
            <p:nvPr/>
          </p:nvSpPr>
          <p:spPr bwMode="auto">
            <a:xfrm flipV="1">
              <a:off x="2079" y="1172"/>
              <a:ext cx="39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8" name="Line 40"/>
            <p:cNvSpPr>
              <a:spLocks noChangeShapeType="1"/>
            </p:cNvSpPr>
            <p:nvPr/>
          </p:nvSpPr>
          <p:spPr bwMode="auto">
            <a:xfrm flipV="1">
              <a:off x="2111" y="1420"/>
              <a:ext cx="39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89" name="Line 41"/>
            <p:cNvSpPr>
              <a:spLocks noChangeShapeType="1"/>
            </p:cNvSpPr>
            <p:nvPr/>
          </p:nvSpPr>
          <p:spPr bwMode="auto">
            <a:xfrm flipV="1">
              <a:off x="2055" y="900"/>
              <a:ext cx="39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0" name="Line 42"/>
            <p:cNvSpPr>
              <a:spLocks noChangeShapeType="1"/>
            </p:cNvSpPr>
            <p:nvPr/>
          </p:nvSpPr>
          <p:spPr bwMode="auto">
            <a:xfrm>
              <a:off x="1999" y="3084"/>
              <a:ext cx="8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1" name="Line 43"/>
            <p:cNvSpPr>
              <a:spLocks noChangeShapeType="1"/>
            </p:cNvSpPr>
            <p:nvPr/>
          </p:nvSpPr>
          <p:spPr bwMode="auto">
            <a:xfrm>
              <a:off x="1759" y="3132"/>
              <a:ext cx="8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2" name="Line 44"/>
            <p:cNvSpPr>
              <a:spLocks noChangeShapeType="1"/>
            </p:cNvSpPr>
            <p:nvPr/>
          </p:nvSpPr>
          <p:spPr bwMode="auto">
            <a:xfrm>
              <a:off x="1527" y="3196"/>
              <a:ext cx="8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3" name="Line 45"/>
            <p:cNvSpPr>
              <a:spLocks noChangeShapeType="1"/>
            </p:cNvSpPr>
            <p:nvPr/>
          </p:nvSpPr>
          <p:spPr bwMode="auto">
            <a:xfrm>
              <a:off x="2135" y="1788"/>
              <a:ext cx="8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4" name="Line 46"/>
            <p:cNvSpPr>
              <a:spLocks noChangeShapeType="1"/>
            </p:cNvSpPr>
            <p:nvPr/>
          </p:nvSpPr>
          <p:spPr bwMode="auto">
            <a:xfrm>
              <a:off x="1855" y="1884"/>
              <a:ext cx="8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5" name="Line 47"/>
            <p:cNvSpPr>
              <a:spLocks noChangeShapeType="1"/>
            </p:cNvSpPr>
            <p:nvPr/>
          </p:nvSpPr>
          <p:spPr bwMode="auto">
            <a:xfrm>
              <a:off x="1431" y="2012"/>
              <a:ext cx="8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6" name="Line 48"/>
            <p:cNvSpPr>
              <a:spLocks noChangeShapeType="1"/>
            </p:cNvSpPr>
            <p:nvPr/>
          </p:nvSpPr>
          <p:spPr bwMode="auto">
            <a:xfrm>
              <a:off x="1279" y="1764"/>
              <a:ext cx="40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7" name="Line 49"/>
            <p:cNvSpPr>
              <a:spLocks noChangeShapeType="1"/>
            </p:cNvSpPr>
            <p:nvPr/>
          </p:nvSpPr>
          <p:spPr bwMode="auto">
            <a:xfrm>
              <a:off x="895" y="1900"/>
              <a:ext cx="40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8" name="Line 50"/>
            <p:cNvSpPr>
              <a:spLocks noChangeShapeType="1"/>
            </p:cNvSpPr>
            <p:nvPr/>
          </p:nvSpPr>
          <p:spPr bwMode="auto">
            <a:xfrm>
              <a:off x="1591" y="1676"/>
              <a:ext cx="40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99" name="Line 51"/>
            <p:cNvSpPr>
              <a:spLocks noChangeShapeType="1"/>
            </p:cNvSpPr>
            <p:nvPr/>
          </p:nvSpPr>
          <p:spPr bwMode="auto">
            <a:xfrm>
              <a:off x="1447" y="2964"/>
              <a:ext cx="40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00" name="Line 52"/>
            <p:cNvSpPr>
              <a:spLocks noChangeShapeType="1"/>
            </p:cNvSpPr>
            <p:nvPr/>
          </p:nvSpPr>
          <p:spPr bwMode="auto">
            <a:xfrm>
              <a:off x="951" y="3084"/>
              <a:ext cx="40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01" name="Line 53"/>
            <p:cNvSpPr>
              <a:spLocks noChangeShapeType="1"/>
            </p:cNvSpPr>
            <p:nvPr/>
          </p:nvSpPr>
          <p:spPr bwMode="auto">
            <a:xfrm>
              <a:off x="1831" y="2884"/>
              <a:ext cx="40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02" name="Line 54"/>
            <p:cNvSpPr>
              <a:spLocks noChangeShapeType="1"/>
            </p:cNvSpPr>
            <p:nvPr/>
          </p:nvSpPr>
          <p:spPr bwMode="auto">
            <a:xfrm>
              <a:off x="2159" y="2804"/>
              <a:ext cx="40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03" name="Line 55"/>
            <p:cNvSpPr>
              <a:spLocks noChangeShapeType="1"/>
            </p:cNvSpPr>
            <p:nvPr/>
          </p:nvSpPr>
          <p:spPr bwMode="auto">
            <a:xfrm flipV="1">
              <a:off x="951" y="3220"/>
              <a:ext cx="4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04" name="Line 56"/>
            <p:cNvSpPr>
              <a:spLocks noChangeShapeType="1"/>
            </p:cNvSpPr>
            <p:nvPr/>
          </p:nvSpPr>
          <p:spPr bwMode="auto">
            <a:xfrm flipV="1">
              <a:off x="903" y="2044"/>
              <a:ext cx="4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05" name="Line 57"/>
            <p:cNvSpPr>
              <a:spLocks noChangeShapeType="1"/>
            </p:cNvSpPr>
            <p:nvPr/>
          </p:nvSpPr>
          <p:spPr bwMode="auto">
            <a:xfrm flipV="1">
              <a:off x="2863" y="972"/>
              <a:ext cx="4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06" name="Line 58"/>
            <p:cNvSpPr>
              <a:spLocks noChangeShapeType="1"/>
            </p:cNvSpPr>
            <p:nvPr/>
          </p:nvSpPr>
          <p:spPr bwMode="auto">
            <a:xfrm flipH="1" flipV="1">
              <a:off x="2719" y="972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07" name="Line 59"/>
            <p:cNvSpPr>
              <a:spLocks noChangeShapeType="1"/>
            </p:cNvSpPr>
            <p:nvPr/>
          </p:nvSpPr>
          <p:spPr bwMode="auto">
            <a:xfrm>
              <a:off x="2719" y="972"/>
              <a:ext cx="3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08" name="Line 60"/>
            <p:cNvSpPr>
              <a:spLocks noChangeShapeType="1"/>
            </p:cNvSpPr>
            <p:nvPr/>
          </p:nvSpPr>
          <p:spPr bwMode="auto">
            <a:xfrm flipH="1">
              <a:off x="4855" y="580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09" name="Line 61"/>
            <p:cNvSpPr>
              <a:spLocks noChangeShapeType="1"/>
            </p:cNvSpPr>
            <p:nvPr/>
          </p:nvSpPr>
          <p:spPr bwMode="auto">
            <a:xfrm flipH="1">
              <a:off x="4191" y="620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10" name="Line 62"/>
            <p:cNvSpPr>
              <a:spLocks noChangeShapeType="1"/>
            </p:cNvSpPr>
            <p:nvPr/>
          </p:nvSpPr>
          <p:spPr bwMode="auto">
            <a:xfrm flipH="1">
              <a:off x="4343" y="572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11" name="Line 63"/>
            <p:cNvSpPr>
              <a:spLocks noChangeShapeType="1"/>
            </p:cNvSpPr>
            <p:nvPr/>
          </p:nvSpPr>
          <p:spPr bwMode="auto">
            <a:xfrm flipH="1">
              <a:off x="4487" y="580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12" name="Line 64"/>
            <p:cNvSpPr>
              <a:spLocks noChangeShapeType="1"/>
            </p:cNvSpPr>
            <p:nvPr/>
          </p:nvSpPr>
          <p:spPr bwMode="auto">
            <a:xfrm flipH="1">
              <a:off x="4599" y="572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13" name="Line 65"/>
            <p:cNvSpPr>
              <a:spLocks noChangeShapeType="1"/>
            </p:cNvSpPr>
            <p:nvPr/>
          </p:nvSpPr>
          <p:spPr bwMode="auto">
            <a:xfrm flipH="1">
              <a:off x="4719" y="572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14" name="Line 66"/>
            <p:cNvSpPr>
              <a:spLocks noChangeShapeType="1"/>
            </p:cNvSpPr>
            <p:nvPr/>
          </p:nvSpPr>
          <p:spPr bwMode="auto">
            <a:xfrm>
              <a:off x="3967" y="900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15" name="Line 67"/>
            <p:cNvSpPr>
              <a:spLocks noChangeShapeType="1"/>
            </p:cNvSpPr>
            <p:nvPr/>
          </p:nvSpPr>
          <p:spPr bwMode="auto">
            <a:xfrm>
              <a:off x="4111" y="828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16" name="Line 68"/>
            <p:cNvSpPr>
              <a:spLocks noChangeShapeType="1"/>
            </p:cNvSpPr>
            <p:nvPr/>
          </p:nvSpPr>
          <p:spPr bwMode="auto">
            <a:xfrm>
              <a:off x="4279" y="748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17" name="Line 69"/>
            <p:cNvSpPr>
              <a:spLocks noChangeShapeType="1"/>
            </p:cNvSpPr>
            <p:nvPr/>
          </p:nvSpPr>
          <p:spPr bwMode="auto">
            <a:xfrm>
              <a:off x="4439" y="740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18" name="Line 70"/>
            <p:cNvSpPr>
              <a:spLocks noChangeShapeType="1"/>
            </p:cNvSpPr>
            <p:nvPr/>
          </p:nvSpPr>
          <p:spPr bwMode="auto">
            <a:xfrm>
              <a:off x="4567" y="740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19" name="Line 71"/>
            <p:cNvSpPr>
              <a:spLocks noChangeShapeType="1"/>
            </p:cNvSpPr>
            <p:nvPr/>
          </p:nvSpPr>
          <p:spPr bwMode="auto">
            <a:xfrm>
              <a:off x="4719" y="756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20" name="Line 72"/>
            <p:cNvSpPr>
              <a:spLocks noChangeShapeType="1"/>
            </p:cNvSpPr>
            <p:nvPr/>
          </p:nvSpPr>
          <p:spPr bwMode="auto">
            <a:xfrm>
              <a:off x="4839" y="756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21" name="Line 73"/>
            <p:cNvSpPr>
              <a:spLocks noChangeShapeType="1"/>
            </p:cNvSpPr>
            <p:nvPr/>
          </p:nvSpPr>
          <p:spPr bwMode="auto">
            <a:xfrm>
              <a:off x="3791" y="972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22" name="Line 74"/>
            <p:cNvSpPr>
              <a:spLocks noChangeShapeType="1"/>
            </p:cNvSpPr>
            <p:nvPr/>
          </p:nvSpPr>
          <p:spPr bwMode="auto">
            <a:xfrm>
              <a:off x="3599" y="1076"/>
              <a:ext cx="7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23" name="Line 75"/>
            <p:cNvSpPr>
              <a:spLocks noChangeShapeType="1"/>
            </p:cNvSpPr>
            <p:nvPr/>
          </p:nvSpPr>
          <p:spPr bwMode="auto">
            <a:xfrm flipH="1">
              <a:off x="3391" y="844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24" name="Line 77"/>
            <p:cNvSpPr>
              <a:spLocks noChangeShapeType="1"/>
            </p:cNvSpPr>
            <p:nvPr/>
          </p:nvSpPr>
          <p:spPr bwMode="auto">
            <a:xfrm flipH="1">
              <a:off x="2655" y="500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25" name="Line 78"/>
            <p:cNvSpPr>
              <a:spLocks noChangeShapeType="1"/>
            </p:cNvSpPr>
            <p:nvPr/>
          </p:nvSpPr>
          <p:spPr bwMode="auto">
            <a:xfrm flipH="1">
              <a:off x="2791" y="564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26" name="Line 79"/>
            <p:cNvSpPr>
              <a:spLocks noChangeShapeType="1"/>
            </p:cNvSpPr>
            <p:nvPr/>
          </p:nvSpPr>
          <p:spPr bwMode="auto">
            <a:xfrm flipH="1">
              <a:off x="2927" y="628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27" name="Line 80"/>
            <p:cNvSpPr>
              <a:spLocks noChangeShapeType="1"/>
            </p:cNvSpPr>
            <p:nvPr/>
          </p:nvSpPr>
          <p:spPr bwMode="auto">
            <a:xfrm flipH="1">
              <a:off x="3063" y="692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28" name="Line 81"/>
            <p:cNvSpPr>
              <a:spLocks noChangeShapeType="1"/>
            </p:cNvSpPr>
            <p:nvPr/>
          </p:nvSpPr>
          <p:spPr bwMode="auto">
            <a:xfrm flipH="1">
              <a:off x="3199" y="756"/>
              <a:ext cx="9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29" name="Oval 84"/>
            <p:cNvSpPr>
              <a:spLocks noChangeArrowheads="1"/>
            </p:cNvSpPr>
            <p:nvPr/>
          </p:nvSpPr>
          <p:spPr bwMode="auto">
            <a:xfrm>
              <a:off x="2472" y="2089"/>
              <a:ext cx="192" cy="2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</a:endParaRPr>
            </a:p>
          </p:txBody>
        </p:sp>
        <p:grpSp>
          <p:nvGrpSpPr>
            <p:cNvPr id="31830" name="Group 85"/>
            <p:cNvGrpSpPr>
              <a:grpSpLocks/>
            </p:cNvGrpSpPr>
            <p:nvPr/>
          </p:nvGrpSpPr>
          <p:grpSpPr bwMode="auto">
            <a:xfrm>
              <a:off x="2154" y="1795"/>
              <a:ext cx="817" cy="819"/>
              <a:chOff x="2154" y="1795"/>
              <a:chExt cx="817" cy="819"/>
            </a:xfrm>
          </p:grpSpPr>
          <p:sp>
            <p:nvSpPr>
              <p:cNvPr id="31831" name="Line 86"/>
              <p:cNvSpPr>
                <a:spLocks noChangeShapeType="1"/>
              </p:cNvSpPr>
              <p:nvPr/>
            </p:nvSpPr>
            <p:spPr bwMode="auto">
              <a:xfrm flipV="1">
                <a:off x="2154" y="2251"/>
                <a:ext cx="320" cy="184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32" name="Line 87"/>
              <p:cNvSpPr>
                <a:spLocks noChangeShapeType="1"/>
              </p:cNvSpPr>
              <p:nvPr/>
            </p:nvSpPr>
            <p:spPr bwMode="auto">
              <a:xfrm rot="10800000" flipV="1">
                <a:off x="2651" y="1976"/>
                <a:ext cx="320" cy="184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33" name="Line 88"/>
              <p:cNvSpPr>
                <a:spLocks noChangeShapeType="1"/>
              </p:cNvSpPr>
              <p:nvPr/>
            </p:nvSpPr>
            <p:spPr bwMode="auto">
              <a:xfrm rot="16200000" flipV="1">
                <a:off x="2540" y="2362"/>
                <a:ext cx="320" cy="184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34" name="Line 89"/>
              <p:cNvSpPr>
                <a:spLocks noChangeShapeType="1"/>
              </p:cNvSpPr>
              <p:nvPr/>
            </p:nvSpPr>
            <p:spPr bwMode="auto">
              <a:xfrm rot="5400000" flipV="1">
                <a:off x="2265" y="1863"/>
                <a:ext cx="320" cy="184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1748" name="Group 91"/>
          <p:cNvGrpSpPr>
            <a:grpSpLocks/>
          </p:cNvGrpSpPr>
          <p:nvPr/>
        </p:nvGrpSpPr>
        <p:grpSpPr bwMode="auto">
          <a:xfrm>
            <a:off x="4175125" y="1809750"/>
            <a:ext cx="431800" cy="1943100"/>
            <a:chOff x="2220" y="2129"/>
            <a:chExt cx="342" cy="1070"/>
          </a:xfrm>
        </p:grpSpPr>
        <p:sp>
          <p:nvSpPr>
            <p:cNvPr id="31751" name="Oval 92"/>
            <p:cNvSpPr>
              <a:spLocks noChangeArrowheads="1"/>
            </p:cNvSpPr>
            <p:nvPr/>
          </p:nvSpPr>
          <p:spPr bwMode="auto">
            <a:xfrm rot="-1636399">
              <a:off x="2220" y="2436"/>
              <a:ext cx="286" cy="76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</a:endParaRPr>
            </a:p>
          </p:txBody>
        </p:sp>
        <p:sp>
          <p:nvSpPr>
            <p:cNvPr id="31752" name="Line 93"/>
            <p:cNvSpPr>
              <a:spLocks noChangeShapeType="1"/>
            </p:cNvSpPr>
            <p:nvPr/>
          </p:nvSpPr>
          <p:spPr bwMode="auto">
            <a:xfrm flipH="1" flipV="1">
              <a:off x="2245" y="2469"/>
              <a:ext cx="227" cy="6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3" name="Line 94"/>
            <p:cNvSpPr>
              <a:spLocks noChangeShapeType="1"/>
            </p:cNvSpPr>
            <p:nvPr/>
          </p:nvSpPr>
          <p:spPr bwMode="auto">
            <a:xfrm flipV="1">
              <a:off x="2245" y="2129"/>
              <a:ext cx="317" cy="39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749" name="Oval 95"/>
          <p:cNvSpPr>
            <a:spLocks noChangeArrowheads="1"/>
          </p:cNvSpPr>
          <p:nvPr/>
        </p:nvSpPr>
        <p:spPr bwMode="auto">
          <a:xfrm rot="-1083821">
            <a:off x="4033838" y="1087446"/>
            <a:ext cx="4533900" cy="1030287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31750" name="Footer Placeholder 9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1143000"/>
          </a:xfrm>
        </p:spPr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Opportunities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757363"/>
            <a:ext cx="8229600" cy="4368800"/>
          </a:xfrm>
        </p:spPr>
        <p:txBody>
          <a:bodyPr/>
          <a:lstStyle/>
          <a:p>
            <a:pPr eaLnBrk="1" hangingPunct="1"/>
            <a:endParaRPr lang="en-GB">
              <a:latin typeface="Calibri" charset="0"/>
            </a:endParaRP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5112" y="1114425"/>
            <a:ext cx="10228263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0" y="1114433"/>
            <a:ext cx="9144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alibri" charset="0"/>
              </a:rPr>
              <a:t>This solar radiation map shows the amount of solar energy in hours (peak sun hours)</a:t>
            </a:r>
            <a:r>
              <a:rPr lang="en-US" sz="1800">
                <a:latin typeface="Calibri" charset="0"/>
              </a:rPr>
              <a:t>, </a:t>
            </a:r>
          </a:p>
          <a:p>
            <a:pPr eaLnBrk="1" hangingPunct="1"/>
            <a:r>
              <a:rPr lang="en-US" sz="1800">
                <a:latin typeface="Calibri" charset="0"/>
              </a:rPr>
              <a:t>received each day on an optimally tilted surface during the worst month of the year. </a:t>
            </a:r>
          </a:p>
          <a:p>
            <a:pPr eaLnBrk="1" hangingPunct="1"/>
            <a:r>
              <a:rPr lang="en-US" sz="1800">
                <a:latin typeface="Calibri" charset="0"/>
              </a:rPr>
              <a:t>(Based on accumulated worldwide solar radiation data.)</a:t>
            </a:r>
            <a:endParaRPr lang="en-GB" sz="1800">
              <a:latin typeface="Calibri" charset="0"/>
            </a:endParaRPr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10411-E141-454B-B9C2-C07B592C8B55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15371"/>
            <a:ext cx="918051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ZA" sz="5400" b="1" dirty="0" smtClean="0">
                <a:solidFill>
                  <a:srgbClr val="FF0000"/>
                </a:solidFill>
                <a:effectLst>
                  <a:glow rad="50800">
                    <a:schemeClr val="tx1">
                      <a:alpha val="80000"/>
                    </a:schemeClr>
                  </a:glow>
                </a:effectLst>
                <a:latin typeface="+mj-lt"/>
                <a:ea typeface="+mj-ea"/>
                <a:cs typeface="+mj-cs"/>
              </a:rPr>
              <a:t>Solar </a:t>
            </a:r>
            <a:r>
              <a:rPr lang="en-ZA" sz="5400" b="1" dirty="0">
                <a:solidFill>
                  <a:srgbClr val="FF0000"/>
                </a:solidFill>
                <a:effectLst>
                  <a:glow rad="50800">
                    <a:schemeClr val="tx1">
                      <a:alpha val="80000"/>
                    </a:schemeClr>
                  </a:glow>
                </a:effectLst>
                <a:latin typeface="+mj-lt"/>
                <a:ea typeface="+mj-ea"/>
                <a:cs typeface="+mj-cs"/>
              </a:rPr>
              <a:t>Energy </a:t>
            </a:r>
            <a:r>
              <a:rPr lang="en-ZA" sz="5400" b="1" dirty="0" smtClean="0">
                <a:solidFill>
                  <a:srgbClr val="FF0000"/>
                </a:solidFill>
                <a:effectLst>
                  <a:glow rad="50800">
                    <a:schemeClr val="tx1">
                      <a:alpha val="80000"/>
                    </a:schemeClr>
                  </a:glow>
                </a:effectLst>
                <a:latin typeface="+mj-lt"/>
                <a:ea typeface="+mj-ea"/>
                <a:cs typeface="+mj-cs"/>
              </a:rPr>
              <a:t>Potential</a:t>
            </a:r>
            <a:endParaRPr lang="en-ZA" sz="5400" b="1" dirty="0">
              <a:solidFill>
                <a:srgbClr val="FF0000"/>
              </a:solidFill>
              <a:effectLst>
                <a:glow rad="50800">
                  <a:schemeClr val="tx1">
                    <a:alpha val="8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7910"/>
            <a:ext cx="9144000" cy="88229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ZA" sz="2800" b="1" dirty="0" smtClean="0">
                <a:solidFill>
                  <a:srgbClr val="FF0000"/>
                </a:solidFill>
              </a:rPr>
              <a:t>Namibia’s Renewable Energy (RE) potential is substantial!</a:t>
            </a:r>
            <a:endParaRPr lang="en-ZA" sz="22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6237312"/>
            <a:ext cx="3635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b="1" dirty="0">
                <a:solidFill>
                  <a:schemeClr val="tx1">
                    <a:lumMod val="50000"/>
                  </a:schemeClr>
                </a:solidFill>
              </a:rPr>
              <a:t>Source:</a:t>
            </a:r>
            <a:r>
              <a:rPr lang="en-ZA" sz="1100" dirty="0">
                <a:solidFill>
                  <a:schemeClr val="tx1">
                    <a:lumMod val="50000"/>
                  </a:schemeClr>
                </a:solidFill>
              </a:rPr>
              <a:t> Map </a:t>
            </a:r>
            <a:r>
              <a:rPr lang="en-ZA" sz="1100" dirty="0" smtClean="0">
                <a:solidFill>
                  <a:schemeClr val="tx1">
                    <a:lumMod val="50000"/>
                  </a:schemeClr>
                </a:solidFill>
              </a:rPr>
              <a:t>by </a:t>
            </a:r>
            <a:r>
              <a:rPr lang="en-ZA" sz="1100" dirty="0">
                <a:solidFill>
                  <a:schemeClr val="tx1">
                    <a:lumMod val="50000"/>
                  </a:schemeClr>
                </a:solidFill>
              </a:rPr>
              <a:t>GeoModel Solar, </a:t>
            </a:r>
            <a:r>
              <a:rPr lang="en-ZA" sz="1100" dirty="0" smtClean="0">
                <a:solidFill>
                  <a:schemeClr val="tx1">
                    <a:lumMod val="50000"/>
                  </a:schemeClr>
                </a:solidFill>
              </a:rPr>
              <a:t>provided </a:t>
            </a:r>
            <a:r>
              <a:rPr lang="en-ZA" sz="1100" dirty="0">
                <a:solidFill>
                  <a:schemeClr val="tx1">
                    <a:lumMod val="50000"/>
                  </a:schemeClr>
                </a:solidFill>
              </a:rPr>
              <a:t>by </a:t>
            </a:r>
            <a:r>
              <a:rPr lang="en-ZA" sz="1100" dirty="0" smtClean="0">
                <a:solidFill>
                  <a:schemeClr val="tx1">
                    <a:lumMod val="50000"/>
                  </a:schemeClr>
                </a:solidFill>
              </a:rPr>
              <a:t>REEEI</a:t>
            </a:r>
            <a:endParaRPr lang="en-GB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104" y="2217761"/>
            <a:ext cx="4493296" cy="40195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2533813" y="1797106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accent6"/>
                </a:solidFill>
              </a:rPr>
              <a:t>~ 1 800 000 </a:t>
            </a:r>
            <a:r>
              <a:rPr lang="en-ZA" sz="2800" b="1" dirty="0" err="1" smtClean="0">
                <a:solidFill>
                  <a:schemeClr val="accent6"/>
                </a:solidFill>
              </a:rPr>
              <a:t>TWh</a:t>
            </a:r>
            <a:r>
              <a:rPr lang="en-ZA" sz="2800" b="1" dirty="0" smtClean="0">
                <a:solidFill>
                  <a:schemeClr val="accent6"/>
                </a:solidFill>
              </a:rPr>
              <a:t>/a</a:t>
            </a:r>
            <a:endParaRPr lang="en-GB" sz="2800" b="1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69499"/>
            <a:ext cx="28083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chemeClr val="accent6"/>
                </a:solidFill>
              </a:rPr>
              <a:t>Total energy use:</a:t>
            </a:r>
            <a:br>
              <a:rPr lang="en-ZA" sz="2400" b="1" dirty="0" smtClean="0">
                <a:solidFill>
                  <a:schemeClr val="accent6"/>
                </a:solidFill>
              </a:rPr>
            </a:br>
            <a:r>
              <a:rPr lang="en-ZA" sz="2800" b="1" dirty="0" smtClean="0">
                <a:solidFill>
                  <a:schemeClr val="accent6"/>
                </a:solidFill>
              </a:rPr>
              <a:t> ~20 TWh in 2011</a:t>
            </a:r>
            <a:endParaRPr lang="en-GB" sz="2800" b="1" dirty="0">
              <a:solidFill>
                <a:schemeClr val="accent6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067" y="3882949"/>
            <a:ext cx="3816424" cy="51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370953" y="4508069"/>
            <a:ext cx="72003" cy="7848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Box 14"/>
          <p:cNvSpPr txBox="1"/>
          <p:nvPr/>
        </p:nvSpPr>
        <p:spPr>
          <a:xfrm>
            <a:off x="2590800" y="143910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chemeClr val="accent6"/>
                </a:solidFill>
              </a:rPr>
              <a:t>Solar Energy Potential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3909532"/>
            <a:ext cx="26771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b="1" dirty="0" smtClean="0"/>
              <a:t>~ 1 800 000 TWh/a</a:t>
            </a:r>
          </a:p>
          <a:p>
            <a:pPr algn="r"/>
            <a:r>
              <a:rPr lang="en-ZA" sz="2400" b="1" dirty="0" smtClean="0"/>
              <a:t>~20 TWh /a</a:t>
            </a:r>
          </a:p>
          <a:p>
            <a:pPr algn="r"/>
            <a:r>
              <a:rPr lang="en-ZA" sz="2600" b="1" dirty="0" smtClean="0">
                <a:solidFill>
                  <a:srgbClr val="FF0000"/>
                </a:solidFill>
              </a:rPr>
              <a:t>~1 799 980 TWh/</a:t>
            </a:r>
            <a:r>
              <a:rPr lang="en-ZA" sz="2400" b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en-ZA" sz="2400" b="1" dirty="0">
                <a:solidFill>
                  <a:srgbClr val="FF0000"/>
                </a:solidFill>
              </a:rPr>
              <a:t>f</a:t>
            </a:r>
            <a:r>
              <a:rPr lang="en-ZA" sz="2400" b="1" dirty="0" smtClean="0">
                <a:solidFill>
                  <a:srgbClr val="FF0000"/>
                </a:solidFill>
              </a:rPr>
              <a:t>or export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2623364" y="4395305"/>
            <a:ext cx="1695232" cy="289055"/>
          </a:xfrm>
          <a:prstGeom prst="rightArrow">
            <a:avLst>
              <a:gd name="adj1" fmla="val 50000"/>
              <a:gd name="adj2" fmla="val 75653"/>
            </a:avLst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6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4" grpId="0" animBg="1"/>
      <p:bldP spid="15" grpId="0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66763"/>
          </a:xfrm>
        </p:spPr>
        <p:txBody>
          <a:bodyPr anchor="t"/>
          <a:lstStyle/>
          <a:p>
            <a:pPr eaLnBrk="1" hangingPunct="1"/>
            <a:r>
              <a:rPr lang="en-GB" sz="4000">
                <a:latin typeface="Calibri" charset="0"/>
              </a:rPr>
              <a:t>Opportunities</a:t>
            </a: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1148834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latin typeface="Calibri" charset="0"/>
            </a:endParaRPr>
          </a:p>
        </p:txBody>
      </p:sp>
      <p:pic>
        <p:nvPicPr>
          <p:cNvPr id="55299" name="Picture 4" descr="Wind regime Southern Afric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059" y="1189038"/>
            <a:ext cx="9263063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2397129" y="739778"/>
            <a:ext cx="4013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Tahoma" charset="0"/>
              </a:rPr>
              <a:t>Windmap of Southern Africa</a:t>
            </a:r>
          </a:p>
        </p:txBody>
      </p:sp>
      <p:sp>
        <p:nvSpPr>
          <p:cNvPr id="5530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 April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smtClean="0"/>
              <a:t>Namibia's Energy 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10411-E141-454B-B9C2-C07B592C8B55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1560" y="188640"/>
            <a:ext cx="85961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ZA" sz="40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Wind </a:t>
            </a:r>
            <a:r>
              <a:rPr lang="en-ZA" sz="40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Energy </a:t>
            </a:r>
            <a:r>
              <a:rPr lang="en-ZA" sz="40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Potential Namibia</a:t>
            </a:r>
            <a:endParaRPr lang="en-ZA" sz="40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905" y="813470"/>
            <a:ext cx="8631607" cy="66434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360000" indent="-360000">
              <a:lnSpc>
                <a:spcPct val="200000"/>
              </a:lnSpc>
              <a:buFont typeface="+mj-lt"/>
              <a:buAutoNum type="arabicPeriod"/>
            </a:pPr>
            <a:r>
              <a:rPr lang="en-ZA" sz="2200" b="1" i="1" dirty="0" smtClean="0">
                <a:solidFill>
                  <a:srgbClr val="FF0000"/>
                </a:solidFill>
              </a:rPr>
              <a:t>Namibia’s Renewable Energy (RE) potentials are substantial.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237312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b="1" dirty="0">
                <a:solidFill>
                  <a:schemeClr val="tx1">
                    <a:lumMod val="50000"/>
                  </a:schemeClr>
                </a:solidFill>
              </a:rPr>
              <a:t>Source:</a:t>
            </a:r>
            <a:r>
              <a:rPr lang="en-ZA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ZA" sz="1100" dirty="0" smtClean="0">
                <a:solidFill>
                  <a:schemeClr val="tx1">
                    <a:lumMod val="50000"/>
                  </a:schemeClr>
                </a:solidFill>
              </a:rPr>
              <a:t>Detlof von </a:t>
            </a:r>
            <a:r>
              <a:rPr lang="en-ZA" sz="1100" dirty="0" err="1" smtClean="0">
                <a:solidFill>
                  <a:schemeClr val="tx1">
                    <a:lumMod val="50000"/>
                  </a:schemeClr>
                </a:solidFill>
              </a:rPr>
              <a:t>Oertzen</a:t>
            </a:r>
            <a:r>
              <a:rPr lang="en-ZA" sz="1100" dirty="0" smtClean="0">
                <a:solidFill>
                  <a:schemeClr val="tx1">
                    <a:lumMod val="50000"/>
                  </a:schemeClr>
                </a:solidFill>
              </a:rPr>
              <a:t> &amp; Reimo Bauer, 1999</a:t>
            </a:r>
            <a:endParaRPr lang="en-GB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Picture 2" descr="C:\Users\Detlof von Oertzen\Documents\0 - My Documents\2 - CURRENT PROJECTS\KAS RE STUDY - Apr '12\2 - RESOURCES\WIND\December 14h00 Wind Regime 2mAGL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397987"/>
            <a:ext cx="4668466" cy="38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496" y="42210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solidFill>
                  <a:schemeClr val="accent6"/>
                </a:solidFill>
              </a:rPr>
              <a:t>~ 0.2 </a:t>
            </a:r>
            <a:r>
              <a:rPr lang="en-GB" sz="1600" b="1" dirty="0" err="1">
                <a:solidFill>
                  <a:schemeClr val="accent6"/>
                </a:solidFill>
              </a:rPr>
              <a:t>TWh</a:t>
            </a:r>
            <a:r>
              <a:rPr lang="en-GB" sz="1600" b="1" baseline="-25000" dirty="0" err="1">
                <a:solidFill>
                  <a:schemeClr val="accent6"/>
                </a:solidFill>
              </a:rPr>
              <a:t>e</a:t>
            </a:r>
            <a:r>
              <a:rPr lang="en-GB" sz="1600" b="1" baseline="-25000" dirty="0">
                <a:solidFill>
                  <a:schemeClr val="accent6"/>
                </a:solidFill>
              </a:rPr>
              <a:t> </a:t>
            </a:r>
            <a:r>
              <a:rPr lang="en-ZA" sz="1600" b="1" dirty="0" smtClean="0">
                <a:solidFill>
                  <a:schemeClr val="accent6"/>
                </a:solidFill>
              </a:rPr>
              <a:t>/a</a:t>
            </a:r>
          </a:p>
          <a:p>
            <a:r>
              <a:rPr lang="en-ZA" sz="1600" b="1" dirty="0" smtClean="0">
                <a:solidFill>
                  <a:schemeClr val="accent6"/>
                </a:solidFill>
              </a:rPr>
              <a:t>per 100 MW installed capacity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55004" y="21310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chemeClr val="accent6"/>
                </a:solidFill>
              </a:rPr>
              <a:t>~ </a:t>
            </a:r>
            <a:r>
              <a:rPr lang="en-ZA" sz="2400" b="1" dirty="0">
                <a:solidFill>
                  <a:schemeClr val="accent6"/>
                </a:solidFill>
              </a:rPr>
              <a:t>1 </a:t>
            </a:r>
            <a:r>
              <a:rPr lang="en-GB" sz="2400" b="1" dirty="0" err="1" smtClean="0">
                <a:solidFill>
                  <a:schemeClr val="accent6"/>
                </a:solidFill>
              </a:rPr>
              <a:t>TWh</a:t>
            </a:r>
            <a:r>
              <a:rPr lang="en-GB" sz="2400" b="1" baseline="-25000" dirty="0" err="1" smtClean="0">
                <a:solidFill>
                  <a:schemeClr val="accent6"/>
                </a:solidFill>
              </a:rPr>
              <a:t>e</a:t>
            </a:r>
            <a:r>
              <a:rPr lang="en-ZA" sz="2400" b="1" dirty="0" smtClean="0">
                <a:solidFill>
                  <a:schemeClr val="accent6"/>
                </a:solidFill>
              </a:rPr>
              <a:t>/a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4428" y="1647850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chemeClr val="accent6"/>
                </a:solidFill>
              </a:rPr>
              <a:t>Wind Energy Potential</a:t>
            </a:r>
            <a:endParaRPr lang="en-GB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Opportunities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>
              <a:latin typeface="Calibri" charset="0"/>
            </a:endParaRPr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1426"/>
            <a:ext cx="37401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317" y="2078038"/>
            <a:ext cx="5892800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Box 7"/>
          <p:cNvSpPr txBox="1">
            <a:spLocks noChangeArrowheads="1"/>
          </p:cNvSpPr>
          <p:nvPr/>
        </p:nvSpPr>
        <p:spPr bwMode="auto">
          <a:xfrm>
            <a:off x="5232404" y="1122371"/>
            <a:ext cx="40497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>
                <a:latin typeface="Calibri" charset="0"/>
              </a:rPr>
              <a:t>WindPower can supply MegaWatts !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400" y="1241426"/>
            <a:ext cx="3048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16150" y="5965825"/>
            <a:ext cx="3048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200">
                <a:latin typeface="Calibri" charset="0"/>
              </a:rPr>
              <a:t>But only </a:t>
            </a:r>
          </a:p>
          <a:p>
            <a:pPr algn="ctr" eaLnBrk="1" hangingPunct="1"/>
            <a:r>
              <a:rPr lang="en-GB" sz="2600">
                <a:latin typeface="Calibri" charset="0"/>
              </a:rPr>
              <a:t>220 kW in Walvis Bay</a:t>
            </a:r>
          </a:p>
        </p:txBody>
      </p:sp>
      <p:sp>
        <p:nvSpPr>
          <p:cNvPr id="5735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Amusha 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Opportunities</a:t>
            </a:r>
          </a:p>
        </p:txBody>
      </p:sp>
      <p:pic>
        <p:nvPicPr>
          <p:cNvPr id="58370" name="Content Placeholder 7" descr="Bush encroachment.eps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617" r="-33617"/>
          <a:stretch>
            <a:fillRect/>
          </a:stretch>
        </p:blipFill>
        <p:spPr>
          <a:xfrm>
            <a:off x="-2098671" y="925517"/>
            <a:ext cx="10785475" cy="5932487"/>
          </a:xfr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1552576"/>
            <a:ext cx="40147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800">
                <a:latin typeface="Calibri" charset="0"/>
              </a:rPr>
              <a:t>Bush-to-electricity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579" y="1071567"/>
            <a:ext cx="4543425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06438"/>
          </a:xfrm>
        </p:spPr>
        <p:txBody>
          <a:bodyPr anchor="t"/>
          <a:lstStyle/>
          <a:p>
            <a:pPr eaLnBrk="1" hangingPunct="1"/>
            <a:r>
              <a:rPr lang="en-GB" sz="4000">
                <a:latin typeface="Calibri" charset="0"/>
              </a:rPr>
              <a:t>Opportunities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9" y="836621"/>
            <a:ext cx="3749675" cy="1493837"/>
          </a:xfrm>
          <a:ln>
            <a:miter lim="800000"/>
            <a:headEnd/>
            <a:tailEnd/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Bef>
                <a:spcPct val="10000"/>
              </a:spcBef>
              <a:spcAft>
                <a:spcPts val="0"/>
              </a:spcAft>
              <a:buFontTx/>
              <a:buNone/>
              <a:defRPr/>
            </a:pPr>
            <a:r>
              <a:rPr lang="en-GB" sz="2800" dirty="0">
                <a:ea typeface="+mn-ea"/>
                <a:cs typeface="+mn-cs"/>
              </a:rPr>
              <a:t>Stirling Motor </a:t>
            </a:r>
          </a:p>
          <a:p>
            <a:pPr eaLnBrk="1" fontAlgn="auto" hangingPunct="1">
              <a:spcBef>
                <a:spcPct val="10000"/>
              </a:spcBef>
              <a:spcAft>
                <a:spcPts val="0"/>
              </a:spcAft>
              <a:buFontTx/>
              <a:buNone/>
              <a:defRPr/>
            </a:pPr>
            <a:r>
              <a:rPr lang="en-GB" sz="2800" dirty="0">
                <a:ea typeface="+mn-ea"/>
                <a:cs typeface="+mn-cs"/>
              </a:rPr>
              <a:t>(can be manufactured</a:t>
            </a:r>
            <a:r>
              <a:rPr lang="en-GB" sz="2800" dirty="0" smtClean="0">
                <a:ea typeface="+mn-ea"/>
                <a:cs typeface="+mn-cs"/>
              </a:rPr>
              <a:t> </a:t>
            </a:r>
          </a:p>
          <a:p>
            <a:pPr eaLnBrk="1" fontAlgn="auto" hangingPunct="1">
              <a:spcBef>
                <a:spcPct val="10000"/>
              </a:spcBef>
              <a:spcAft>
                <a:spcPts val="0"/>
              </a:spcAft>
              <a:buFontTx/>
              <a:buNone/>
              <a:defRPr/>
            </a:pPr>
            <a:r>
              <a:rPr lang="en-GB" sz="2800" dirty="0" smtClean="0">
                <a:ea typeface="+mn-ea"/>
                <a:cs typeface="+mn-cs"/>
              </a:rPr>
              <a:t>in Namibia, </a:t>
            </a:r>
            <a:r>
              <a:rPr lang="en-GB" sz="2800" dirty="0" smtClean="0">
                <a:solidFill>
                  <a:srgbClr val="FF0000"/>
                </a:solidFill>
                <a:ea typeface="+mn-ea"/>
                <a:cs typeface="+mn-cs"/>
              </a:rPr>
              <a:t>creating jobs</a:t>
            </a:r>
            <a:r>
              <a:rPr lang="en-GB" sz="2800" dirty="0" smtClean="0">
                <a:ea typeface="+mn-ea"/>
                <a:cs typeface="+mn-cs"/>
              </a:rPr>
              <a:t>)</a:t>
            </a:r>
            <a:endParaRPr lang="en-GB" sz="2800" dirty="0">
              <a:ea typeface="+mn-ea"/>
              <a:cs typeface="+mn-cs"/>
            </a:endParaRPr>
          </a:p>
        </p:txBody>
      </p:sp>
      <p:pic>
        <p:nvPicPr>
          <p:cNvPr id="60419" name="Picture 5" descr="dishstirlingv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050" y="836613"/>
            <a:ext cx="531495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250827" y="1941513"/>
            <a:ext cx="3322638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>
              <a:latin typeface="Calibri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>
                <a:latin typeface="Calibri" charset="0"/>
              </a:rPr>
              <a:t>Dish-Stirling technology, </a:t>
            </a:r>
          </a:p>
          <a:p>
            <a:pPr marL="342900" indent="-342900">
              <a:spcBef>
                <a:spcPct val="20000"/>
              </a:spcBef>
            </a:pPr>
            <a:r>
              <a:rPr lang="en-GB">
                <a:latin typeface="Calibri" charset="0"/>
              </a:rPr>
              <a:t>	30 to  50 kW per unit</a:t>
            </a:r>
          </a:p>
          <a:p>
            <a:pPr marL="342900" indent="-342900">
              <a:spcBef>
                <a:spcPct val="20000"/>
              </a:spcBef>
            </a:pPr>
            <a:r>
              <a:rPr lang="en-GB">
                <a:latin typeface="Calibri" charset="0"/>
              </a:rPr>
              <a:t>No water needed</a:t>
            </a:r>
          </a:p>
          <a:p>
            <a:pPr marL="342900" indent="-342900">
              <a:spcBef>
                <a:spcPct val="20000"/>
              </a:spcBef>
            </a:pPr>
            <a:r>
              <a:rPr lang="en-GB">
                <a:latin typeface="Calibri" charset="0"/>
              </a:rPr>
              <a:t>Must follow the sun precisely</a:t>
            </a:r>
          </a:p>
          <a:p>
            <a:pPr marL="342900" indent="-342900">
              <a:spcBef>
                <a:spcPct val="20000"/>
              </a:spcBef>
            </a:pPr>
            <a:r>
              <a:rPr lang="en-GB">
                <a:latin typeface="Calibri" charset="0"/>
              </a:rPr>
              <a:t>Can use ANY source of heat: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GB">
                <a:latin typeface="Calibri" charset="0"/>
              </a:rPr>
              <a:t>Sun		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GB">
                <a:latin typeface="Calibri" charset="0"/>
              </a:rPr>
              <a:t>Vegetable oil	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GB">
                <a:latin typeface="Calibri" charset="0"/>
              </a:rPr>
              <a:t>Gas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GB">
                <a:latin typeface="Calibri" charset="0"/>
              </a:rPr>
              <a:t>Geothermal heat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GB">
                <a:latin typeface="Calibri" charset="0"/>
              </a:rPr>
              <a:t>Wood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GB">
                <a:latin typeface="Calibri" charset="0"/>
              </a:rPr>
              <a:t>Charcoal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GB">
                <a:latin typeface="Calibri" charset="0"/>
              </a:rPr>
              <a:t>etc.</a:t>
            </a:r>
          </a:p>
        </p:txBody>
      </p:sp>
      <p:sp>
        <p:nvSpPr>
          <p:cNvPr id="60421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657475" y="634842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 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Further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dirty="0" smtClean="0">
                <a:ea typeface="+mn-ea"/>
                <a:cs typeface="+mn-cs"/>
              </a:rPr>
              <a:t>Biogas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dirty="0" smtClean="0">
                <a:ea typeface="+mn-ea"/>
              </a:rPr>
              <a:t>Large scale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dirty="0" smtClean="0">
                <a:ea typeface="+mn-ea"/>
              </a:rPr>
              <a:t>Medium scale = farm size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dirty="0" smtClean="0">
                <a:ea typeface="+mn-ea"/>
              </a:rPr>
              <a:t>Small scale = household level</a:t>
            </a:r>
          </a:p>
          <a:p>
            <a:pPr marL="363538" lvl="1" indent="-363538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dirty="0" err="1" smtClean="0">
                <a:ea typeface="+mn-ea"/>
              </a:rPr>
              <a:t>Biofuels</a:t>
            </a:r>
            <a:endParaRPr lang="en-GB" dirty="0" smtClean="0">
              <a:ea typeface="+mn-ea"/>
            </a:endParaRPr>
          </a:p>
          <a:p>
            <a:pPr marL="763588" lvl="2" indent="-363538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GB" dirty="0" smtClean="0">
                <a:ea typeface="+mn-ea"/>
              </a:rPr>
              <a:t>Castor</a:t>
            </a:r>
          </a:p>
          <a:p>
            <a:pPr marL="763588" lvl="2" indent="-363538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GB" dirty="0" smtClean="0">
                <a:ea typeface="+mn-ea"/>
              </a:rPr>
              <a:t>Other oil crops</a:t>
            </a:r>
          </a:p>
          <a:p>
            <a:pPr marL="763588" lvl="2" indent="-363538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GB" dirty="0" smtClean="0">
                <a:solidFill>
                  <a:srgbClr val="FF0000"/>
                </a:solidFill>
                <a:ea typeface="+mn-ea"/>
              </a:rPr>
              <a:t>Create MANY jobs !!</a:t>
            </a:r>
            <a:endParaRPr lang="en-GB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85"/>
          <a:stretch>
            <a:fillRect/>
          </a:stretch>
        </p:blipFill>
        <p:spPr bwMode="auto">
          <a:xfrm>
            <a:off x="5520824" y="1840373"/>
            <a:ext cx="3559676" cy="2359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520824" y="4273785"/>
            <a:ext cx="3623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Biogas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Digesters at 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 huge Commercial Farm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30175"/>
            <a:ext cx="8229600" cy="706438"/>
          </a:xfrm>
        </p:spPr>
        <p:txBody>
          <a:bodyPr anchor="t"/>
          <a:lstStyle/>
          <a:p>
            <a:pPr eaLnBrk="1" hangingPunct="1"/>
            <a:r>
              <a:rPr lang="en-GB" sz="4000">
                <a:latin typeface="Calibri" charset="0"/>
              </a:rPr>
              <a:t>Further Opportunities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4" y="1123958"/>
            <a:ext cx="3394075" cy="720725"/>
          </a:xfrm>
        </p:spPr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Wave energy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457203" y="6021388"/>
            <a:ext cx="8362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600">
                <a:latin typeface="Tahoma" charset="0"/>
              </a:rPr>
              <a:t>Should be explored and adapted to Namibian conditions</a:t>
            </a:r>
          </a:p>
        </p:txBody>
      </p:sp>
      <p:pic>
        <p:nvPicPr>
          <p:cNvPr id="65540" name="Picture 5" descr="Pelamis Conve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6" y="836613"/>
            <a:ext cx="4608512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6" descr="Pelamis Sidevie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2205038"/>
            <a:ext cx="51133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questions do you have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Future Opportunities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Ocean Stream</a:t>
            </a:r>
          </a:p>
        </p:txBody>
      </p:sp>
      <p:pic>
        <p:nvPicPr>
          <p:cNvPr id="67587" name="Picture 4" descr="Stroemungskraftwer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2128838"/>
            <a:ext cx="5878513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arineturb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317" y="1246188"/>
            <a:ext cx="4865687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Geothermie nat Wasserkreisla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Line 4"/>
          <p:cNvSpPr>
            <a:spLocks noChangeShapeType="1"/>
          </p:cNvSpPr>
          <p:nvPr/>
        </p:nvSpPr>
        <p:spPr bwMode="auto">
          <a:xfrm flipH="1" flipV="1">
            <a:off x="2933700" y="2786063"/>
            <a:ext cx="1663700" cy="309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35" name="Line 5"/>
          <p:cNvSpPr>
            <a:spLocks noChangeShapeType="1"/>
          </p:cNvSpPr>
          <p:nvPr/>
        </p:nvSpPr>
        <p:spPr bwMode="auto">
          <a:xfrm flipV="1">
            <a:off x="5253038" y="3279775"/>
            <a:ext cx="1835150" cy="259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36" name="Line 7"/>
          <p:cNvSpPr>
            <a:spLocks noChangeShapeType="1"/>
          </p:cNvSpPr>
          <p:nvPr/>
        </p:nvSpPr>
        <p:spPr bwMode="auto">
          <a:xfrm flipV="1">
            <a:off x="6753225" y="1944689"/>
            <a:ext cx="1312863" cy="4325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37" name="Line 8"/>
          <p:cNvSpPr>
            <a:spLocks noChangeShapeType="1"/>
          </p:cNvSpPr>
          <p:nvPr/>
        </p:nvSpPr>
        <p:spPr bwMode="auto">
          <a:xfrm flipH="1" flipV="1">
            <a:off x="1406529" y="1887538"/>
            <a:ext cx="1674813" cy="419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38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C4BD97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Geothermiebohrung Test Dampfwolke Nev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C4BD97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Amusha Consultancy Services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1977578"/>
            <a:ext cx="9143999" cy="48804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0290" y="6458857"/>
            <a:ext cx="296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Source: VO Consulting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The </a:t>
            </a:r>
            <a:r>
              <a:rPr lang="de-DE" dirty="0" err="1">
                <a:latin typeface="Calibri" charset="0"/>
              </a:rPr>
              <a:t>B</a:t>
            </a:r>
            <a:r>
              <a:rPr lang="de-DE" dirty="0" err="1" smtClean="0">
                <a:latin typeface="Calibri" charset="0"/>
              </a:rPr>
              <a:t>ottom</a:t>
            </a:r>
            <a:r>
              <a:rPr lang="de-DE" dirty="0" smtClean="0">
                <a:latin typeface="Calibri" charset="0"/>
              </a:rPr>
              <a:t> </a:t>
            </a:r>
            <a:r>
              <a:rPr lang="de-DE" dirty="0">
                <a:latin typeface="Calibri" charset="0"/>
              </a:rPr>
              <a:t>L</a:t>
            </a:r>
            <a:r>
              <a:rPr lang="de-DE" dirty="0" smtClean="0">
                <a:latin typeface="Calibri" charset="0"/>
              </a:rPr>
              <a:t>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61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Amusha Consultancy Services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6" y="1115787"/>
            <a:ext cx="9171214" cy="57422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0290" y="6458857"/>
            <a:ext cx="296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Source: VO Consulting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The </a:t>
            </a:r>
            <a:r>
              <a:rPr lang="de-DE" dirty="0" err="1">
                <a:latin typeface="Calibri" charset="0"/>
              </a:rPr>
              <a:t>Bottom</a:t>
            </a:r>
            <a:r>
              <a:rPr lang="de-DE" dirty="0">
                <a:latin typeface="Calibri" charset="0"/>
              </a:rPr>
              <a:t> 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152778" y="1444074"/>
            <a:ext cx="3450969" cy="5400000"/>
            <a:chOff x="0" y="0"/>
            <a:chExt cx="2838450" cy="4441544"/>
          </a:xfrm>
        </p:grpSpPr>
        <p:sp>
          <p:nvSpPr>
            <p:cNvPr id="33" name="Trapezoid 32"/>
            <p:cNvSpPr/>
            <p:nvPr/>
          </p:nvSpPr>
          <p:spPr>
            <a:xfrm>
              <a:off x="797983" y="921328"/>
              <a:ext cx="821267" cy="558800"/>
            </a:xfrm>
            <a:prstGeom prst="trapezoid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>
                <a:latin typeface="Goudy Old Style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0" y="0"/>
              <a:ext cx="2838450" cy="4441544"/>
              <a:chOff x="0" y="0"/>
              <a:chExt cx="2838450" cy="4441544"/>
            </a:xfrm>
          </p:grpSpPr>
          <p:sp>
            <p:nvSpPr>
              <p:cNvPr id="35" name="Trapezoid 34"/>
              <p:cNvSpPr/>
              <p:nvPr/>
            </p:nvSpPr>
            <p:spPr>
              <a:xfrm>
                <a:off x="0" y="2617835"/>
                <a:ext cx="2406650" cy="1819275"/>
              </a:xfrm>
              <a:prstGeom prst="trapezoid">
                <a:avLst>
                  <a:gd name="adj" fmla="val 23779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6" name="Trapezoid 35"/>
              <p:cNvSpPr/>
              <p:nvPr/>
            </p:nvSpPr>
            <p:spPr>
              <a:xfrm>
                <a:off x="433917" y="1501293"/>
                <a:ext cx="1540933" cy="1113367"/>
              </a:xfrm>
              <a:prstGeom prst="trapezoid">
                <a:avLst>
                  <a:gd name="adj" fmla="val 3195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941917" y="70429"/>
                <a:ext cx="512233" cy="829733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29217" y="476841"/>
                <a:ext cx="541867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5.7%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77900" y="917095"/>
                <a:ext cx="457200" cy="2286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7.2 %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70983" y="2009255"/>
                <a:ext cx="1062568" cy="245534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35 %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4885" y="3105708"/>
                <a:ext cx="2230966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Goudy Old Style"/>
                  </a:rPr>
                  <a:t>52 %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57717" y="4092050"/>
                <a:ext cx="1714500" cy="28786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monthly</a:t>
                </a:r>
                <a:r>
                  <a:rPr lang="en-US" sz="1100" baseline="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 </a:t>
                </a:r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&lt; 1'500 Nam$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5448" y="2364893"/>
                <a:ext cx="1549399" cy="23283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monthly &lt; 4'600 Nam$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7026" y="1124528"/>
                <a:ext cx="1745190" cy="359833"/>
              </a:xfrm>
              <a:prstGeom prst="triangle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aseline="0" dirty="0" smtClean="0">
                    <a:latin typeface="Goudy Old Style"/>
                  </a:rPr>
                  <a:t>&lt;10'500 Nam$ </a:t>
                </a:r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69951" y="658861"/>
                <a:ext cx="639232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&gt;10'500</a:t>
                </a:r>
              </a:p>
            </p:txBody>
          </p:sp>
          <p:sp>
            <p:nvSpPr>
              <p:cNvPr id="46" name="Right Brace 45"/>
              <p:cNvSpPr/>
              <p:nvPr/>
            </p:nvSpPr>
            <p:spPr>
              <a:xfrm rot="20714276">
                <a:off x="2025273" y="1406814"/>
                <a:ext cx="258641" cy="3034730"/>
              </a:xfrm>
              <a:prstGeom prst="rightBrace">
                <a:avLst>
                  <a:gd name="adj1" fmla="val 37001"/>
                  <a:gd name="adj2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73300" y="2721011"/>
                <a:ext cx="565150" cy="41275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latin typeface="Goudy Old Style"/>
                  </a:rPr>
                  <a:t>87%</a:t>
                </a:r>
              </a:p>
            </p:txBody>
          </p:sp>
          <p:sp>
            <p:nvSpPr>
              <p:cNvPr id="48" name="Left Brace 47"/>
              <p:cNvSpPr/>
              <p:nvPr/>
            </p:nvSpPr>
            <p:spPr>
              <a:xfrm rot="972044">
                <a:off x="603378" y="0"/>
                <a:ext cx="393724" cy="1438870"/>
              </a:xfrm>
              <a:prstGeom prst="leftBrace">
                <a:avLst>
                  <a:gd name="adj1" fmla="val 8333"/>
                  <a:gd name="adj2" fmla="val 49440"/>
                </a:avLst>
              </a:prstGeom>
              <a:ln>
                <a:solidFill>
                  <a:srgbClr val="FF0000">
                    <a:alpha val="71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27026" y="531861"/>
                <a:ext cx="425450" cy="257175"/>
              </a:xfrm>
              <a:prstGeom prst="rect">
                <a:avLst/>
              </a:prstGeom>
              <a:noFill/>
              <a:ln w="9525" cmpd="sng">
                <a:solidFill>
                  <a:schemeClr val="lt1">
                    <a:shade val="50000"/>
                    <a:alpha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dirty="0">
                    <a:latin typeface="Goudy Old Style"/>
                  </a:rPr>
                  <a:t>13%</a:t>
                </a:r>
              </a:p>
            </p:txBody>
          </p:sp>
        </p:grpSp>
      </p:grpSp>
      <p:sp>
        <p:nvSpPr>
          <p:cNvPr id="11" name="Isosceles Triangle 10"/>
          <p:cNvSpPr>
            <a:spLocks noChangeAspect="1"/>
          </p:cNvSpPr>
          <p:nvPr/>
        </p:nvSpPr>
        <p:spPr>
          <a:xfrm>
            <a:off x="3909788" y="1529701"/>
            <a:ext cx="1433285" cy="2452656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udy Old Sty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630" y="3374571"/>
            <a:ext cx="108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Goudy Old Style"/>
              </a:rPr>
              <a:t>≈ 33%</a:t>
            </a:r>
            <a:endParaRPr lang="en-US" dirty="0">
              <a:solidFill>
                <a:srgbClr val="FFFF00"/>
              </a:solidFill>
              <a:latin typeface="Goudy Old Style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57201" y="944953"/>
            <a:ext cx="4341586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Electricity users now on grid</a:t>
            </a:r>
          </a:p>
        </p:txBody>
      </p:sp>
      <p:sp>
        <p:nvSpPr>
          <p:cNvPr id="2" name="Right Brace 1"/>
          <p:cNvSpPr/>
          <p:nvPr/>
        </p:nvSpPr>
        <p:spPr>
          <a:xfrm rot="20579375">
            <a:off x="4986915" y="1413676"/>
            <a:ext cx="346215" cy="2496271"/>
          </a:xfrm>
          <a:prstGeom prst="rightBrace">
            <a:avLst>
              <a:gd name="adj1" fmla="val 24301"/>
              <a:gd name="adj2" fmla="val 49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oudy Old Sty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4680" y="2276391"/>
            <a:ext cx="283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udy Old Style"/>
              </a:rPr>
              <a:t>Per cent of population on grid 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9113" y="1953058"/>
            <a:ext cx="28474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oudy Old Style"/>
              </a:rPr>
              <a:t>How many people will still be able to afford grid-electricity when inflation bites and prices rise ? ! ? </a:t>
            </a:r>
            <a:endParaRPr lang="en-US" sz="2800" dirty="0">
              <a:latin typeface="Goudy Old Style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609600" y="5"/>
            <a:ext cx="8229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4400" dirty="0" smtClean="0">
                <a:latin typeface="Goudy Old Style"/>
              </a:rPr>
              <a:t>People </a:t>
            </a:r>
            <a:r>
              <a:rPr lang="de-DE" sz="4400" dirty="0" err="1" smtClean="0">
                <a:latin typeface="Goudy Old Style"/>
              </a:rPr>
              <a:t>and</a:t>
            </a:r>
            <a:r>
              <a:rPr lang="de-DE" sz="4400" dirty="0" smtClean="0">
                <a:latin typeface="Goudy Old Style"/>
              </a:rPr>
              <a:t> </a:t>
            </a:r>
            <a:r>
              <a:rPr lang="de-DE" sz="4400" dirty="0" err="1" smtClean="0">
                <a:latin typeface="Goudy Old Style"/>
              </a:rPr>
              <a:t>Wealth</a:t>
            </a:r>
            <a:r>
              <a:rPr lang="de-DE" sz="4400" dirty="0" smtClean="0">
                <a:latin typeface="Goudy Old Style"/>
              </a:rPr>
              <a:t> in Namibia</a:t>
            </a:r>
            <a:endParaRPr lang="de-DE" sz="4400" dirty="0">
              <a:latin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0724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The </a:t>
            </a:r>
            <a:r>
              <a:rPr lang="de-DE" dirty="0" err="1">
                <a:latin typeface="Calibri" charset="0"/>
              </a:rPr>
              <a:t>Bottom</a:t>
            </a:r>
            <a:r>
              <a:rPr lang="de-DE" dirty="0">
                <a:latin typeface="Calibri" charset="0"/>
              </a:rPr>
              <a:t>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Amusha Consultancy Services</a:t>
            </a:r>
            <a:endParaRPr lang="en-GB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329057"/>
              </p:ext>
            </p:extLst>
          </p:nvPr>
        </p:nvGraphicFramePr>
        <p:xfrm>
          <a:off x="0" y="1352550"/>
          <a:ext cx="9144000" cy="705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7" name="Arbeitsblatt" r:id="rId3" imgW="4508500" imgH="3479800" progId="Excel.Sheet.12">
                  <p:embed/>
                </p:oleObj>
              </mc:Choice>
              <mc:Fallback>
                <p:oleObj name="Arbeitsblatt" r:id="rId3" imgW="4508500" imgH="3479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52550"/>
                        <a:ext cx="9144000" cy="705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923143" y="879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16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The </a:t>
            </a:r>
            <a:r>
              <a:rPr lang="de-DE" dirty="0" err="1">
                <a:latin typeface="Calibri" charset="0"/>
              </a:rPr>
              <a:t>Bottom</a:t>
            </a:r>
            <a:r>
              <a:rPr lang="de-DE" dirty="0">
                <a:latin typeface="Calibri" charset="0"/>
              </a:rPr>
              <a:t> Line</a:t>
            </a:r>
            <a:endParaRPr lang="de-DE" dirty="0"/>
          </a:p>
        </p:txBody>
      </p:sp>
      <p:sp>
        <p:nvSpPr>
          <p:cNvPr id="8601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 dirty="0" smtClean="0">
                <a:solidFill>
                  <a:srgbClr val="898989"/>
                </a:solidFill>
                <a:latin typeface="Goudy Old Style"/>
              </a:rPr>
              <a:t>Consultancy </a:t>
            </a:r>
            <a:r>
              <a:rPr lang="en-US" sz="1200" dirty="0">
                <a:solidFill>
                  <a:srgbClr val="898989"/>
                </a:solidFill>
                <a:latin typeface="Goudy Old Style"/>
              </a:rPr>
              <a:t>Services</a:t>
            </a:r>
            <a:endParaRPr lang="en-GB" sz="1200" dirty="0">
              <a:solidFill>
                <a:srgbClr val="898989"/>
              </a:solidFill>
              <a:latin typeface="Goudy Old Style"/>
            </a:endParaRPr>
          </a:p>
        </p:txBody>
      </p:sp>
      <p:graphicFrame>
        <p:nvGraphicFramePr>
          <p:cNvPr id="86019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839790" y="1600206"/>
          <a:ext cx="74628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5" name="Worksheet" r:id="rId3" imgW="6616700" imgH="4013200" progId="Excel.Sheet.12">
                  <p:embed/>
                </p:oleObj>
              </mc:Choice>
              <mc:Fallback>
                <p:oleObj name="Worksheet" r:id="rId3" imgW="6616700" imgH="4013200" progId="Excel.Shee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90" y="1600206"/>
                        <a:ext cx="746283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1081"/>
              </p:ext>
            </p:extLst>
          </p:nvPr>
        </p:nvGraphicFramePr>
        <p:xfrm>
          <a:off x="77304" y="1292087"/>
          <a:ext cx="8934174" cy="520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6" name="Arbeitsblatt" r:id="rId5" imgW="7277100" imgH="3886200" progId="Excel.Sheet.12">
                  <p:embed/>
                </p:oleObj>
              </mc:Choice>
              <mc:Fallback>
                <p:oleObj name="Arbeitsblatt" r:id="rId5" imgW="7277100" imgH="3886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304" y="1292087"/>
                        <a:ext cx="8934174" cy="5208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30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charset="0"/>
              </a:rPr>
              <a:t>The </a:t>
            </a:r>
            <a:r>
              <a:rPr lang="de-DE" dirty="0" err="1">
                <a:latin typeface="Calibri" charset="0"/>
              </a:rPr>
              <a:t>Bottom</a:t>
            </a:r>
            <a:r>
              <a:rPr lang="de-DE" dirty="0">
                <a:latin typeface="Calibri" charset="0"/>
              </a:rPr>
              <a:t> Line</a:t>
            </a:r>
            <a:endParaRPr lang="de-DE" dirty="0"/>
          </a:p>
        </p:txBody>
      </p:sp>
      <p:sp>
        <p:nvSpPr>
          <p:cNvPr id="8601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 dirty="0" smtClean="0">
                <a:solidFill>
                  <a:srgbClr val="898989"/>
                </a:solidFill>
                <a:latin typeface="Goudy Old Style"/>
              </a:rPr>
              <a:t>Consultancy </a:t>
            </a:r>
            <a:r>
              <a:rPr lang="en-US" sz="1200" dirty="0">
                <a:solidFill>
                  <a:srgbClr val="898989"/>
                </a:solidFill>
                <a:latin typeface="Goudy Old Style"/>
              </a:rPr>
              <a:t>Services</a:t>
            </a:r>
            <a:endParaRPr lang="en-GB" sz="1200" dirty="0">
              <a:solidFill>
                <a:srgbClr val="898989"/>
              </a:solidFill>
              <a:latin typeface="Goudy Old Style"/>
            </a:endParaRPr>
          </a:p>
        </p:txBody>
      </p:sp>
      <p:graphicFrame>
        <p:nvGraphicFramePr>
          <p:cNvPr id="86019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839790" y="1600206"/>
          <a:ext cx="74628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5" name="Worksheet" r:id="rId3" imgW="6616700" imgH="4013200" progId="Excel.Sheet.12">
                  <p:embed/>
                </p:oleObj>
              </mc:Choice>
              <mc:Fallback>
                <p:oleObj name="Worksheet" r:id="rId3" imgW="6616700" imgH="4013200" progId="Excel.Shee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90" y="1600206"/>
                        <a:ext cx="746283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30371"/>
              </p:ext>
            </p:extLst>
          </p:nvPr>
        </p:nvGraphicFramePr>
        <p:xfrm>
          <a:off x="1263650" y="1422400"/>
          <a:ext cx="66167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6" name="Worksheet" r:id="rId5" imgW="6616700" imgH="4013200" progId="Excel.Sheet.12">
                  <p:embed/>
                </p:oleObj>
              </mc:Choice>
              <mc:Fallback>
                <p:oleObj name="Worksheet" r:id="rId5" imgW="6616700" imgH="401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3650" y="1422400"/>
                        <a:ext cx="6616700" cy="401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780148"/>
              </p:ext>
            </p:extLst>
          </p:nvPr>
        </p:nvGraphicFramePr>
        <p:xfrm>
          <a:off x="0" y="1422400"/>
          <a:ext cx="9006615" cy="498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7" name="Arbeitsblatt" r:id="rId7" imgW="6997700" imgH="3873500" progId="Excel.Sheet.12">
                  <p:embed/>
                </p:oleObj>
              </mc:Choice>
              <mc:Fallback>
                <p:oleObj name="Arbeitsblatt" r:id="rId7" imgW="6997700" imgH="3873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1422400"/>
                        <a:ext cx="9006615" cy="498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3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Problem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73276"/>
            <a:ext cx="9245600" cy="5084724"/>
          </a:xfrm>
        </p:spPr>
      </p:pic>
      <p:pic>
        <p:nvPicPr>
          <p:cNvPr id="5" name="Picture 9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7" y="0"/>
            <a:ext cx="13477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1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GB" sz="3800" dirty="0" smtClean="0">
                <a:latin typeface="Calibri" charset="0"/>
              </a:rPr>
              <a:t>The Impact of RE &amp; EE on National Economy</a:t>
            </a:r>
            <a:endParaRPr lang="en-GB" sz="3800" dirty="0">
              <a:latin typeface="Calibri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dirty="0">
                <a:latin typeface="Calibri" charset="0"/>
              </a:rPr>
              <a:t>This Presentation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charset="0"/>
              </a:rPr>
              <a:t>People and Wealth in Namibia</a:t>
            </a:r>
          </a:p>
          <a:p>
            <a:pPr eaLnBrk="1" hangingPunct="1">
              <a:lnSpc>
                <a:spcPct val="90000"/>
              </a:lnSpc>
            </a:pPr>
            <a:r>
              <a:rPr lang="en-GB" sz="4000" b="1" dirty="0" smtClean="0">
                <a:latin typeface="Calibri" charset="0"/>
              </a:rPr>
              <a:t>P</a:t>
            </a:r>
            <a:r>
              <a:rPr lang="en-GB" dirty="0" smtClean="0">
                <a:latin typeface="Calibri" charset="0"/>
              </a:rPr>
              <a:t>ower Grid</a:t>
            </a:r>
            <a:endParaRPr lang="en-GB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charset="0"/>
              </a:rPr>
              <a:t>Opportunities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charset="0"/>
              </a:rPr>
              <a:t>The Bottom Line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charset="0"/>
              </a:rPr>
              <a:t>What needs to be done</a:t>
            </a:r>
            <a:endParaRPr lang="en-GB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charset="0"/>
              </a:rPr>
              <a:t>Conclusion</a:t>
            </a:r>
            <a:endParaRPr lang="en-GB" dirty="0">
              <a:latin typeface="Calibri" charset="0"/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595959"/>
                </a:solidFill>
                <a:latin typeface="Goudy Hilights SSi" charset="0"/>
              </a:rPr>
              <a:t>AMUSHA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020" y="1340768"/>
            <a:ext cx="9049506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457200" y="273646"/>
            <a:ext cx="8229600" cy="503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8503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8503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8503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8503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8503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8503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8503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8503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85032"/>
                </a:solidFill>
                <a:latin typeface="Arial" charset="0"/>
              </a:defRPr>
            </a:lvl9pPr>
          </a:lstStyle>
          <a:p>
            <a:pPr lvl="1" algn="ctr" eaLnBrk="1" hangingPunct="1"/>
            <a:r>
              <a:rPr lang="en-US" sz="2000" dirty="0" smtClean="0"/>
              <a:t>Current Impact of RE on NamPower Demand</a:t>
            </a:r>
            <a:br>
              <a:rPr lang="en-US" sz="2000" dirty="0" smtClean="0"/>
            </a:br>
            <a:endParaRPr lang="en-GB" sz="2000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707904" y="2095387"/>
            <a:ext cx="0" cy="400968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06563" y="2095387"/>
            <a:ext cx="0" cy="4104456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 bwMode="auto">
          <a:xfrm rot="18999415">
            <a:off x="7123083" y="1318173"/>
            <a:ext cx="808449" cy="730671"/>
          </a:xfrm>
          <a:prstGeom prst="ellipse">
            <a:avLst/>
          </a:prstGeom>
          <a:solidFill>
            <a:srgbClr val="FF0000">
              <a:alpha val="2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9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7" y="0"/>
            <a:ext cx="13477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9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10411-E141-454B-B9C2-C07B592C8B55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0" y="18106"/>
            <a:ext cx="9144001" cy="306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01" y="3078596"/>
            <a:ext cx="9144000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ZA" sz="2000" b="1" dirty="0" smtClean="0">
                <a:solidFill>
                  <a:srgbClr val="800000"/>
                </a:solidFill>
                <a:latin typeface="Goudy Old Style"/>
              </a:rPr>
              <a:t>Demand for electrical energy is outstripping the available supplies.</a:t>
            </a:r>
          </a:p>
          <a:p>
            <a:pPr marL="7200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ZA" sz="2000" b="1" dirty="0" smtClean="0">
                <a:solidFill>
                  <a:srgbClr val="800000"/>
                </a:solidFill>
                <a:latin typeface="Goudy Old Style"/>
              </a:rPr>
              <a:t>We need to resolve </a:t>
            </a:r>
            <a:r>
              <a:rPr lang="en-ZA" sz="2400" b="1" i="1" dirty="0" smtClean="0">
                <a:solidFill>
                  <a:srgbClr val="800000"/>
                </a:solidFill>
                <a:latin typeface="Goudy Old Style"/>
              </a:rPr>
              <a:t>how</a:t>
            </a:r>
            <a:r>
              <a:rPr lang="en-ZA" sz="2000" b="1" dirty="0" smtClean="0">
                <a:solidFill>
                  <a:srgbClr val="800000"/>
                </a:solidFill>
                <a:latin typeface="Goudy Old Style"/>
              </a:rPr>
              <a:t> we want to power the nation into the future.</a:t>
            </a:r>
          </a:p>
          <a:p>
            <a:pPr marL="7200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ZA" sz="2000" b="1" dirty="0" smtClean="0">
                <a:solidFill>
                  <a:srgbClr val="800000"/>
                </a:solidFill>
                <a:latin typeface="Goudy Old Style"/>
              </a:rPr>
              <a:t>Namibia’s development is shaped by our electricity supply choices.</a:t>
            </a:r>
          </a:p>
          <a:p>
            <a:pPr marL="7200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ZA" sz="2000" b="1" dirty="0" smtClean="0">
                <a:solidFill>
                  <a:srgbClr val="800000"/>
                </a:solidFill>
                <a:latin typeface="Goudy Old Style"/>
              </a:rPr>
              <a:t>The electricity sector crisis is an opportunity to enhance the log-term viability of the sector </a:t>
            </a:r>
            <a:r>
              <a:rPr lang="en-ZA" sz="2000" b="1" i="1" dirty="0" smtClean="0">
                <a:solidFill>
                  <a:srgbClr val="800000"/>
                </a:solidFill>
                <a:latin typeface="Goudy Old Style"/>
              </a:rPr>
              <a:t>and</a:t>
            </a:r>
            <a:r>
              <a:rPr lang="en-ZA" sz="2000" b="1" dirty="0" smtClean="0">
                <a:solidFill>
                  <a:srgbClr val="800000"/>
                </a:solidFill>
                <a:latin typeface="Goudy Old Style"/>
              </a:rPr>
              <a:t> add to our national development. </a:t>
            </a:r>
          </a:p>
        </p:txBody>
      </p:sp>
      <p:pic>
        <p:nvPicPr>
          <p:cNvPr id="7" name="Picture 3" descr="VO Consulting Logo - high 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443" y="6038731"/>
            <a:ext cx="3471256" cy="6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19387" y="6150748"/>
            <a:ext cx="12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oudy Old Style"/>
                <a:cs typeface="Goudy Old Style"/>
              </a:rPr>
              <a:t>Source:</a:t>
            </a:r>
            <a:endParaRPr lang="en-US" sz="2800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5895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The most important slide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dirty="0"/>
          </a:p>
        </p:txBody>
      </p:sp>
      <p:sp>
        <p:nvSpPr>
          <p:cNvPr id="9216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 dirty="0">
                <a:solidFill>
                  <a:srgbClr val="898989"/>
                </a:solidFill>
                <a:latin typeface="Goudy Old Style"/>
              </a:rPr>
              <a:t>Consultancy Services</a:t>
            </a:r>
            <a:endParaRPr lang="en-GB" sz="1200" dirty="0">
              <a:solidFill>
                <a:srgbClr val="898989"/>
              </a:solidFill>
              <a:latin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3876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Content Placeholder 4" descr="Generation Cost.tif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91" r="-2991"/>
          <a:stretch>
            <a:fillRect/>
          </a:stretch>
        </p:blipFill>
        <p:spPr>
          <a:xfrm>
            <a:off x="-285750" y="1600200"/>
            <a:ext cx="9726613" cy="5257800"/>
          </a:xfrm>
        </p:spPr>
      </p:pic>
      <p:sp>
        <p:nvSpPr>
          <p:cNvPr id="93187" name="TextBox 3"/>
          <p:cNvSpPr txBox="1">
            <a:spLocks noChangeArrowheads="1"/>
          </p:cNvSpPr>
          <p:nvPr/>
        </p:nvSpPr>
        <p:spPr bwMode="auto">
          <a:xfrm>
            <a:off x="5691188" y="571023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 dirty="0">
              <a:latin typeface="Goudy Old Style"/>
            </a:endParaRPr>
          </a:p>
        </p:txBody>
      </p:sp>
      <p:sp>
        <p:nvSpPr>
          <p:cNvPr id="9318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85804" y="6356358"/>
            <a:ext cx="24050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 dirty="0">
                <a:solidFill>
                  <a:srgbClr val="898989"/>
                </a:solidFill>
                <a:latin typeface="Goudy Old Style"/>
              </a:rPr>
              <a:t>Consultancy Services</a:t>
            </a:r>
            <a:endParaRPr lang="en-GB" sz="1200" dirty="0">
              <a:solidFill>
                <a:srgbClr val="898989"/>
              </a:solidFill>
              <a:latin typeface="Goudy Old Style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1110460" y="2505873"/>
            <a:ext cx="2246313" cy="3095625"/>
          </a:xfrm>
          <a:prstGeom prst="triangle">
            <a:avLst>
              <a:gd name="adj" fmla="val 50405"/>
            </a:avLst>
          </a:prstGeom>
          <a:solidFill>
            <a:srgbClr val="FFC7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Goudy Old Style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24065" y="1454150"/>
            <a:ext cx="50507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dirty="0">
                <a:latin typeface="Goudy Old Style"/>
              </a:rPr>
              <a:t>We KNOW that </a:t>
            </a:r>
            <a:r>
              <a:rPr lang="en-GB" sz="2000" dirty="0" smtClean="0">
                <a:latin typeface="Goudy Old Style"/>
              </a:rPr>
              <a:t>in </a:t>
            </a:r>
            <a:r>
              <a:rPr lang="en-GB" sz="2000" dirty="0">
                <a:latin typeface="Goudy Old Style"/>
              </a:rPr>
              <a:t>RE is cheaper than fossil and nuclear because the very source of energy is free and renewable. We need only to finance the initial investment.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481" y="3521351"/>
            <a:ext cx="319563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bIns="1080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1" dirty="0">
                <a:latin typeface="Goudy Old Style"/>
              </a:rPr>
              <a:t>LET’S START WITH </a:t>
            </a:r>
            <a:br>
              <a:rPr lang="en-GB" sz="2000" b="1" dirty="0">
                <a:latin typeface="Goudy Old Style"/>
              </a:rPr>
            </a:br>
            <a:r>
              <a:rPr lang="en-GB" sz="2000" b="1" dirty="0">
                <a:latin typeface="Goudy Old Style"/>
              </a:rPr>
              <a:t>10% OF TIPEEG = 1.5 BILLION NAM$</a:t>
            </a:r>
          </a:p>
        </p:txBody>
      </p:sp>
      <p:sp>
        <p:nvSpPr>
          <p:cNvPr id="11" name="Isosceles Triangle 10"/>
          <p:cNvSpPr/>
          <p:nvPr/>
        </p:nvSpPr>
        <p:spPr>
          <a:xfrm rot="16895461">
            <a:off x="4929140" y="2708848"/>
            <a:ext cx="998641" cy="3156462"/>
          </a:xfrm>
          <a:prstGeom prst="triangle">
            <a:avLst>
              <a:gd name="adj" fmla="val 42941"/>
            </a:avLst>
          </a:prstGeom>
          <a:solidFill>
            <a:srgbClr val="FFC8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Goudy Old Style"/>
                <a:ea typeface="ＭＳ Ｐゴシック" charset="0"/>
                <a:cs typeface="ＭＳ Ｐゴシック" charset="0"/>
              </a:rPr>
              <a:t>5</a:t>
            </a:r>
            <a:r>
              <a:rPr lang="en-GB" dirty="0" smtClean="0">
                <a:solidFill>
                  <a:schemeClr val="tx1"/>
                </a:solidFill>
                <a:latin typeface="Goudy Old Style"/>
                <a:ea typeface="ＭＳ Ｐゴシック" charset="0"/>
                <a:cs typeface="ＭＳ Ｐゴシック" charset="0"/>
              </a:rPr>
              <a:t>0</a:t>
            </a:r>
            <a:r>
              <a:rPr lang="en-GB" dirty="0">
                <a:solidFill>
                  <a:schemeClr val="tx1"/>
                </a:solidFill>
                <a:latin typeface="Goudy Old Style"/>
                <a:ea typeface="ＭＳ Ｐゴシック" charset="0"/>
                <a:cs typeface="ＭＳ Ｐゴシック" charset="0"/>
              </a:rPr>
              <a:t>% payback</a:t>
            </a:r>
          </a:p>
        </p:txBody>
      </p:sp>
      <p:sp>
        <p:nvSpPr>
          <p:cNvPr id="12" name="Isosceles Triangle 11"/>
          <p:cNvSpPr/>
          <p:nvPr/>
        </p:nvSpPr>
        <p:spPr>
          <a:xfrm rot="15699554">
            <a:off x="4895172" y="2202113"/>
            <a:ext cx="1137607" cy="3089365"/>
          </a:xfrm>
          <a:prstGeom prst="triangle">
            <a:avLst>
              <a:gd name="adj" fmla="val 43664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r">
              <a:defRPr/>
            </a:pPr>
            <a:r>
              <a:rPr lang="en-GB" sz="2400" dirty="0" smtClean="0">
                <a:solidFill>
                  <a:schemeClr val="tx1"/>
                </a:solidFill>
                <a:latin typeface="Goudy Old Style"/>
                <a:ea typeface="ＭＳ Ｐゴシック" charset="0"/>
                <a:cs typeface="ＭＳ Ｐゴシック" charset="0"/>
              </a:rPr>
              <a:t>50 % </a:t>
            </a:r>
            <a:r>
              <a:rPr lang="en-GB" sz="2400" dirty="0">
                <a:solidFill>
                  <a:schemeClr val="tx1"/>
                </a:solidFill>
                <a:latin typeface="Goudy Old Style"/>
                <a:ea typeface="ＭＳ Ｐゴシック" charset="0"/>
                <a:cs typeface="ＭＳ Ｐゴシック" charset="0"/>
              </a:rPr>
              <a:t>Profit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ysClr val="windowText" lastClr="000000"/>
                </a:solidFill>
                <a:cs typeface="Goudy Old Style"/>
              </a:rPr>
              <a:t>How to Finance RE &amp; EE in Namibia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1429" y="4971363"/>
            <a:ext cx="3528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oudy Old Style"/>
                <a:cs typeface="Goudy Old Style"/>
              </a:rPr>
              <a:t>The 50 % will pay </a:t>
            </a:r>
            <a:br>
              <a:rPr lang="en-US" sz="2800" dirty="0" smtClean="0">
                <a:latin typeface="Goudy Old Style"/>
                <a:cs typeface="Goudy Old Style"/>
              </a:rPr>
            </a:br>
            <a:r>
              <a:rPr lang="en-US" sz="2800" dirty="0" smtClean="0">
                <a:latin typeface="Goudy Old Style"/>
                <a:cs typeface="Goudy Old Style"/>
              </a:rPr>
              <a:t>back the initial money over time. </a:t>
            </a:r>
            <a:endParaRPr lang="en-US" sz="2800" dirty="0">
              <a:latin typeface="Goudy Old Style"/>
              <a:cs typeface="Goudy Old Sty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25233" y="6488668"/>
            <a:ext cx="2709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559300" y="6488668"/>
            <a:ext cx="2709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5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717653" y="6488668"/>
            <a:ext cx="2709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</a:p>
        </p:txBody>
      </p:sp>
      <p:cxnSp>
        <p:nvCxnSpPr>
          <p:cNvPr id="15" name="Gekrümmte Verbindung 14"/>
          <p:cNvCxnSpPr/>
          <p:nvPr/>
        </p:nvCxnSpPr>
        <p:spPr>
          <a:xfrm flipV="1">
            <a:off x="0" y="1055940"/>
            <a:ext cx="9144000" cy="2064742"/>
          </a:xfrm>
          <a:prstGeom prst="curvedConnector3">
            <a:avLst>
              <a:gd name="adj1" fmla="val 50000"/>
            </a:avLst>
          </a:prstGeom>
          <a:ln w="38100">
            <a:solidFill>
              <a:srgbClr val="0000FF"/>
            </a:solidFill>
            <a:prstDash val="lgDash"/>
            <a:headEnd type="diamon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074831" y="1205811"/>
            <a:ext cx="2234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rgbClr val="0000FF"/>
                </a:solidFill>
              </a:rPr>
              <a:t>Marketprice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9" grpId="0"/>
      <p:bldP spid="11" grpId="0" animBg="1"/>
      <p:bldP spid="12" grpId="0" animBg="1"/>
      <p:bldP spid="4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lvl="1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ysClr val="windowText" lastClr="000000"/>
                </a:solidFill>
                <a:latin typeface="Goudy Old Style"/>
                <a:cs typeface="Goudy Old Style"/>
              </a:rPr>
              <a:t>How to Finance RE &amp; EE </a:t>
            </a:r>
            <a:r>
              <a:rPr lang="en-GB" sz="4000" dirty="0" smtClean="0">
                <a:solidFill>
                  <a:sysClr val="windowText" lastClr="000000"/>
                </a:solidFill>
                <a:latin typeface="Goudy Old Style"/>
                <a:cs typeface="Goudy Old Style"/>
              </a:rPr>
              <a:t>in Namibia</a:t>
            </a:r>
            <a:endParaRPr lang="en-GB" sz="4000" dirty="0">
              <a:solidFill>
                <a:sysClr val="windowText" lastClr="000000"/>
              </a:solidFill>
              <a:latin typeface="Goudy Old Style"/>
              <a:cs typeface="Goudy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082"/>
            <a:ext cx="8229600" cy="562291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3059" dirty="0" smtClean="0">
                <a:latin typeface="Goudy Old Style"/>
                <a:ea typeface="+mn-ea"/>
                <a:cs typeface="Goudy Old Style"/>
              </a:rPr>
              <a:t>Calculated over approx. five years, ANY renewable solution is cheaper per kWh than ANY fossil or nuclear generation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3059" dirty="0" smtClean="0">
                <a:latin typeface="Goudy Old Style"/>
                <a:ea typeface="+mn-ea"/>
                <a:cs typeface="Goudy Old Style"/>
              </a:rPr>
              <a:t>In order to mobilise private capital, and prevent capital outflow, we must create favourable and secure conditions for investment in Renewable Energy = </a:t>
            </a:r>
            <a:r>
              <a:rPr lang="en-GB" sz="3059" dirty="0" err="1" smtClean="0">
                <a:latin typeface="Goudy Old Style"/>
                <a:ea typeface="+mn-ea"/>
                <a:cs typeface="Goudy Old Style"/>
              </a:rPr>
              <a:t>REFiT</a:t>
            </a:r>
            <a:r>
              <a:rPr lang="en-GB" sz="3059" dirty="0" smtClean="0">
                <a:latin typeface="Goudy Old Style"/>
                <a:ea typeface="+mn-ea"/>
                <a:cs typeface="Goudy Old Style"/>
              </a:rPr>
              <a:t> (Renewable Energy Feed-in-Tariff)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3059" dirty="0" smtClean="0">
                <a:latin typeface="Goudy Old Style"/>
                <a:ea typeface="+mn-ea"/>
                <a:cs typeface="Goudy Old Style"/>
              </a:rPr>
              <a:t>For that, I propose a fund under a section 21 company that will subsidise every kWh produced up to the level of break-even for the producer = an insurance against losses.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3059" dirty="0" smtClean="0">
                <a:latin typeface="Goudy Old Style"/>
                <a:ea typeface="+mn-ea"/>
                <a:cs typeface="Goudy Old Style"/>
              </a:rPr>
              <a:t>The producer must – in turn – pay 50% of the profits back to the fund to be used for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z="2659" dirty="0" smtClean="0">
                <a:latin typeface="Goudy Old Style"/>
                <a:ea typeface="+mn-ea"/>
                <a:cs typeface="Goudy Old Style"/>
              </a:rPr>
              <a:t>Other projects in RE and EE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z="2659" dirty="0" smtClean="0">
                <a:latin typeface="Goudy Old Style"/>
                <a:ea typeface="+mn-ea"/>
                <a:cs typeface="Goudy Old Style"/>
              </a:rPr>
              <a:t>Research and Development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2659" dirty="0" smtClean="0">
                <a:latin typeface="Goudy Old Style"/>
                <a:ea typeface="+mn-ea"/>
                <a:cs typeface="Goudy Old Style"/>
              </a:rPr>
              <a:t>	(find Namibian solutions to Namibian problems)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z="2659" dirty="0" smtClean="0">
                <a:latin typeface="Goudy Old Style"/>
                <a:ea typeface="+mn-ea"/>
                <a:cs typeface="Goudy Old Style"/>
              </a:rPr>
              <a:t>Bursaries, Training and Human Resource Development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z="2659" dirty="0" smtClean="0">
                <a:latin typeface="Goudy Old Style"/>
                <a:ea typeface="+mn-ea"/>
                <a:cs typeface="Goudy Old Style"/>
              </a:rPr>
              <a:t>Marketing and Information about RE &amp; EE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2710" b="1" dirty="0" smtClean="0">
                <a:latin typeface="Goudy Old Style"/>
                <a:ea typeface="+mn-ea"/>
                <a:cs typeface="Goudy Old Style"/>
              </a:rPr>
              <a:t>Start with 10% of TIPEEG!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2710" b="1" dirty="0" smtClean="0">
                <a:latin typeface="Goudy Old Style"/>
                <a:cs typeface="Goudy Old Style"/>
              </a:rPr>
              <a:t>The money will ultimately come back, because there is no end to the triangles! THAT would be productive usage of public funds !</a:t>
            </a:r>
            <a:endParaRPr lang="en-GB" sz="2710" b="1" dirty="0" smtClean="0">
              <a:latin typeface="Goudy Old Style"/>
              <a:ea typeface="+mn-ea"/>
              <a:cs typeface="Goudy Old Style"/>
            </a:endParaRPr>
          </a:p>
        </p:txBody>
      </p:sp>
      <p:sp>
        <p:nvSpPr>
          <p:cNvPr id="95235" name="TextBox 3"/>
          <p:cNvSpPr txBox="1">
            <a:spLocks noChangeArrowheads="1"/>
          </p:cNvSpPr>
          <p:nvPr/>
        </p:nvSpPr>
        <p:spPr bwMode="auto">
          <a:xfrm>
            <a:off x="5691188" y="571023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 dirty="0">
              <a:latin typeface="Goudy Old Style"/>
            </a:endParaRPr>
          </a:p>
        </p:txBody>
      </p:sp>
      <p:sp>
        <p:nvSpPr>
          <p:cNvPr id="9523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248400" y="649288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 dirty="0">
                <a:solidFill>
                  <a:srgbClr val="898989"/>
                </a:solidFill>
                <a:latin typeface="Goudy Old Style"/>
              </a:rPr>
              <a:t>Consultancy Services</a:t>
            </a:r>
            <a:endParaRPr lang="en-GB" sz="1200" dirty="0">
              <a:solidFill>
                <a:srgbClr val="898989"/>
              </a:solidFill>
              <a:latin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8681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For Investors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457200" y="1325710"/>
            <a:ext cx="8229600" cy="508779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700" dirty="0"/>
              <a:t>Renewable Energy gives secure conditions: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No risk of price increases for fuel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No risk </a:t>
            </a:r>
            <a:r>
              <a:rPr lang="en-GB" sz="2400" dirty="0" smtClean="0"/>
              <a:t>of fluctuating </a:t>
            </a:r>
            <a:r>
              <a:rPr lang="en-GB" sz="2400" dirty="0"/>
              <a:t>exchange rates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Calculable </a:t>
            </a:r>
            <a:r>
              <a:rPr lang="en-GB" sz="2400" b="1" dirty="0" smtClean="0"/>
              <a:t>high</a:t>
            </a:r>
            <a:r>
              <a:rPr lang="en-GB" sz="2400" dirty="0" smtClean="0"/>
              <a:t> output over 25 years and more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/>
              <a:t>Increasing demand for energy and related services</a:t>
            </a:r>
            <a:endParaRPr lang="en-GB" sz="2400" dirty="0"/>
          </a:p>
          <a:p>
            <a:pPr lvl="1" eaLnBrk="1" hangingPunct="1">
              <a:lnSpc>
                <a:spcPct val="80000"/>
              </a:lnSpc>
              <a:spcAft>
                <a:spcPts val="24"/>
              </a:spcAft>
            </a:pPr>
            <a:r>
              <a:rPr lang="en-GB" sz="2400" dirty="0"/>
              <a:t>Decreasing cost per kWh as capital cost is repaid</a:t>
            </a:r>
          </a:p>
          <a:p>
            <a:pPr marL="540000" eaLnBrk="1" hangingPunct="1">
              <a:lnSpc>
                <a:spcPct val="80000"/>
              </a:lnSpc>
            </a:pPr>
            <a:r>
              <a:rPr lang="en-GB" sz="2700" dirty="0"/>
              <a:t>PREDICTABILITY of Price for decades = </a:t>
            </a:r>
            <a:br>
              <a:rPr lang="en-GB" sz="2700" dirty="0"/>
            </a:br>
            <a:r>
              <a:rPr lang="en-GB" sz="2700" dirty="0"/>
              <a:t>					</a:t>
            </a:r>
            <a:r>
              <a:rPr lang="en-GB" sz="2700" dirty="0" smtClean="0"/>
              <a:t>= </a:t>
            </a:r>
            <a:r>
              <a:rPr lang="en-GB" sz="2700" dirty="0"/>
              <a:t>THAT will trigger FDI in many </a:t>
            </a:r>
            <a:r>
              <a:rPr lang="en-GB" sz="2700" dirty="0" smtClean="0"/>
              <a:t>areas</a:t>
            </a:r>
          </a:p>
          <a:p>
            <a:pPr eaLnBrk="1" hangingPunct="1">
              <a:lnSpc>
                <a:spcPct val="80000"/>
              </a:lnSpc>
            </a:pPr>
            <a:r>
              <a:rPr lang="en-GB" sz="2700" dirty="0" smtClean="0"/>
              <a:t>Energy </a:t>
            </a:r>
            <a:r>
              <a:rPr lang="en-GB" sz="2700" dirty="0"/>
              <a:t>Efficiency: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/>
              <a:t>Energy autonomous housing =&gt; </a:t>
            </a:r>
            <a:r>
              <a:rPr lang="en-GB" sz="2000" dirty="0" smtClean="0">
                <a:latin typeface="Goudy Hilights SSi"/>
              </a:rPr>
              <a:t>HeXagon</a:t>
            </a:r>
            <a:r>
              <a:rPr lang="en-GB" sz="2000" dirty="0" smtClean="0"/>
              <a:t> </a:t>
            </a:r>
            <a:r>
              <a:rPr lang="en-GB" sz="2000" dirty="0"/>
              <a:t>housing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700" dirty="0"/>
              <a:t>Solar powered floor heating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700" dirty="0" err="1"/>
              <a:t>Aircon</a:t>
            </a:r>
            <a:r>
              <a:rPr lang="en-GB" sz="1700" dirty="0"/>
              <a:t> without electricity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/>
              <a:t>Solar Water heaters Made in </a:t>
            </a:r>
            <a:r>
              <a:rPr lang="en-GB" sz="2000" dirty="0" smtClean="0"/>
              <a:t>Namibia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 smtClean="0"/>
              <a:t>Solar Cooking and Commercial Baking</a:t>
            </a:r>
            <a:endParaRPr lang="en-GB" sz="2300" dirty="0" smtClean="0"/>
          </a:p>
          <a:p>
            <a:pPr>
              <a:lnSpc>
                <a:spcPct val="80000"/>
              </a:lnSpc>
            </a:pPr>
            <a:r>
              <a:rPr lang="en-GB" dirty="0" smtClean="0"/>
              <a:t>Electro-mobility</a:t>
            </a:r>
          </a:p>
          <a:p>
            <a:pPr lvl="2" eaLnBrk="1" hangingPunct="1">
              <a:lnSpc>
                <a:spcPct val="80000"/>
              </a:lnSpc>
            </a:pPr>
            <a:endParaRPr lang="en-GB" sz="2000" dirty="0"/>
          </a:p>
        </p:txBody>
      </p:sp>
      <p:sp>
        <p:nvSpPr>
          <p:cNvPr id="9625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 dirty="0" smtClean="0">
                <a:solidFill>
                  <a:srgbClr val="898989"/>
                </a:solidFill>
                <a:latin typeface="Goudy Old Style"/>
              </a:rPr>
              <a:t>Consultancy </a:t>
            </a:r>
            <a:r>
              <a:rPr lang="en-US" sz="1200" dirty="0">
                <a:solidFill>
                  <a:srgbClr val="898989"/>
                </a:solidFill>
                <a:latin typeface="Goudy Old Style"/>
              </a:rPr>
              <a:t>Services</a:t>
            </a:r>
            <a:endParaRPr lang="en-GB" sz="1200" dirty="0">
              <a:solidFill>
                <a:srgbClr val="898989"/>
              </a:solidFill>
              <a:latin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8434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How to get there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589"/>
            <a:ext cx="8686800" cy="5348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700">
                <a:latin typeface="Calibri" charset="0"/>
              </a:rPr>
              <a:t>What do we need ?</a:t>
            </a:r>
          </a:p>
          <a:p>
            <a:pPr eaLnBrk="1" hangingPunct="1">
              <a:lnSpc>
                <a:spcPct val="80000"/>
              </a:lnSpc>
            </a:pPr>
            <a:r>
              <a:rPr lang="en-GB" sz="2700">
                <a:latin typeface="Calibri" charset="0"/>
              </a:rPr>
              <a:t>Grid management (= smart grid) and generation needs to be separate and independent entities</a:t>
            </a:r>
          </a:p>
          <a:p>
            <a:pPr eaLnBrk="1" hangingPunct="1">
              <a:lnSpc>
                <a:spcPct val="80000"/>
              </a:lnSpc>
            </a:pPr>
            <a:r>
              <a:rPr lang="en-GB" sz="2700">
                <a:latin typeface="Calibri" charset="0"/>
              </a:rPr>
              <a:t>We need a Renewable-Energy-In-feed-Tariff (REFIT) that makes it viable to invest in RE !</a:t>
            </a:r>
          </a:p>
          <a:p>
            <a:pPr eaLnBrk="1" hangingPunct="1">
              <a:lnSpc>
                <a:spcPct val="80000"/>
              </a:lnSpc>
            </a:pPr>
            <a:r>
              <a:rPr lang="en-GB" sz="2700">
                <a:latin typeface="Calibri" charset="0"/>
              </a:rPr>
              <a:t>Access for willing investors to join the market</a:t>
            </a:r>
          </a:p>
          <a:p>
            <a:pPr eaLnBrk="1" hangingPunct="1">
              <a:lnSpc>
                <a:spcPct val="80000"/>
              </a:lnSpc>
            </a:pPr>
            <a:r>
              <a:rPr lang="en-GB" sz="2700">
                <a:latin typeface="Calibri" charset="0"/>
              </a:rPr>
              <a:t>Introduction of “life-cycle-costing” instead of “cheapest offer” and “never mind the running cost”.</a:t>
            </a:r>
          </a:p>
          <a:p>
            <a:pPr eaLnBrk="1" hangingPunct="1">
              <a:lnSpc>
                <a:spcPct val="80000"/>
              </a:lnSpc>
            </a:pPr>
            <a:r>
              <a:rPr lang="en-GB" sz="2700">
                <a:latin typeface="Calibri" charset="0"/>
              </a:rPr>
              <a:t>Independent Power Producers must be invited and encouraged rather than frustrated by complicated and lengthy negotiations</a:t>
            </a:r>
          </a:p>
          <a:p>
            <a:pPr eaLnBrk="1" hangingPunct="1">
              <a:lnSpc>
                <a:spcPct val="80000"/>
              </a:lnSpc>
            </a:pPr>
            <a:r>
              <a:rPr lang="en-GB" sz="2700">
                <a:latin typeface="Calibri" charset="0"/>
              </a:rPr>
              <a:t>CLEAR COMMITMENT FROM GRN FOR RE &amp; EE</a:t>
            </a:r>
          </a:p>
          <a:p>
            <a:pPr eaLnBrk="1" hangingPunct="1">
              <a:lnSpc>
                <a:spcPct val="80000"/>
              </a:lnSpc>
            </a:pPr>
            <a:r>
              <a:rPr lang="en-GB" sz="2700">
                <a:latin typeface="Calibri" charset="0"/>
              </a:rPr>
              <a:t>International support</a:t>
            </a:r>
          </a:p>
          <a:p>
            <a:pPr eaLnBrk="1" hangingPunct="1">
              <a:lnSpc>
                <a:spcPct val="80000"/>
              </a:lnSpc>
            </a:pPr>
            <a:r>
              <a:rPr lang="en-GB" sz="2700">
                <a:latin typeface="Calibri" charset="0"/>
              </a:rPr>
              <a:t>Investors, who think “out of the box”.</a:t>
            </a:r>
          </a:p>
          <a:p>
            <a:pPr eaLnBrk="1" hangingPunct="1">
              <a:lnSpc>
                <a:spcPct val="80000"/>
              </a:lnSpc>
            </a:pPr>
            <a:endParaRPr lang="en-GB" sz="27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700">
              <a:latin typeface="Calibri" charset="0"/>
            </a:endParaRPr>
          </a:p>
        </p:txBody>
      </p:sp>
      <p:sp>
        <p:nvSpPr>
          <p:cNvPr id="9113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8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898989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1063"/>
            <a:ext cx="8686800" cy="468629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sz="2800" b="1" dirty="0" smtClean="0"/>
              <a:t>ENERGY EFFICIENCY FIRST !</a:t>
            </a:r>
          </a:p>
          <a:p>
            <a:pPr lvl="1">
              <a:spcBef>
                <a:spcPts val="300"/>
              </a:spcBef>
            </a:pPr>
            <a:r>
              <a:rPr lang="en-GB" sz="2000" dirty="0" smtClean="0"/>
              <a:t>Reform of Building codes !</a:t>
            </a:r>
          </a:p>
          <a:p>
            <a:pPr lvl="2">
              <a:spcBef>
                <a:spcPts val="300"/>
              </a:spcBef>
            </a:pPr>
            <a:r>
              <a:rPr lang="en-GB" sz="2000" dirty="0" smtClean="0"/>
              <a:t>All buildings must be optimised towards energy use </a:t>
            </a:r>
            <a:br>
              <a:rPr lang="en-GB" sz="2000" dirty="0" smtClean="0"/>
            </a:br>
            <a:r>
              <a:rPr lang="en-GB" sz="2000" dirty="0" smtClean="0"/>
              <a:t>(=&gt; massive savings in running cost)</a:t>
            </a:r>
          </a:p>
          <a:p>
            <a:pPr lvl="2">
              <a:spcBef>
                <a:spcPts val="300"/>
              </a:spcBef>
            </a:pPr>
            <a:r>
              <a:rPr lang="en-GB" sz="2000" dirty="0" smtClean="0"/>
              <a:t>Build them in a way that they don’t get hot – instead of </a:t>
            </a:r>
            <a:r>
              <a:rPr lang="en-GB" sz="2000" dirty="0" err="1" smtClean="0"/>
              <a:t>AirCon</a:t>
            </a:r>
            <a:endParaRPr lang="en-GB" sz="2000" dirty="0" smtClean="0"/>
          </a:p>
          <a:p>
            <a:pPr lvl="2">
              <a:spcBef>
                <a:spcPts val="300"/>
              </a:spcBef>
            </a:pPr>
            <a:r>
              <a:rPr lang="en-GB" sz="2000" dirty="0" smtClean="0"/>
              <a:t>Include PV in the roof structure from the beginning</a:t>
            </a:r>
          </a:p>
          <a:p>
            <a:pPr lvl="1">
              <a:spcBef>
                <a:spcPts val="300"/>
              </a:spcBef>
            </a:pPr>
            <a:r>
              <a:rPr lang="en-GB" sz="2000" dirty="0" smtClean="0"/>
              <a:t>Replace ALL electrical Water Heaters with SWH = 100’000 units nationwide</a:t>
            </a:r>
          </a:p>
          <a:p>
            <a:pPr lvl="2">
              <a:spcBef>
                <a:spcPts val="300"/>
              </a:spcBef>
            </a:pPr>
            <a:r>
              <a:rPr lang="en-GB" sz="2000" dirty="0" smtClean="0"/>
              <a:t>(Would make local production of SWH viable)</a:t>
            </a:r>
          </a:p>
          <a:p>
            <a:pPr lvl="1">
              <a:spcBef>
                <a:spcPts val="300"/>
              </a:spcBef>
            </a:pPr>
            <a:r>
              <a:rPr lang="en-GB" sz="2000" dirty="0" smtClean="0"/>
              <a:t>Roll out massive LED programme</a:t>
            </a:r>
          </a:p>
          <a:p>
            <a:pPr lvl="1">
              <a:spcBef>
                <a:spcPts val="300"/>
              </a:spcBef>
            </a:pPr>
            <a:r>
              <a:rPr lang="en-GB" sz="2000" dirty="0" smtClean="0"/>
              <a:t>Encourage replacement of electrical cooking with gas/direct Solar Cooking</a:t>
            </a:r>
          </a:p>
          <a:p>
            <a:pPr>
              <a:spcBef>
                <a:spcPts val="300"/>
              </a:spcBef>
            </a:pPr>
            <a:r>
              <a:rPr lang="en-GB" sz="2000" dirty="0" smtClean="0"/>
              <a:t>Smart Grid Management</a:t>
            </a:r>
          </a:p>
          <a:p>
            <a:pPr>
              <a:spcBef>
                <a:spcPts val="300"/>
              </a:spcBef>
            </a:pPr>
            <a:r>
              <a:rPr lang="en-GB" sz="2000" dirty="0" smtClean="0"/>
              <a:t>Assist Industry to modernise equipment and re-organise work-processes. </a:t>
            </a:r>
          </a:p>
          <a:p>
            <a:pPr lvl="1">
              <a:spcBef>
                <a:spcPts val="300"/>
              </a:spcBef>
            </a:pPr>
            <a:r>
              <a:rPr lang="en-GB" sz="2000" dirty="0" smtClean="0"/>
              <a:t>Time of use tariff to make power cheaper when the sun shines.</a:t>
            </a:r>
          </a:p>
          <a:p>
            <a:pPr>
              <a:spcBef>
                <a:spcPts val="300"/>
              </a:spcBef>
            </a:pPr>
            <a:r>
              <a:rPr lang="en-GB" sz="2000" dirty="0" smtClean="0"/>
              <a:t>Assist the Nation in investigating EE-Cooling</a:t>
            </a:r>
          </a:p>
          <a:p>
            <a:pPr>
              <a:spcBef>
                <a:spcPts val="300"/>
              </a:spcBef>
            </a:pPr>
            <a:r>
              <a:rPr lang="en-GB" sz="2000" dirty="0" smtClean="0"/>
              <a:t>Etc. </a:t>
            </a:r>
            <a:endParaRPr lang="en-GB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Amusha Consultancy Services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97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ENERGY EFFICIENCY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3000">
                <a:latin typeface="Calibri" charset="0"/>
              </a:rPr>
              <a:t>Is another full presentation:</a:t>
            </a:r>
          </a:p>
          <a:p>
            <a:pPr eaLnBrk="1" hangingPunct="1">
              <a:lnSpc>
                <a:spcPct val="80000"/>
              </a:lnSpc>
            </a:pPr>
            <a:r>
              <a:rPr lang="en-GB" sz="3000">
                <a:latin typeface="Calibri" charset="0"/>
              </a:rPr>
              <a:t>Building codes</a:t>
            </a:r>
          </a:p>
          <a:p>
            <a:pPr eaLnBrk="1" hangingPunct="1">
              <a:lnSpc>
                <a:spcPct val="80000"/>
              </a:lnSpc>
            </a:pPr>
            <a:r>
              <a:rPr lang="en-GB" sz="3000">
                <a:latin typeface="Calibri" charset="0"/>
              </a:rPr>
              <a:t>Transport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>
                <a:latin typeface="Calibri" charset="0"/>
              </a:rPr>
              <a:t>Prevention of transport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>
                <a:latin typeface="Calibri" charset="0"/>
              </a:rPr>
              <a:t>Pricing of transport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>
                <a:latin typeface="Calibri" charset="0"/>
              </a:rPr>
              <a:t>Power for transport</a:t>
            </a:r>
          </a:p>
          <a:p>
            <a:pPr eaLnBrk="1" hangingPunct="1">
              <a:lnSpc>
                <a:spcPct val="80000"/>
              </a:lnSpc>
            </a:pPr>
            <a:r>
              <a:rPr lang="en-GB" sz="3000">
                <a:latin typeface="Calibri" charset="0"/>
              </a:rPr>
              <a:t>Waste management</a:t>
            </a:r>
          </a:p>
          <a:p>
            <a:pPr eaLnBrk="1" hangingPunct="1">
              <a:lnSpc>
                <a:spcPct val="80000"/>
              </a:lnSpc>
            </a:pPr>
            <a:r>
              <a:rPr lang="en-GB" sz="3000">
                <a:latin typeface="Calibri" charset="0"/>
              </a:rPr>
              <a:t>etc.</a:t>
            </a:r>
          </a:p>
          <a:p>
            <a:pPr eaLnBrk="1" hangingPunct="1">
              <a:lnSpc>
                <a:spcPct val="80000"/>
              </a:lnSpc>
            </a:pPr>
            <a:endParaRPr lang="en-GB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3000">
                <a:solidFill>
                  <a:srgbClr val="FF0000"/>
                </a:solidFill>
                <a:latin typeface="Calibri" charset="0"/>
              </a:rPr>
              <a:t>Can create MANY jobs locally </a:t>
            </a:r>
            <a:r>
              <a:rPr lang="en-GB" sz="3000">
                <a:latin typeface="Calibri" charset="0"/>
              </a:rPr>
              <a:t>! ! ! !</a:t>
            </a:r>
          </a:p>
        </p:txBody>
      </p:sp>
      <p:sp>
        <p:nvSpPr>
          <p:cNvPr id="727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8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4161750" indent="-24161750" defTabSz="914400" eaLnBrk="1" hangingPunct="1"/>
            <a:r>
              <a:rPr lang="en-GB">
                <a:solidFill>
                  <a:srgbClr val="000000"/>
                </a:solidFill>
                <a:latin typeface="Calibri" charset="0"/>
              </a:rPr>
              <a:t>Why not ?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800">
                <a:latin typeface="Calibri" charset="0"/>
              </a:rPr>
              <a:t>Have Solar Street Lights ?   Made in Namibia ?</a:t>
            </a:r>
          </a:p>
          <a:p>
            <a:pPr eaLnBrk="1" hangingPunct="1"/>
            <a:endParaRPr lang="en-GB" sz="3000">
              <a:latin typeface="Calibri" charset="0"/>
            </a:endParaRPr>
          </a:p>
        </p:txBody>
      </p:sp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5691188" y="571023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pic>
        <p:nvPicPr>
          <p:cNvPr id="73732" name="Picture 4" descr="DSC0285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1843096"/>
            <a:ext cx="41560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DSC0285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50" y="1843096"/>
            <a:ext cx="424021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733800" y="635635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858657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en-US" dirty="0">
                <a:latin typeface="Times New Roman"/>
                <a:cs typeface="Times New Roman"/>
              </a:rPr>
              <a:t>11.11.2009</a:t>
            </a:r>
          </a:p>
          <a:p>
            <a:pPr marL="0" indent="0">
              <a:buNone/>
            </a:pPr>
            <a:r>
              <a:rPr lang="en-US" sz="4600" b="1" dirty="0">
                <a:latin typeface="Times New Roman"/>
                <a:cs typeface="Times New Roman"/>
              </a:rPr>
              <a:t>Wage gap is growing, warns </a:t>
            </a:r>
            <a:r>
              <a:rPr lang="en-US" sz="4600" b="1" dirty="0" err="1">
                <a:latin typeface="Times New Roman"/>
                <a:cs typeface="Times New Roman"/>
              </a:rPr>
              <a:t>LaRRI</a:t>
            </a:r>
            <a:endParaRPr lang="en-US" sz="4600" b="1" dirty="0">
              <a:latin typeface="Times New Roman"/>
              <a:cs typeface="Times New Roman"/>
            </a:endParaRPr>
          </a:p>
          <a:p>
            <a:pPr marL="0" indent="0" algn="r">
              <a:buNone/>
            </a:pPr>
            <a:r>
              <a:rPr lang="en-US" dirty="0">
                <a:latin typeface="Times New Roman"/>
                <a:cs typeface="Times New Roman"/>
              </a:rPr>
              <a:t>By: JO-MARÉ </a:t>
            </a:r>
            <a:r>
              <a:rPr lang="en-US" dirty="0" smtClean="0">
                <a:latin typeface="Times New Roman"/>
                <a:cs typeface="Times New Roman"/>
              </a:rPr>
              <a:t>DUDDY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/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b="1" dirty="0">
                <a:latin typeface="Times New Roman"/>
                <a:cs typeface="Times New Roman"/>
              </a:rPr>
              <a:t>MINIMUM-WAGE earners belonging to trade unions on average had to make do with </a:t>
            </a:r>
            <a:r>
              <a:rPr lang="en-US" sz="3400" b="1" spc="300" dirty="0">
                <a:latin typeface="Times New Roman"/>
                <a:cs typeface="Times New Roman"/>
              </a:rPr>
              <a:t>an increase of N$188 </a:t>
            </a:r>
            <a:r>
              <a:rPr lang="en-US" b="1" dirty="0">
                <a:latin typeface="Times New Roman"/>
                <a:cs typeface="Times New Roman"/>
              </a:rPr>
              <a:t>last year, but because of high inflation, the buying power of their monthly </a:t>
            </a:r>
            <a:r>
              <a:rPr lang="en-US" b="1" dirty="0" smtClean="0">
                <a:latin typeface="Times New Roman"/>
                <a:cs typeface="Times New Roman"/>
              </a:rPr>
              <a:t/>
            </a:r>
            <a:br>
              <a:rPr lang="en-US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N$ 2 </a:t>
            </a:r>
            <a:r>
              <a:rPr lang="en-US" b="1" dirty="0">
                <a:latin typeface="Times New Roman"/>
                <a:cs typeface="Times New Roman"/>
              </a:rPr>
              <a:t>190 dropped by more than three per cent compared to 2007.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lang="en-US" dirty="0">
                <a:latin typeface="Times New Roman"/>
                <a:cs typeface="Times New Roman"/>
              </a:rPr>
              <a:t>this they had to work an average of 44 hours per week.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Research </a:t>
            </a:r>
            <a:r>
              <a:rPr lang="en-US" dirty="0">
                <a:latin typeface="Times New Roman"/>
                <a:cs typeface="Times New Roman"/>
              </a:rPr>
              <a:t>shows that minimum wages were increased on average by 9,07 per cent last year. Average inflation for 2008 stood at 12,2 per cent, however – in real terms meaning that workers had </a:t>
            </a:r>
            <a:r>
              <a:rPr lang="en-US" sz="3400" b="1" spc="300" dirty="0" smtClean="0">
                <a:latin typeface="Times New Roman"/>
                <a:cs typeface="Times New Roman"/>
              </a:rPr>
              <a:t>3,22% </a:t>
            </a:r>
            <a:r>
              <a:rPr lang="en-US" sz="3400" b="1" spc="300" dirty="0">
                <a:latin typeface="Times New Roman"/>
                <a:cs typeface="Times New Roman"/>
              </a:rPr>
              <a:t>less money in their </a:t>
            </a:r>
            <a:r>
              <a:rPr lang="en-US" sz="3400" b="1" spc="300" dirty="0" smtClean="0">
                <a:latin typeface="Times New Roman"/>
                <a:cs typeface="Times New Roman"/>
              </a:rPr>
              <a:t>pocket.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Amusha Consultancy Services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21" y="274638"/>
            <a:ext cx="6519333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0433" y="6123214"/>
            <a:ext cx="126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Goudy Old Style"/>
              </a:rPr>
              <a:t>c</a:t>
            </a:r>
            <a:r>
              <a:rPr lang="en-US" dirty="0" smtClean="0">
                <a:latin typeface="Goudy Old Style"/>
              </a:rPr>
              <a:t>ontinued</a:t>
            </a:r>
            <a:endParaRPr lang="en-US" dirty="0">
              <a:latin typeface="Goudy Old Style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52923" y="5070792"/>
            <a:ext cx="2791077" cy="874622"/>
          </a:xfrm>
          <a:prstGeom prst="donut">
            <a:avLst/>
          </a:prstGeom>
          <a:solidFill>
            <a:srgbClr val="FF0000"/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272923" y="3330892"/>
            <a:ext cx="2791077" cy="874622"/>
          </a:xfrm>
          <a:prstGeom prst="donut">
            <a:avLst/>
          </a:prstGeom>
          <a:solidFill>
            <a:srgbClr val="FF0000"/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57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0000FF"/>
                </a:solidFill>
              </a:rPr>
              <a:t>What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needs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to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be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done</a:t>
            </a:r>
            <a:r>
              <a:rPr lang="de-DE" dirty="0" smtClean="0">
                <a:solidFill>
                  <a:srgbClr val="0000FF"/>
                </a:solidFill>
              </a:rPr>
              <a:t> ?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We need a drastic reform of our tax-system in such a way that some of the VAT and a portion of the income tax remains in the regions where they are generated for the municipalities so support their operations. 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The times, when they could use surplus margins from electricity and water to cross-subsidise their operations, are over. 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But that is another full presentation.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Amusha Consultancy Services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7786" y="1600206"/>
            <a:ext cx="8536214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b="1" cap="small" dirty="0" smtClean="0"/>
              <a:t>Generation of 100% Electricity from Renewable Sources</a:t>
            </a:r>
          </a:p>
          <a:p>
            <a:r>
              <a:rPr lang="en-GB" sz="2800" dirty="0" smtClean="0"/>
              <a:t>Work out an desired Generation mix of </a:t>
            </a:r>
          </a:p>
          <a:p>
            <a:pPr lvl="1"/>
            <a:r>
              <a:rPr lang="en-GB" sz="2400" dirty="0" smtClean="0"/>
              <a:t>PV on rooftops </a:t>
            </a:r>
          </a:p>
          <a:p>
            <a:pPr lvl="2"/>
            <a:r>
              <a:rPr lang="en-GB" sz="2000" dirty="0" smtClean="0"/>
              <a:t>100’000 roof programme = every house should be a power Station</a:t>
            </a:r>
          </a:p>
          <a:p>
            <a:pPr lvl="3"/>
            <a:r>
              <a:rPr lang="en-GB" sz="1600" dirty="0" smtClean="0"/>
              <a:t>Requires only country-wide net metering</a:t>
            </a:r>
          </a:p>
          <a:p>
            <a:pPr lvl="3"/>
            <a:r>
              <a:rPr lang="en-GB" sz="1600" dirty="0" smtClean="0"/>
              <a:t>Will channel considerable funds down the income pyramid</a:t>
            </a:r>
          </a:p>
          <a:p>
            <a:pPr lvl="3"/>
            <a:r>
              <a:rPr lang="en-GB" sz="1600" dirty="0" smtClean="0"/>
              <a:t>Will create massive jobs in the country</a:t>
            </a:r>
            <a:endParaRPr lang="en-GB" sz="2800" dirty="0" smtClean="0"/>
          </a:p>
          <a:p>
            <a:pPr lvl="1"/>
            <a:r>
              <a:rPr lang="en-GB" sz="2400" dirty="0" smtClean="0"/>
              <a:t>PV 5 – 50 MW in all corners of the country</a:t>
            </a:r>
          </a:p>
          <a:p>
            <a:r>
              <a:rPr lang="en-GB" sz="2800" dirty="0" smtClean="0"/>
              <a:t>CSP </a:t>
            </a:r>
          </a:p>
          <a:p>
            <a:pPr lvl="1"/>
            <a:r>
              <a:rPr lang="en-GB" sz="2400" dirty="0" smtClean="0"/>
              <a:t>15 - 150 MW</a:t>
            </a:r>
          </a:p>
          <a:p>
            <a:pPr lvl="1"/>
            <a:r>
              <a:rPr lang="en-GB" sz="2400" dirty="0" smtClean="0"/>
              <a:t>50 – 500 MW + storage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Amusha Consultancy Services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37134"/>
            <a:ext cx="8229600" cy="4525963"/>
          </a:xfrm>
        </p:spPr>
        <p:txBody>
          <a:bodyPr/>
          <a:lstStyle/>
          <a:p>
            <a:r>
              <a:rPr lang="en-GB" dirty="0" smtClean="0"/>
              <a:t>Bush-to-electricity</a:t>
            </a:r>
          </a:p>
          <a:p>
            <a:pPr lvl="1"/>
            <a:r>
              <a:rPr lang="en-GB" dirty="0" smtClean="0"/>
              <a:t>Facilitate 1‘000 small-scale generators in </a:t>
            </a:r>
            <a:r>
              <a:rPr lang="en-GB" dirty="0" err="1" smtClean="0"/>
              <a:t>farmsize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= 100 – 1‘000 KW</a:t>
            </a:r>
          </a:p>
          <a:p>
            <a:r>
              <a:rPr lang="en-GB" dirty="0" smtClean="0"/>
              <a:t>Wind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150 MW in </a:t>
            </a:r>
            <a:r>
              <a:rPr lang="en-GB" dirty="0" err="1" smtClean="0"/>
              <a:t>Lüderitz</a:t>
            </a:r>
            <a:endParaRPr lang="en-GB" dirty="0" smtClean="0"/>
          </a:p>
          <a:p>
            <a:pPr lvl="1"/>
            <a:r>
              <a:rPr lang="en-GB" dirty="0"/>
              <a:t> </a:t>
            </a:r>
            <a:r>
              <a:rPr lang="en-GB" dirty="0" smtClean="0"/>
              <a:t>Walvis Bay ?</a:t>
            </a:r>
          </a:p>
          <a:p>
            <a:pPr lvl="1"/>
            <a:r>
              <a:rPr lang="en-GB" dirty="0" smtClean="0"/>
              <a:t>Small vertical axis technology 1- 10 KW all over the country </a:t>
            </a:r>
          </a:p>
          <a:p>
            <a:r>
              <a:rPr lang="en-GB" dirty="0" smtClean="0"/>
              <a:t>Biogas at abattoirs, Feedlots and sewage works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Amusha Consultancy Services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Explore</a:t>
            </a:r>
          </a:p>
          <a:p>
            <a:pPr lvl="1"/>
            <a:r>
              <a:rPr lang="en-GB" dirty="0" smtClean="0"/>
              <a:t>Wave Power</a:t>
            </a:r>
          </a:p>
          <a:p>
            <a:pPr lvl="1"/>
            <a:r>
              <a:rPr lang="en-GB" dirty="0" smtClean="0"/>
              <a:t>Ocean Stream Energy </a:t>
            </a:r>
          </a:p>
          <a:p>
            <a:pPr lvl="1"/>
            <a:r>
              <a:rPr lang="en-GB" dirty="0" smtClean="0"/>
              <a:t>Geothermal resources</a:t>
            </a:r>
          </a:p>
          <a:p>
            <a:pPr lvl="1"/>
            <a:r>
              <a:rPr lang="en-GB" dirty="0" smtClean="0"/>
              <a:t>others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Amusha Consultancy Services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4088"/>
            <a:ext cx="8686800" cy="4525963"/>
          </a:xfrm>
        </p:spPr>
        <p:txBody>
          <a:bodyPr/>
          <a:lstStyle/>
          <a:p>
            <a:r>
              <a:rPr lang="en-GB" dirty="0" smtClean="0"/>
              <a:t>The grid:</a:t>
            </a:r>
          </a:p>
          <a:p>
            <a:pPr lvl="1"/>
            <a:r>
              <a:rPr lang="en-GB" dirty="0" smtClean="0"/>
              <a:t>SMART GRID MANAGEMENT !</a:t>
            </a:r>
          </a:p>
          <a:p>
            <a:pPr lvl="1"/>
            <a:r>
              <a:rPr lang="en-GB" dirty="0" smtClean="0"/>
              <a:t>Invest on Micro- Mini- and local grids instead of </a:t>
            </a:r>
            <a:r>
              <a:rPr lang="en-GB" dirty="0" err="1" smtClean="0"/>
              <a:t>gigantomanistic</a:t>
            </a:r>
            <a:r>
              <a:rPr lang="en-GB" dirty="0" smtClean="0"/>
              <a:t> Power Highways with high losses.   </a:t>
            </a:r>
          </a:p>
          <a:p>
            <a:pPr lvl="1"/>
            <a:r>
              <a:rPr lang="en-GB" dirty="0" smtClean="0"/>
              <a:t>Introduce electronic control devices to synchronise input into the Grid from small and big sources</a:t>
            </a:r>
          </a:p>
          <a:p>
            <a:pPr lvl="1"/>
            <a:r>
              <a:rPr lang="en-GB" dirty="0" smtClean="0"/>
              <a:t>Investigate storage capacities:</a:t>
            </a:r>
          </a:p>
          <a:p>
            <a:pPr lvl="2"/>
            <a:r>
              <a:rPr lang="en-GB" dirty="0" smtClean="0"/>
              <a:t>Batteries (household and large scale)</a:t>
            </a:r>
          </a:p>
          <a:p>
            <a:pPr lvl="2"/>
            <a:r>
              <a:rPr lang="en-GB" dirty="0" err="1" smtClean="0"/>
              <a:t>Airpressure</a:t>
            </a:r>
            <a:endParaRPr lang="en-GB" dirty="0" smtClean="0"/>
          </a:p>
          <a:p>
            <a:pPr lvl="2"/>
            <a:r>
              <a:rPr lang="en-GB" dirty="0" smtClean="0"/>
              <a:t>Gravity Power Pump Storage</a:t>
            </a:r>
          </a:p>
          <a:p>
            <a:pPr lvl="2"/>
            <a:r>
              <a:rPr lang="en-GB" dirty="0" smtClean="0"/>
              <a:t>Heat Storage (CSP)</a:t>
            </a:r>
          </a:p>
          <a:p>
            <a:pPr lvl="2"/>
            <a:r>
              <a:rPr lang="en-GB" dirty="0" smtClean="0"/>
              <a:t>Etc.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Amusha Consultancy Services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7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4161750" indent="-24161750" defTabSz="914400" eaLnBrk="1" hangingPunct="1"/>
            <a:r>
              <a:rPr lang="en-GB" smtClean="0">
                <a:solidFill>
                  <a:srgbClr val="000000"/>
                </a:solidFill>
                <a:latin typeface="Calibri" charset="0"/>
              </a:rPr>
              <a:t>Recommended Structure 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of Supply</a:t>
            </a:r>
            <a:endParaRPr lang="en-GB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1200" dirty="0" smtClean="0">
                <a:ea typeface="+mn-ea"/>
                <a:cs typeface="+mn-cs"/>
              </a:rPr>
              <a:t>Import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1800" dirty="0"/>
              <a:t>+</a:t>
            </a:r>
            <a:endParaRPr lang="en-GB" sz="1800" dirty="0" smtClean="0"/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3059" dirty="0" err="1" smtClean="0">
                <a:ea typeface="+mn-ea"/>
                <a:cs typeface="+mn-cs"/>
              </a:rPr>
              <a:t>NamPower</a:t>
            </a:r>
            <a:endParaRPr lang="en-GB" sz="3059" dirty="0" smtClean="0"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3059" dirty="0" smtClean="0"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3059" dirty="0" smtClean="0"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3059" dirty="0" smtClean="0"/>
              <a:t>REDs/</a:t>
            </a:r>
            <a:r>
              <a:rPr lang="en-GB" sz="3059" dirty="0" err="1" smtClean="0"/>
              <a:t>Municpalities</a:t>
            </a:r>
            <a:endParaRPr lang="en-GB" sz="3059" dirty="0" smtClean="0"/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3059" dirty="0" smtClean="0"/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3059" dirty="0" smtClean="0"/>
              <a:t/>
            </a:r>
            <a:br>
              <a:rPr lang="en-GB" sz="3059" dirty="0" smtClean="0"/>
            </a:br>
            <a:endParaRPr lang="en-GB" sz="3059" dirty="0" smtClean="0"/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3059" dirty="0" smtClean="0"/>
              <a:t>Users Users Users Users </a:t>
            </a:r>
            <a:r>
              <a:rPr lang="en-GB" sz="3059" dirty="0"/>
              <a:t>Users</a:t>
            </a:r>
            <a:endParaRPr lang="en-GB" sz="3059" dirty="0" smtClean="0">
              <a:ea typeface="+mn-ea"/>
              <a:cs typeface="+mn-cs"/>
            </a:endParaRPr>
          </a:p>
        </p:txBody>
      </p:sp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5691188" y="571023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993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" name="Bild 1" descr="Power Symbo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55514">
            <a:off x="3399233" y="2745878"/>
            <a:ext cx="462988" cy="1295195"/>
          </a:xfrm>
          <a:prstGeom prst="rect">
            <a:avLst/>
          </a:prstGeom>
        </p:spPr>
      </p:pic>
      <p:pic>
        <p:nvPicPr>
          <p:cNvPr id="19" name="Bild 18" descr="Power Symbo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4754">
            <a:off x="2114921" y="4295516"/>
            <a:ext cx="659298" cy="1844365"/>
          </a:xfrm>
          <a:prstGeom prst="rect">
            <a:avLst/>
          </a:prstGeom>
        </p:spPr>
      </p:pic>
      <p:grpSp>
        <p:nvGrpSpPr>
          <p:cNvPr id="20" name="Gruppierung 19"/>
          <p:cNvGrpSpPr/>
          <p:nvPr/>
        </p:nvGrpSpPr>
        <p:grpSpPr>
          <a:xfrm rot="4153940">
            <a:off x="1017123" y="2300233"/>
            <a:ext cx="1454497" cy="2158901"/>
            <a:chOff x="4145508" y="1349049"/>
            <a:chExt cx="2630148" cy="3669973"/>
          </a:xfrm>
        </p:grpSpPr>
        <p:pic>
          <p:nvPicPr>
            <p:cNvPr id="21" name="Bild 20" descr="Comic_Right_Arrow_clip_art_mediu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632003">
              <a:off x="3625595" y="1868962"/>
              <a:ext cx="3669973" cy="2630148"/>
            </a:xfrm>
            <a:prstGeom prst="rect">
              <a:avLst/>
            </a:prstGeom>
          </p:spPr>
        </p:pic>
        <p:grpSp>
          <p:nvGrpSpPr>
            <p:cNvPr id="22" name="Gruppierung 21"/>
            <p:cNvGrpSpPr/>
            <p:nvPr/>
          </p:nvGrpSpPr>
          <p:grpSpPr>
            <a:xfrm>
              <a:off x="4759836" y="1629391"/>
              <a:ext cx="914471" cy="3103154"/>
              <a:chOff x="4759836" y="1629391"/>
              <a:chExt cx="914471" cy="3103154"/>
            </a:xfrm>
          </p:grpSpPr>
          <p:sp>
            <p:nvSpPr>
              <p:cNvPr id="23" name="Textfeld 22"/>
              <p:cNvSpPr txBox="1"/>
              <p:nvPr/>
            </p:nvSpPr>
            <p:spPr>
              <a:xfrm rot="523724">
                <a:off x="4967690" y="1629391"/>
                <a:ext cx="6909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 rot="21291526">
                <a:off x="4759836" y="2964182"/>
                <a:ext cx="6909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 rot="20319766">
                <a:off x="4983311" y="3901548"/>
                <a:ext cx="6909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" name="Textfeld 5"/>
          <p:cNvSpPr txBox="1"/>
          <p:nvPr/>
        </p:nvSpPr>
        <p:spPr>
          <a:xfrm>
            <a:off x="3054043" y="5044236"/>
            <a:ext cx="2763033" cy="954107"/>
          </a:xfrm>
          <a:prstGeom prst="rect">
            <a:avLst/>
          </a:prstGeom>
          <a:noFill/>
          <a:ln w="19050" cap="rnd">
            <a:solidFill>
              <a:srgbClr val="FF0000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</a:rPr>
              <a:t>&gt; 2.4 </a:t>
            </a:r>
            <a:r>
              <a:rPr lang="de-DE" sz="2800" b="1" cap="small" dirty="0" smtClean="0">
                <a:solidFill>
                  <a:srgbClr val="FF0000"/>
                </a:solidFill>
              </a:rPr>
              <a:t>Billion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br>
              <a:rPr lang="de-DE" sz="2800" b="1" dirty="0" smtClean="0">
                <a:solidFill>
                  <a:srgbClr val="FF0000"/>
                </a:solidFill>
              </a:rPr>
            </a:br>
            <a:r>
              <a:rPr lang="de-DE" sz="2800" b="1" dirty="0" smtClean="0">
                <a:solidFill>
                  <a:srgbClr val="FF0000"/>
                </a:solidFill>
              </a:rPr>
              <a:t>Nam$ per Year</a:t>
            </a:r>
          </a:p>
        </p:txBody>
      </p:sp>
      <p:pic>
        <p:nvPicPr>
          <p:cNvPr id="27" name="Bild 26" descr="Power Symbo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0348">
            <a:off x="5492368" y="1632580"/>
            <a:ext cx="587373" cy="1643157"/>
          </a:xfrm>
          <a:prstGeom prst="rect">
            <a:avLst/>
          </a:prstGeom>
        </p:spPr>
      </p:pic>
      <p:pic>
        <p:nvPicPr>
          <p:cNvPr id="28" name="Bild 27" descr="Power Symbo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26450" y="2838086"/>
            <a:ext cx="587373" cy="1643157"/>
          </a:xfrm>
          <a:prstGeom prst="rect">
            <a:avLst/>
          </a:prstGeom>
        </p:spPr>
      </p:pic>
      <p:pic>
        <p:nvPicPr>
          <p:cNvPr id="29" name="Bild 28" descr="Power Symbo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98644">
            <a:off x="6140728" y="4476651"/>
            <a:ext cx="587373" cy="1643157"/>
          </a:xfrm>
          <a:prstGeom prst="rect">
            <a:avLst/>
          </a:prstGeom>
        </p:spPr>
      </p:pic>
      <p:pic>
        <p:nvPicPr>
          <p:cNvPr id="30" name="Bild 29" descr="Power Symbo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1720" y="3826230"/>
            <a:ext cx="587373" cy="1643157"/>
          </a:xfrm>
          <a:prstGeom prst="rect">
            <a:avLst/>
          </a:prstGeom>
        </p:spPr>
      </p:pic>
      <p:grpSp>
        <p:nvGrpSpPr>
          <p:cNvPr id="31" name="Gruppierung 30"/>
          <p:cNvGrpSpPr/>
          <p:nvPr/>
        </p:nvGrpSpPr>
        <p:grpSpPr>
          <a:xfrm rot="6703067">
            <a:off x="6271164" y="2228666"/>
            <a:ext cx="1454497" cy="2158901"/>
            <a:chOff x="4145508" y="1349049"/>
            <a:chExt cx="2630148" cy="3669973"/>
          </a:xfrm>
        </p:grpSpPr>
        <p:pic>
          <p:nvPicPr>
            <p:cNvPr id="32" name="Bild 31" descr="Comic_Right_Arrow_clip_art_mediu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632003">
              <a:off x="3625595" y="1868962"/>
              <a:ext cx="3669973" cy="2630148"/>
            </a:xfrm>
            <a:prstGeom prst="rect">
              <a:avLst/>
            </a:prstGeom>
          </p:spPr>
        </p:pic>
        <p:grpSp>
          <p:nvGrpSpPr>
            <p:cNvPr id="33" name="Gruppierung 32"/>
            <p:cNvGrpSpPr/>
            <p:nvPr/>
          </p:nvGrpSpPr>
          <p:grpSpPr>
            <a:xfrm>
              <a:off x="4753949" y="1629391"/>
              <a:ext cx="920616" cy="3020593"/>
              <a:chOff x="4753949" y="1629391"/>
              <a:chExt cx="920616" cy="3020593"/>
            </a:xfrm>
          </p:grpSpPr>
          <p:sp>
            <p:nvSpPr>
              <p:cNvPr id="34" name="Textfeld 33"/>
              <p:cNvSpPr txBox="1"/>
              <p:nvPr/>
            </p:nvSpPr>
            <p:spPr>
              <a:xfrm rot="523724">
                <a:off x="4967690" y="1629391"/>
                <a:ext cx="6909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 rot="21291526">
                <a:off x="4753949" y="2800554"/>
                <a:ext cx="6909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 rot="20639028">
                <a:off x="4983570" y="3818987"/>
                <a:ext cx="6909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Gruppierung 37"/>
          <p:cNvGrpSpPr/>
          <p:nvPr/>
        </p:nvGrpSpPr>
        <p:grpSpPr>
          <a:xfrm rot="12477191">
            <a:off x="6994292" y="4214038"/>
            <a:ext cx="1454497" cy="2158901"/>
            <a:chOff x="4145508" y="1349049"/>
            <a:chExt cx="2630148" cy="3669973"/>
          </a:xfrm>
        </p:grpSpPr>
        <p:pic>
          <p:nvPicPr>
            <p:cNvPr id="39" name="Bild 38" descr="Comic_Right_Arrow_clip_art_mediu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632003">
              <a:off x="3625595" y="1868962"/>
              <a:ext cx="3669973" cy="2630148"/>
            </a:xfrm>
            <a:prstGeom prst="rect">
              <a:avLst/>
            </a:prstGeom>
          </p:spPr>
        </p:pic>
        <p:grpSp>
          <p:nvGrpSpPr>
            <p:cNvPr id="40" name="Gruppierung 39"/>
            <p:cNvGrpSpPr/>
            <p:nvPr/>
          </p:nvGrpSpPr>
          <p:grpSpPr>
            <a:xfrm>
              <a:off x="4866321" y="1510302"/>
              <a:ext cx="865712" cy="3109400"/>
              <a:chOff x="4866321" y="1510302"/>
              <a:chExt cx="865712" cy="3109400"/>
            </a:xfrm>
          </p:grpSpPr>
          <p:sp>
            <p:nvSpPr>
              <p:cNvPr id="41" name="Textfeld 40"/>
              <p:cNvSpPr txBox="1"/>
              <p:nvPr/>
            </p:nvSpPr>
            <p:spPr>
              <a:xfrm rot="523724">
                <a:off x="4881700" y="1510302"/>
                <a:ext cx="6909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 rot="21291526">
                <a:off x="4866321" y="2688788"/>
                <a:ext cx="6909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 rot="20319766">
                <a:off x="5041039" y="3788705"/>
                <a:ext cx="6909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5" name="Gruppierung 44"/>
          <p:cNvGrpSpPr/>
          <p:nvPr/>
        </p:nvGrpSpPr>
        <p:grpSpPr>
          <a:xfrm rot="19944044">
            <a:off x="366451" y="4351004"/>
            <a:ext cx="1454497" cy="2158901"/>
            <a:chOff x="4145508" y="1349049"/>
            <a:chExt cx="2630148" cy="3669973"/>
          </a:xfrm>
        </p:grpSpPr>
        <p:pic>
          <p:nvPicPr>
            <p:cNvPr id="46" name="Bild 45" descr="Comic_Right_Arrow_clip_art_mediu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632003">
              <a:off x="3625595" y="1868962"/>
              <a:ext cx="3669973" cy="2630148"/>
            </a:xfrm>
            <a:prstGeom prst="rect">
              <a:avLst/>
            </a:prstGeom>
          </p:spPr>
        </p:pic>
        <p:grpSp>
          <p:nvGrpSpPr>
            <p:cNvPr id="47" name="Gruppierung 46"/>
            <p:cNvGrpSpPr/>
            <p:nvPr/>
          </p:nvGrpSpPr>
          <p:grpSpPr>
            <a:xfrm>
              <a:off x="4806397" y="1629391"/>
              <a:ext cx="1004686" cy="3130348"/>
              <a:chOff x="4806397" y="1629391"/>
              <a:chExt cx="1004686" cy="3130348"/>
            </a:xfrm>
          </p:grpSpPr>
          <p:sp>
            <p:nvSpPr>
              <p:cNvPr id="48" name="Textfeld 47"/>
              <p:cNvSpPr txBox="1"/>
              <p:nvPr/>
            </p:nvSpPr>
            <p:spPr>
              <a:xfrm rot="523724">
                <a:off x="4967690" y="1629391"/>
                <a:ext cx="6909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 rot="21291526">
                <a:off x="4806397" y="2872897"/>
                <a:ext cx="6909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xtfeld 49"/>
              <p:cNvSpPr txBox="1"/>
              <p:nvPr/>
            </p:nvSpPr>
            <p:spPr>
              <a:xfrm rot="20639028">
                <a:off x="4914378" y="2872407"/>
                <a:ext cx="690993" cy="1412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 rot="20319766">
                <a:off x="5120089" y="3928742"/>
                <a:ext cx="6909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dirty="0" smtClean="0">
                    <a:solidFill>
                      <a:schemeClr val="bg1"/>
                    </a:solidFill>
                  </a:rPr>
                  <a:t>$</a:t>
                </a:r>
                <a:endParaRPr lang="de-DE" sz="48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4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uild="allAtOnce" animBg="1"/>
      <p:bldP spid="6" grpId="2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756152"/>
          </a:xfrm>
        </p:spPr>
        <p:txBody>
          <a:bodyPr/>
          <a:lstStyle/>
          <a:p>
            <a:r>
              <a:rPr lang="en-GB" dirty="0" smtClean="0"/>
              <a:t>The New Role of NamPower:</a:t>
            </a:r>
          </a:p>
          <a:p>
            <a:pPr lvl="1"/>
            <a:r>
              <a:rPr lang="en-GB" dirty="0" smtClean="0"/>
              <a:t>Manage supply and demand on National Level</a:t>
            </a:r>
          </a:p>
          <a:p>
            <a:pPr lvl="1"/>
            <a:r>
              <a:rPr lang="en-GB" dirty="0" smtClean="0"/>
              <a:t>Manage transition from Namibia as an importing country to a Power exporting country</a:t>
            </a:r>
          </a:p>
          <a:p>
            <a:pPr lvl="2"/>
            <a:r>
              <a:rPr lang="en-GB" dirty="0" smtClean="0"/>
              <a:t>(earn income from selling Namibian RE-power to others, not by buying from them and selling with a mark-up to Namibians)</a:t>
            </a:r>
          </a:p>
          <a:p>
            <a:pPr lvl="1"/>
            <a:r>
              <a:rPr lang="en-GB" dirty="0" smtClean="0"/>
              <a:t>Support REDs </a:t>
            </a:r>
            <a:r>
              <a:rPr lang="en-GB" smtClean="0"/>
              <a:t>and Municipalities an ECB </a:t>
            </a:r>
            <a:r>
              <a:rPr lang="en-GB" dirty="0" smtClean="0"/>
              <a:t>in the implementation of new structures for Power supply. </a:t>
            </a:r>
          </a:p>
          <a:p>
            <a:pPr lvl="1"/>
            <a:r>
              <a:rPr lang="en-GB" dirty="0" smtClean="0"/>
              <a:t>Other tasks </a:t>
            </a:r>
            <a:r>
              <a:rPr lang="en-GB" dirty="0" err="1" smtClean="0"/>
              <a:t>tbc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Amusha Consultancy Services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This country is at a crossroad: </a:t>
            </a:r>
          </a:p>
          <a:p>
            <a:pPr lvl="1"/>
            <a:r>
              <a:rPr lang="en-GB" dirty="0" smtClean="0"/>
              <a:t>Either we go – and PAY– for  the same mistakes that the old industrialised economies did, meaning we try to install a centralised, fossil based electricity supply system nationwide, which is even more problematic here than elsewhere because of our low population density and wide-spread poverty</a:t>
            </a:r>
          </a:p>
          <a:p>
            <a:pPr lvl="1"/>
            <a:r>
              <a:rPr lang="en-GB" dirty="0" smtClean="0"/>
              <a:t>Or we smell the coffee and learn from new developments that our previous colonisers paid for dearly, meaning we opt for a de-centralised, Renewables based concept, that will produce electricity where we need it and keep the money circulating among Namibians instead of taking it out to benefit a few of us and finance development elsewhere.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5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417638"/>
            <a:ext cx="9010650" cy="5440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The future has already started, the world is on the move because the old fossil systems simply cannot </a:t>
            </a:r>
            <a:r>
              <a:rPr lang="en-GB" sz="2500" dirty="0" err="1" smtClean="0">
                <a:latin typeface="Calibri" charset="0"/>
              </a:rPr>
              <a:t>deliverany</a:t>
            </a:r>
            <a:r>
              <a:rPr lang="en-GB" sz="2500" dirty="0" smtClean="0">
                <a:latin typeface="Calibri" charset="0"/>
              </a:rPr>
              <a:t> </a:t>
            </a:r>
            <a:r>
              <a:rPr lang="en-GB" sz="2500" dirty="0">
                <a:latin typeface="Calibri" charset="0"/>
              </a:rPr>
              <a:t>longer, they are financially risky = unpredictable and detrimental to climate and environment in short: </a:t>
            </a:r>
            <a:r>
              <a:rPr lang="en-GB" sz="2500" dirty="0" err="1">
                <a:latin typeface="Calibri" charset="0"/>
              </a:rPr>
              <a:t>UNsustainable</a:t>
            </a:r>
            <a:r>
              <a:rPr lang="en-GB" sz="2500" dirty="0" smtClean="0">
                <a:latin typeface="Calibri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Namibia has not (yet) done all the mistakes the industrialised countries have done and are paying for these days ! ! !</a:t>
            </a:r>
            <a:endParaRPr lang="en-GB"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Namibia must </a:t>
            </a:r>
            <a:r>
              <a:rPr lang="en-GB" sz="2500" dirty="0" smtClean="0">
                <a:latin typeface="Calibri" charset="0"/>
              </a:rPr>
              <a:t>choose </a:t>
            </a:r>
            <a:r>
              <a:rPr lang="en-GB" sz="2500" dirty="0">
                <a:latin typeface="Calibri" charset="0"/>
              </a:rPr>
              <a:t>to </a:t>
            </a:r>
            <a:r>
              <a:rPr lang="en-GB" sz="2500" dirty="0">
                <a:solidFill>
                  <a:srgbClr val="FF0000"/>
                </a:solidFill>
                <a:latin typeface="Calibri" charset="0"/>
              </a:rPr>
              <a:t>either </a:t>
            </a:r>
            <a:r>
              <a:rPr lang="en-GB" sz="2500" dirty="0">
                <a:latin typeface="Calibri" charset="0"/>
              </a:rPr>
              <a:t>be part of the past by repeating the mistakes the fossil industrialised society has done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500" dirty="0">
                <a:latin typeface="Calibri" charset="0"/>
              </a:rPr>
              <a:t>                         </a:t>
            </a:r>
            <a:r>
              <a:rPr lang="en-GB" sz="3000" dirty="0">
                <a:solidFill>
                  <a:srgbClr val="FF0000"/>
                </a:solidFill>
                <a:latin typeface="Calibri" charset="0"/>
              </a:rPr>
              <a:t>or be part of the future</a:t>
            </a:r>
          </a:p>
          <a:p>
            <a:pPr eaLnBrk="1" hangingPunct="1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The future industrialised society will be based on Renewable Energy generation in conjunction with Energy Efficiency</a:t>
            </a:r>
          </a:p>
          <a:p>
            <a:pPr eaLnBrk="1" hangingPunct="1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RE + EE will also create jobs for Namibians by establishing value chains for the majority of the people rather than further concentration of wealth in the hands of the few </a:t>
            </a:r>
          </a:p>
          <a:p>
            <a:pPr eaLnBrk="1" hangingPunct="1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With Renewable Energy, the majority wins</a:t>
            </a:r>
          </a:p>
        </p:txBody>
      </p:sp>
      <p:sp>
        <p:nvSpPr>
          <p:cNvPr id="9011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8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European Solution </a:t>
            </a:r>
            <a:br>
              <a:rPr lang="en-GB" dirty="0">
                <a:solidFill>
                  <a:sysClr val="windowText" lastClr="000000"/>
                </a:solidFill>
              </a:rPr>
            </a:br>
            <a:r>
              <a:rPr lang="en-GB" dirty="0">
                <a:solidFill>
                  <a:sysClr val="windowText" lastClr="000000"/>
                </a:solidFill>
              </a:rPr>
              <a:t>for African Problem</a:t>
            </a:r>
          </a:p>
        </p:txBody>
      </p:sp>
      <p:pic>
        <p:nvPicPr>
          <p:cNvPr id="20482" name="Content Placeholder 4" descr="Europ Solution to afric problem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677863" y="1600208"/>
            <a:ext cx="10499726" cy="5402263"/>
          </a:xfrm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691188" y="571023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2048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Amusha Consultancy Services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8223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400" b="1" dirty="0" err="1">
                <a:latin typeface="Times New Roman"/>
              </a:rPr>
              <a:t>Marketplace</a:t>
            </a:r>
            <a:r>
              <a:rPr lang="de-DE" sz="2400" b="1" dirty="0">
                <a:latin typeface="Times New Roman"/>
              </a:rPr>
              <a:t> </a:t>
            </a:r>
            <a:r>
              <a:rPr lang="de-DE" sz="2400" b="1" dirty="0" smtClean="0">
                <a:latin typeface="Times New Roman"/>
              </a:rPr>
              <a:t>News                                                       </a:t>
            </a:r>
            <a:r>
              <a:rPr lang="de-DE" sz="2400" dirty="0" smtClean="0">
                <a:latin typeface="Times New Roman"/>
              </a:rPr>
              <a:t>16.01.2012</a:t>
            </a:r>
            <a:endParaRPr lang="de-DE" sz="2400" dirty="0">
              <a:latin typeface="Times New Roman"/>
            </a:endParaRPr>
          </a:p>
          <a:p>
            <a:pPr marL="0" indent="0">
              <a:buNone/>
            </a:pPr>
            <a:r>
              <a:rPr lang="de-DE" b="1" dirty="0">
                <a:latin typeface="Times New Roman"/>
              </a:rPr>
              <a:t>Average </a:t>
            </a:r>
            <a:r>
              <a:rPr lang="de-DE" b="1" dirty="0" err="1">
                <a:latin typeface="Times New Roman"/>
              </a:rPr>
              <a:t>inflation</a:t>
            </a:r>
            <a:r>
              <a:rPr lang="de-DE" b="1" dirty="0">
                <a:latin typeface="Times New Roman"/>
              </a:rPr>
              <a:t> </a:t>
            </a:r>
            <a:r>
              <a:rPr lang="de-DE" b="1" dirty="0" err="1">
                <a:latin typeface="Times New Roman"/>
              </a:rPr>
              <a:t>for</a:t>
            </a:r>
            <a:r>
              <a:rPr lang="de-DE" b="1" dirty="0">
                <a:latin typeface="Times New Roman"/>
              </a:rPr>
              <a:t> 2011 </a:t>
            </a:r>
            <a:r>
              <a:rPr lang="de-DE" b="1" dirty="0" err="1">
                <a:latin typeface="Times New Roman"/>
              </a:rPr>
              <a:t>clocks</a:t>
            </a:r>
            <a:r>
              <a:rPr lang="de-DE" b="1" dirty="0">
                <a:latin typeface="Times New Roman"/>
              </a:rPr>
              <a:t> </a:t>
            </a:r>
            <a:r>
              <a:rPr lang="de-DE" b="1" dirty="0" err="1">
                <a:latin typeface="Times New Roman"/>
              </a:rPr>
              <a:t>at</a:t>
            </a:r>
            <a:r>
              <a:rPr lang="de-DE" b="1" dirty="0">
                <a:latin typeface="Times New Roman"/>
              </a:rPr>
              <a:t> 5%</a:t>
            </a:r>
            <a:endParaRPr lang="de-DE" dirty="0">
              <a:latin typeface="Times New Roman"/>
            </a:endParaRPr>
          </a:p>
          <a:p>
            <a:endParaRPr lang="de-DE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“</a:t>
            </a:r>
            <a:r>
              <a:rPr lang="de-DE" sz="1600" dirty="0" err="1"/>
              <a:t>There</a:t>
            </a:r>
            <a:r>
              <a:rPr lang="de-DE" sz="1600" dirty="0"/>
              <a:t> </a:t>
            </a:r>
            <a:r>
              <a:rPr lang="de-DE" sz="1600" dirty="0" err="1"/>
              <a:t>could</a:t>
            </a:r>
            <a:r>
              <a:rPr lang="de-DE" sz="1600" dirty="0"/>
              <a:t> also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upward</a:t>
            </a:r>
            <a:r>
              <a:rPr lang="de-DE" sz="1600" dirty="0"/>
              <a:t> </a:t>
            </a:r>
            <a:r>
              <a:rPr lang="de-DE" sz="1600" dirty="0" err="1"/>
              <a:t>surprises</a:t>
            </a:r>
            <a:r>
              <a:rPr lang="de-DE" sz="1600" dirty="0"/>
              <a:t> </a:t>
            </a:r>
            <a:r>
              <a:rPr lang="de-DE" sz="1600" b="1" dirty="0" err="1"/>
              <a:t>caused</a:t>
            </a:r>
            <a:r>
              <a:rPr lang="de-DE" sz="1600" b="1" dirty="0"/>
              <a:t> </a:t>
            </a:r>
            <a:r>
              <a:rPr lang="de-DE" sz="1600" b="1" dirty="0" err="1"/>
              <a:t>by</a:t>
            </a:r>
            <a:r>
              <a:rPr lang="de-DE" sz="1600" b="1" dirty="0"/>
              <a:t> </a:t>
            </a:r>
            <a:r>
              <a:rPr lang="de-DE" sz="1600" b="1" dirty="0" err="1" smtClean="0"/>
              <a:t>electricity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increases</a:t>
            </a:r>
            <a:r>
              <a:rPr lang="de-DE" sz="1600" dirty="0"/>
              <a:t>, </a:t>
            </a:r>
            <a:r>
              <a:rPr lang="de-DE" sz="1600" dirty="0" err="1"/>
              <a:t>which</a:t>
            </a:r>
            <a:r>
              <a:rPr lang="de-DE" sz="1600" dirty="0"/>
              <a:t> </a:t>
            </a:r>
            <a:r>
              <a:rPr lang="de-DE" sz="1600" dirty="0" err="1"/>
              <a:t>we</a:t>
            </a:r>
            <a:r>
              <a:rPr lang="de-DE" sz="1600" dirty="0"/>
              <a:t> </a:t>
            </a:r>
            <a:r>
              <a:rPr lang="de-DE" sz="1600" dirty="0" err="1"/>
              <a:t>believe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not </a:t>
            </a:r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priced</a:t>
            </a:r>
            <a:r>
              <a:rPr lang="de-DE" sz="1600" dirty="0"/>
              <a:t> in </a:t>
            </a:r>
            <a:r>
              <a:rPr lang="de-DE" sz="1600" dirty="0" err="1"/>
              <a:t>yet</a:t>
            </a:r>
            <a:r>
              <a:rPr lang="de-DE" sz="1600" dirty="0"/>
              <a:t>.</a:t>
            </a:r>
            <a:r>
              <a:rPr lang="de-DE" sz="1600" dirty="0" smtClean="0"/>
              <a:t>” SSS </a:t>
            </a:r>
            <a:r>
              <a:rPr lang="de-DE" sz="1600" dirty="0" err="1"/>
              <a:t>expects</a:t>
            </a:r>
            <a:r>
              <a:rPr lang="de-DE" sz="1600" dirty="0"/>
              <a:t> an </a:t>
            </a:r>
            <a:r>
              <a:rPr lang="de-DE" sz="1600" dirty="0" err="1"/>
              <a:t>average</a:t>
            </a:r>
            <a:r>
              <a:rPr lang="de-DE" sz="1600" dirty="0"/>
              <a:t> </a:t>
            </a:r>
            <a:r>
              <a:rPr lang="de-DE" sz="1600" dirty="0" err="1"/>
              <a:t>inflation</a:t>
            </a:r>
            <a:r>
              <a:rPr lang="de-DE" sz="1600" dirty="0"/>
              <a:t> rate </a:t>
            </a:r>
            <a:r>
              <a:rPr lang="de-DE" sz="1600" dirty="0" err="1"/>
              <a:t>of</a:t>
            </a:r>
            <a:r>
              <a:rPr lang="de-DE" sz="1600" dirty="0"/>
              <a:t> 7,2 per </a:t>
            </a:r>
            <a:r>
              <a:rPr lang="de-DE" sz="1600" dirty="0" err="1"/>
              <a:t>cent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2012</a:t>
            </a:r>
            <a:r>
              <a:rPr lang="de-DE" sz="1600" dirty="0" smtClean="0"/>
              <a:t>.</a:t>
            </a:r>
          </a:p>
          <a:p>
            <a:pPr marL="0" indent="0">
              <a:buNone/>
            </a:pPr>
            <a:r>
              <a:rPr lang="de-DE" sz="1600" dirty="0" smtClean="0"/>
              <a:t>Last </a:t>
            </a:r>
            <a:r>
              <a:rPr lang="de-DE" sz="1600" dirty="0" err="1" smtClean="0"/>
              <a:t>month’s</a:t>
            </a:r>
            <a:r>
              <a:rPr lang="de-DE" sz="1600" dirty="0" smtClean="0"/>
              <a:t> </a:t>
            </a:r>
            <a:r>
              <a:rPr lang="de-DE" sz="1600" dirty="0" err="1" smtClean="0"/>
              <a:t>increase</a:t>
            </a:r>
            <a:r>
              <a:rPr lang="de-DE" sz="1600" dirty="0" smtClean="0"/>
              <a:t> was, </a:t>
            </a:r>
            <a:r>
              <a:rPr lang="de-DE" sz="1600" dirty="0" err="1" smtClean="0"/>
              <a:t>as</a:t>
            </a:r>
            <a:r>
              <a:rPr lang="de-DE" sz="1600" dirty="0" smtClean="0"/>
              <a:t> in </a:t>
            </a:r>
            <a:r>
              <a:rPr lang="de-DE" sz="1600" dirty="0" err="1" smtClean="0"/>
              <a:t>most</a:t>
            </a:r>
            <a:r>
              <a:rPr lang="de-DE" sz="1600" dirty="0" smtClean="0"/>
              <a:t> </a:t>
            </a:r>
            <a:r>
              <a:rPr lang="de-DE" sz="1600" dirty="0" err="1" smtClean="0"/>
              <a:t>previous</a:t>
            </a:r>
            <a:r>
              <a:rPr lang="de-DE" sz="1600" dirty="0" smtClean="0"/>
              <a:t> </a:t>
            </a:r>
            <a:r>
              <a:rPr lang="de-DE" sz="1600" dirty="0" err="1" smtClean="0"/>
              <a:t>months</a:t>
            </a:r>
            <a:r>
              <a:rPr lang="de-DE" sz="1600" dirty="0" smtClean="0"/>
              <a:t>, </a:t>
            </a:r>
            <a:r>
              <a:rPr lang="de-DE" sz="1600" dirty="0" err="1" smtClean="0"/>
              <a:t>driven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a jump in </a:t>
            </a:r>
            <a:r>
              <a:rPr lang="de-DE" sz="1600" b="1" dirty="0" err="1" smtClean="0"/>
              <a:t>food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inflation</a:t>
            </a:r>
            <a:r>
              <a:rPr lang="de-DE" sz="1600" dirty="0" smtClean="0"/>
              <a:t>. </a:t>
            </a:r>
            <a:r>
              <a:rPr lang="de-DE" sz="1600" dirty="0" err="1" smtClean="0"/>
              <a:t>December’s</a:t>
            </a:r>
            <a:r>
              <a:rPr lang="de-DE" sz="1600" dirty="0" smtClean="0"/>
              <a:t> </a:t>
            </a:r>
            <a:r>
              <a:rPr lang="de-DE" sz="1600" dirty="0" err="1" smtClean="0"/>
              <a:t>figure</a:t>
            </a:r>
            <a:r>
              <a:rPr lang="de-DE" sz="1600" dirty="0" smtClean="0"/>
              <a:t> </a:t>
            </a:r>
            <a:r>
              <a:rPr lang="de-DE" sz="1600" dirty="0" err="1" smtClean="0"/>
              <a:t>stood</a:t>
            </a:r>
            <a:r>
              <a:rPr lang="de-DE" sz="1600" dirty="0" smtClean="0"/>
              <a:t> </a:t>
            </a:r>
            <a:r>
              <a:rPr lang="de-DE" sz="1600" b="1" dirty="0" err="1" smtClean="0"/>
              <a:t>at</a:t>
            </a:r>
            <a:r>
              <a:rPr lang="de-DE" sz="1600" b="1" dirty="0" smtClean="0"/>
              <a:t> 9,2 per </a:t>
            </a:r>
            <a:r>
              <a:rPr lang="de-DE" sz="1600" b="1" dirty="0" err="1" smtClean="0"/>
              <a:t>cent</a:t>
            </a:r>
            <a:r>
              <a:rPr lang="de-DE" sz="1600" dirty="0" smtClean="0"/>
              <a:t>, </a:t>
            </a:r>
            <a:r>
              <a:rPr lang="de-DE" sz="1600" dirty="0" err="1" smtClean="0"/>
              <a:t>up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6,7 per </a:t>
            </a:r>
            <a:r>
              <a:rPr lang="de-DE" sz="1600" dirty="0" err="1" smtClean="0"/>
              <a:t>cent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previous</a:t>
            </a:r>
            <a:r>
              <a:rPr lang="de-DE" sz="1600" dirty="0" smtClean="0"/>
              <a:t> </a:t>
            </a:r>
            <a:r>
              <a:rPr lang="de-DE" sz="1600" dirty="0" err="1" smtClean="0"/>
              <a:t>month</a:t>
            </a:r>
            <a:r>
              <a:rPr lang="de-DE" sz="1600" dirty="0" smtClean="0"/>
              <a:t>. Inflation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bread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cereals</a:t>
            </a:r>
            <a:r>
              <a:rPr lang="de-DE" sz="1600" dirty="0" smtClean="0"/>
              <a:t>, </a:t>
            </a:r>
            <a:r>
              <a:rPr lang="de-DE" sz="1600" dirty="0" err="1" smtClean="0"/>
              <a:t>meat</a:t>
            </a:r>
            <a:r>
              <a:rPr lang="de-DE" sz="1600" dirty="0" smtClean="0"/>
              <a:t>, milk, </a:t>
            </a:r>
            <a:r>
              <a:rPr lang="de-DE" sz="1600" dirty="0" err="1" smtClean="0"/>
              <a:t>cheese</a:t>
            </a:r>
            <a:r>
              <a:rPr lang="de-DE" sz="1600" dirty="0" smtClean="0"/>
              <a:t>, </a:t>
            </a:r>
            <a:r>
              <a:rPr lang="de-DE" sz="1600" dirty="0" err="1" smtClean="0"/>
              <a:t>eggs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vegetables</a:t>
            </a:r>
            <a:r>
              <a:rPr lang="de-DE" sz="1600" dirty="0" smtClean="0"/>
              <a:t> </a:t>
            </a:r>
            <a:r>
              <a:rPr lang="de-DE" sz="1600" dirty="0" err="1" smtClean="0"/>
              <a:t>were</a:t>
            </a:r>
            <a:r>
              <a:rPr lang="de-DE" sz="1600" dirty="0" smtClean="0"/>
              <a:t> all </a:t>
            </a:r>
            <a:r>
              <a:rPr lang="de-DE" sz="1600" dirty="0" err="1" smtClean="0"/>
              <a:t>up</a:t>
            </a:r>
            <a:r>
              <a:rPr lang="de-DE" sz="1600" dirty="0" smtClean="0"/>
              <a:t>: </a:t>
            </a:r>
            <a:r>
              <a:rPr lang="de-DE" sz="1600" dirty="0" err="1" smtClean="0"/>
              <a:t>meat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10,9 per </a:t>
            </a:r>
            <a:r>
              <a:rPr lang="de-DE" sz="1600" dirty="0" err="1" smtClean="0"/>
              <a:t>cent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11,1 per </a:t>
            </a:r>
            <a:r>
              <a:rPr lang="de-DE" sz="1600" dirty="0" err="1" smtClean="0"/>
              <a:t>cent</a:t>
            </a:r>
            <a:r>
              <a:rPr lang="de-DE" sz="1600" dirty="0" smtClean="0"/>
              <a:t>; </a:t>
            </a:r>
            <a:r>
              <a:rPr lang="de-DE" sz="1600" dirty="0" err="1" smtClean="0"/>
              <a:t>cheese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eggs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1,7 per </a:t>
            </a:r>
            <a:r>
              <a:rPr lang="de-DE" sz="1600" dirty="0" err="1" smtClean="0"/>
              <a:t>cent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3,6 per </a:t>
            </a:r>
            <a:r>
              <a:rPr lang="de-DE" sz="1600" dirty="0" err="1" smtClean="0"/>
              <a:t>cent</a:t>
            </a:r>
            <a:r>
              <a:rPr lang="de-DE" sz="1600" dirty="0" smtClean="0"/>
              <a:t>;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vegetables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5,3 per </a:t>
            </a:r>
            <a:r>
              <a:rPr lang="de-DE" sz="1600" dirty="0" err="1" smtClean="0"/>
              <a:t>cent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9,9 per </a:t>
            </a:r>
            <a:r>
              <a:rPr lang="de-DE" sz="1600" dirty="0" err="1" smtClean="0"/>
              <a:t>cent</a:t>
            </a:r>
            <a:r>
              <a:rPr lang="de-DE" sz="1600" dirty="0" smtClean="0"/>
              <a:t>.</a:t>
            </a:r>
            <a:endParaRPr lang="de-DE" sz="1600" dirty="0"/>
          </a:p>
        </p:txBody>
      </p:sp>
      <p:pic>
        <p:nvPicPr>
          <p:cNvPr id="9" name="Picture 8" descr="http://www.namibian.com.na/typo3temp/pics/2c303630ac.jpg">
            <a:hlinkClick r:id="rId2" tooltip="&quot;DOLLARWISE ... Consumers will have to count their pennies with economists warning that the price monster will become fiercer in the coming months. However, Nesser Apundu, a fruit and vegetable vendor in Windhoek, is determined to keep his customers. Photo: Tanja Bause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3" y="2739576"/>
            <a:ext cx="3728358" cy="21408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789715" y="2739574"/>
            <a:ext cx="3819072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dirty="0">
                <a:latin typeface="Goudy Old Style"/>
              </a:rPr>
              <a:t>DOLLARWISE ... </a:t>
            </a:r>
            <a:r>
              <a:rPr lang="de-DE" dirty="0" err="1">
                <a:latin typeface="Goudy Old Style"/>
              </a:rPr>
              <a:t>Consumers</a:t>
            </a:r>
            <a:r>
              <a:rPr lang="de-DE" dirty="0">
                <a:latin typeface="Goudy Old Style"/>
              </a:rPr>
              <a:t> will </a:t>
            </a:r>
            <a:r>
              <a:rPr lang="de-DE" dirty="0" err="1">
                <a:latin typeface="Goudy Old Style"/>
              </a:rPr>
              <a:t>have</a:t>
            </a:r>
            <a:r>
              <a:rPr lang="de-DE" dirty="0">
                <a:latin typeface="Goudy Old Style"/>
              </a:rPr>
              <a:t> </a:t>
            </a:r>
            <a:r>
              <a:rPr lang="de-DE" dirty="0" err="1">
                <a:latin typeface="Goudy Old Style"/>
              </a:rPr>
              <a:t>to</a:t>
            </a:r>
            <a:r>
              <a:rPr lang="de-DE" dirty="0">
                <a:latin typeface="Goudy Old Style"/>
              </a:rPr>
              <a:t> </a:t>
            </a:r>
            <a:r>
              <a:rPr lang="de-DE" dirty="0" err="1">
                <a:latin typeface="Goudy Old Style"/>
              </a:rPr>
              <a:t>count</a:t>
            </a:r>
            <a:r>
              <a:rPr lang="de-DE" dirty="0">
                <a:latin typeface="Goudy Old Style"/>
              </a:rPr>
              <a:t> </a:t>
            </a:r>
            <a:r>
              <a:rPr lang="de-DE" dirty="0" err="1">
                <a:latin typeface="Goudy Old Style"/>
              </a:rPr>
              <a:t>their</a:t>
            </a:r>
            <a:r>
              <a:rPr lang="de-DE" dirty="0">
                <a:latin typeface="Goudy Old Style"/>
              </a:rPr>
              <a:t> </a:t>
            </a:r>
            <a:r>
              <a:rPr lang="de-DE" dirty="0" err="1">
                <a:latin typeface="Goudy Old Style"/>
              </a:rPr>
              <a:t>pennies</a:t>
            </a:r>
            <a:r>
              <a:rPr lang="de-DE" dirty="0">
                <a:latin typeface="Goudy Old Style"/>
              </a:rPr>
              <a:t> </a:t>
            </a:r>
            <a:r>
              <a:rPr lang="de-DE" dirty="0" err="1">
                <a:latin typeface="Goudy Old Style"/>
              </a:rPr>
              <a:t>with</a:t>
            </a:r>
            <a:r>
              <a:rPr lang="de-DE" dirty="0">
                <a:latin typeface="Goudy Old Style"/>
              </a:rPr>
              <a:t> </a:t>
            </a:r>
            <a:r>
              <a:rPr lang="de-DE" dirty="0" err="1">
                <a:latin typeface="Goudy Old Style"/>
              </a:rPr>
              <a:t>economists</a:t>
            </a:r>
            <a:r>
              <a:rPr lang="de-DE" dirty="0">
                <a:latin typeface="Goudy Old Style"/>
              </a:rPr>
              <a:t> </a:t>
            </a:r>
            <a:r>
              <a:rPr lang="de-DE" dirty="0" err="1">
                <a:latin typeface="Goudy Old Style"/>
              </a:rPr>
              <a:t>warning</a:t>
            </a:r>
            <a:r>
              <a:rPr lang="de-DE" dirty="0">
                <a:latin typeface="Goudy Old Style"/>
              </a:rPr>
              <a:t> </a:t>
            </a:r>
            <a:r>
              <a:rPr lang="de-DE" dirty="0" err="1">
                <a:latin typeface="Goudy Old Style"/>
              </a:rPr>
              <a:t>that</a:t>
            </a:r>
            <a:r>
              <a:rPr lang="de-DE" dirty="0">
                <a:latin typeface="Goudy Old Style"/>
              </a:rPr>
              <a:t> </a:t>
            </a:r>
            <a:r>
              <a:rPr lang="de-DE" dirty="0" err="1">
                <a:latin typeface="Goudy Old Style"/>
              </a:rPr>
              <a:t>the</a:t>
            </a:r>
            <a:r>
              <a:rPr lang="de-DE" dirty="0">
                <a:latin typeface="Goudy Old Style"/>
              </a:rPr>
              <a:t> </a:t>
            </a:r>
            <a:r>
              <a:rPr lang="de-DE" dirty="0" err="1">
                <a:latin typeface="Goudy Old Style"/>
              </a:rPr>
              <a:t>price</a:t>
            </a:r>
            <a:r>
              <a:rPr lang="de-DE" dirty="0">
                <a:latin typeface="Goudy Old Style"/>
              </a:rPr>
              <a:t> </a:t>
            </a:r>
            <a:r>
              <a:rPr lang="de-DE" dirty="0" err="1">
                <a:latin typeface="Goudy Old Style"/>
              </a:rPr>
              <a:t>monster</a:t>
            </a:r>
            <a:r>
              <a:rPr lang="de-DE" dirty="0">
                <a:latin typeface="Goudy Old Style"/>
              </a:rPr>
              <a:t> will </a:t>
            </a:r>
            <a:r>
              <a:rPr lang="de-DE" dirty="0" err="1">
                <a:latin typeface="Goudy Old Style"/>
              </a:rPr>
              <a:t>become</a:t>
            </a:r>
            <a:r>
              <a:rPr lang="de-DE" dirty="0">
                <a:latin typeface="Goudy Old Style"/>
              </a:rPr>
              <a:t> </a:t>
            </a:r>
            <a:r>
              <a:rPr lang="de-DE" dirty="0" err="1">
                <a:latin typeface="Goudy Old Style"/>
              </a:rPr>
              <a:t>fiercer</a:t>
            </a:r>
            <a:r>
              <a:rPr lang="de-DE" dirty="0">
                <a:latin typeface="Goudy Old Style"/>
              </a:rPr>
              <a:t> in </a:t>
            </a:r>
            <a:r>
              <a:rPr lang="de-DE" dirty="0" err="1">
                <a:latin typeface="Goudy Old Style"/>
              </a:rPr>
              <a:t>the</a:t>
            </a:r>
            <a:r>
              <a:rPr lang="de-DE" dirty="0">
                <a:latin typeface="Goudy Old Style"/>
              </a:rPr>
              <a:t> </a:t>
            </a:r>
            <a:r>
              <a:rPr lang="de-DE" dirty="0" err="1">
                <a:latin typeface="Goudy Old Style"/>
              </a:rPr>
              <a:t>coming</a:t>
            </a:r>
            <a:r>
              <a:rPr lang="de-DE" dirty="0">
                <a:latin typeface="Goudy Old Style"/>
              </a:rPr>
              <a:t> </a:t>
            </a:r>
            <a:r>
              <a:rPr lang="de-DE" dirty="0" err="1">
                <a:latin typeface="Goudy Old Style"/>
              </a:rPr>
              <a:t>months</a:t>
            </a:r>
            <a:r>
              <a:rPr lang="de-DE" dirty="0" smtClean="0">
                <a:latin typeface="Goudy Old Style"/>
              </a:rPr>
              <a:t>..</a:t>
            </a:r>
            <a:endParaRPr lang="de-DE" dirty="0">
              <a:latin typeface="Goudy Old Style"/>
            </a:endParaRPr>
          </a:p>
          <a:p>
            <a:r>
              <a:rPr lang="de-DE" dirty="0" err="1" smtClean="0">
                <a:latin typeface="Goudy Old Style"/>
              </a:rPr>
              <a:t>Photo</a:t>
            </a:r>
            <a:r>
              <a:rPr lang="de-DE" dirty="0">
                <a:latin typeface="Goudy Old Style"/>
              </a:rPr>
              <a:t>: Tanja </a:t>
            </a:r>
            <a:r>
              <a:rPr lang="de-DE" dirty="0" smtClean="0">
                <a:latin typeface="Goudy Old Style"/>
              </a:rPr>
              <a:t>Bause</a:t>
            </a:r>
            <a:endParaRPr lang="de-DE" dirty="0">
              <a:latin typeface="Goudy Old Styl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21" y="274638"/>
            <a:ext cx="6519333" cy="1143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60223" y="5604192"/>
            <a:ext cx="1516205" cy="519351"/>
          </a:xfrm>
          <a:prstGeom prst="donut">
            <a:avLst/>
          </a:prstGeom>
          <a:solidFill>
            <a:srgbClr val="FF0000"/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04503" y="5035815"/>
            <a:ext cx="2815297" cy="519351"/>
          </a:xfrm>
          <a:prstGeom prst="donut">
            <a:avLst/>
          </a:prstGeom>
          <a:solidFill>
            <a:srgbClr val="FF0000"/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000110" y="5403583"/>
            <a:ext cx="1516205" cy="519351"/>
          </a:xfrm>
          <a:prstGeom prst="donut">
            <a:avLst/>
          </a:prstGeom>
          <a:solidFill>
            <a:srgbClr val="FF0000"/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2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 descr="Solar ResourcevsDemand An H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3577" y="1914718"/>
            <a:ext cx="781684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dirty="0" smtClean="0"/>
              <a:t>“The future is the time with less and less conventional energy available”</a:t>
            </a:r>
            <a:endParaRPr lang="en-ZA" dirty="0"/>
          </a:p>
        </p:txBody>
      </p:sp>
      <p:pic>
        <p:nvPicPr>
          <p:cNvPr id="7" name="Content Placeholder 6" descr="tumblr_inline_n315ythldo1qg4mbp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90750" y="2840095"/>
            <a:ext cx="4762500" cy="3600450"/>
          </a:xfrm>
        </p:spPr>
      </p:pic>
      <p:pic>
        <p:nvPicPr>
          <p:cNvPr id="9" name="Picture 8" descr="Coal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5146219"/>
            <a:ext cx="3116144" cy="190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4161750" indent="-24161750" defTabSz="914400" eaLnBrk="1" hangingPunct="1"/>
            <a:r>
              <a:rPr lang="en-GB">
                <a:solidFill>
                  <a:srgbClr val="000000"/>
                </a:solidFill>
                <a:latin typeface="Calibri" charset="0"/>
              </a:rPr>
              <a:t>Thank you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dirty="0"/>
              <a:t>Which questions do you have </a:t>
            </a:r>
            <a:r>
              <a:rPr lang="en-US" sz="4400" dirty="0" smtClean="0"/>
              <a:t>?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4400" cap="small" dirty="0" smtClean="0">
              <a:latin typeface="Goudy Hilights SSi"/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4400" cap="small" dirty="0" err="1" smtClean="0">
                <a:latin typeface="Goudy Hilights SSi"/>
                <a:ea typeface="+mn-ea"/>
                <a:cs typeface="+mn-cs"/>
              </a:rPr>
              <a:t>AmushA</a:t>
            </a:r>
            <a:endParaRPr lang="en-GB" sz="4400" cap="small" dirty="0" smtClean="0">
              <a:latin typeface="Goudy Hilights SSi"/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3059" dirty="0" smtClean="0">
                <a:ea typeface="+mn-ea"/>
                <a:cs typeface="+mn-cs"/>
              </a:rPr>
              <a:t>Consultancy Services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3059" dirty="0" smtClean="0">
                <a:ea typeface="+mn-ea"/>
                <a:cs typeface="+mn-cs"/>
              </a:rPr>
              <a:t>0811 291 223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3059" dirty="0" smtClean="0">
                <a:ea typeface="+mn-ea"/>
                <a:cs typeface="+mn-cs"/>
                <a:hlinkClick r:id="rId2"/>
              </a:rPr>
              <a:t>amusha@iway.na</a:t>
            </a:r>
            <a:endParaRPr lang="en-GB" sz="3059" dirty="0" smtClean="0">
              <a:ea typeface="+mn-ea"/>
              <a:cs typeface="+mn-cs"/>
            </a:endParaRPr>
          </a:p>
        </p:txBody>
      </p:sp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5691188" y="571023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993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4A452A"/>
                </a:solidFill>
                <a:latin typeface="Goudy Hilights SSi" charset="0"/>
              </a:rPr>
              <a:t>AMUSHA </a:t>
            </a:r>
            <a:r>
              <a:rPr lang="en-US" sz="1200">
                <a:solidFill>
                  <a:srgbClr val="898989"/>
                </a:solidFill>
                <a:latin typeface="Calibri" charset="0"/>
              </a:rPr>
              <a:t>Consultancy Services</a:t>
            </a:r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Releasing its Wage Bargaining Report for 2008, </a:t>
            </a:r>
            <a:r>
              <a:rPr lang="en-US" dirty="0" err="1">
                <a:latin typeface="Times New Roman"/>
                <a:cs typeface="Times New Roman"/>
              </a:rPr>
              <a:t>LaRRI</a:t>
            </a:r>
            <a:r>
              <a:rPr lang="en-US" dirty="0">
                <a:latin typeface="Times New Roman"/>
                <a:cs typeface="Times New Roman"/>
              </a:rPr>
              <a:t> warned: 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“</a:t>
            </a:r>
            <a:r>
              <a:rPr lang="en-US" dirty="0">
                <a:latin typeface="Times New Roman"/>
                <a:cs typeface="Times New Roman"/>
              </a:rPr>
              <a:t>Unless we start </a:t>
            </a:r>
            <a:r>
              <a:rPr lang="en-US" dirty="0" err="1">
                <a:latin typeface="Times New Roman"/>
                <a:cs typeface="Times New Roman"/>
              </a:rPr>
              <a:t>realising</a:t>
            </a:r>
            <a:r>
              <a:rPr lang="en-US" dirty="0">
                <a:latin typeface="Times New Roman"/>
                <a:cs typeface="Times New Roman"/>
              </a:rPr>
              <a:t> that a small minority cannot live in peace and happiness while the vast majority remains hungry and desperate, we will continue building the foundation for future disaster.</a:t>
            </a:r>
            <a:r>
              <a:rPr lang="en-US" dirty="0" smtClean="0">
                <a:latin typeface="Times New Roman"/>
                <a:cs typeface="Times New Roman"/>
              </a:rPr>
              <a:t>”</a:t>
            </a:r>
          </a:p>
          <a:p>
            <a:pPr marL="0" indent="0" algn="ctr">
              <a:buNone/>
            </a:pPr>
            <a:r>
              <a:rPr lang="en-US" sz="4800" b="1" dirty="0" smtClean="0">
                <a:cs typeface="Times New Roman"/>
              </a:rPr>
              <a:t>Do we want to be part of the future or part of the disaster ?</a:t>
            </a:r>
            <a:endParaRPr lang="en-US" sz="4800" b="1" dirty="0">
              <a:cs typeface="Times New Roman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Amusha Consultancy Services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21" y="274638"/>
            <a:ext cx="651933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Title 1"/>
          <p:cNvSpPr txBox="1">
            <a:spLocks/>
          </p:cNvSpPr>
          <p:nvPr/>
        </p:nvSpPr>
        <p:spPr bwMode="auto">
          <a:xfrm>
            <a:off x="226901" y="190543"/>
            <a:ext cx="8229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4400" dirty="0" smtClean="0">
                <a:latin typeface="Goudy Old Style"/>
              </a:rPr>
              <a:t>People </a:t>
            </a:r>
            <a:r>
              <a:rPr lang="de-DE" sz="4400" dirty="0" err="1" smtClean="0">
                <a:latin typeface="Goudy Old Style"/>
              </a:rPr>
              <a:t>and</a:t>
            </a:r>
            <a:r>
              <a:rPr lang="de-DE" sz="4400" dirty="0" smtClean="0">
                <a:latin typeface="Goudy Old Style"/>
              </a:rPr>
              <a:t> </a:t>
            </a:r>
            <a:r>
              <a:rPr lang="de-DE" sz="4400" dirty="0" err="1" smtClean="0">
                <a:latin typeface="Goudy Old Style"/>
              </a:rPr>
              <a:t>Wealth</a:t>
            </a:r>
            <a:r>
              <a:rPr lang="de-DE" sz="4400" dirty="0" smtClean="0">
                <a:latin typeface="Goudy Old Style"/>
              </a:rPr>
              <a:t> in Namibia</a:t>
            </a:r>
            <a:endParaRPr lang="de-DE" sz="4400" dirty="0">
              <a:latin typeface="Goudy Old Style"/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152777" y="1444074"/>
            <a:ext cx="3569151" cy="5400000"/>
            <a:chOff x="0" y="0"/>
            <a:chExt cx="2935656" cy="4441544"/>
          </a:xfrm>
        </p:grpSpPr>
        <p:sp>
          <p:nvSpPr>
            <p:cNvPr id="33" name="Trapezoid 32"/>
            <p:cNvSpPr/>
            <p:nvPr/>
          </p:nvSpPr>
          <p:spPr>
            <a:xfrm>
              <a:off x="797983" y="921328"/>
              <a:ext cx="821267" cy="558800"/>
            </a:xfrm>
            <a:prstGeom prst="trapezoid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>
                <a:latin typeface="Goudy Old Style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0" y="0"/>
              <a:ext cx="2935656" cy="4441544"/>
              <a:chOff x="0" y="0"/>
              <a:chExt cx="2935656" cy="4441544"/>
            </a:xfrm>
          </p:grpSpPr>
          <p:sp>
            <p:nvSpPr>
              <p:cNvPr id="35" name="Trapezoid 34"/>
              <p:cNvSpPr/>
              <p:nvPr/>
            </p:nvSpPr>
            <p:spPr>
              <a:xfrm>
                <a:off x="0" y="2617835"/>
                <a:ext cx="2406650" cy="1819275"/>
              </a:xfrm>
              <a:prstGeom prst="trapezoid">
                <a:avLst>
                  <a:gd name="adj" fmla="val 23779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6" name="Trapezoid 35"/>
              <p:cNvSpPr/>
              <p:nvPr/>
            </p:nvSpPr>
            <p:spPr>
              <a:xfrm>
                <a:off x="433917" y="1501293"/>
                <a:ext cx="1540933" cy="1113367"/>
              </a:xfrm>
              <a:prstGeom prst="trapezoid">
                <a:avLst>
                  <a:gd name="adj" fmla="val 3195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941917" y="70429"/>
                <a:ext cx="512233" cy="829733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29217" y="476841"/>
                <a:ext cx="541867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5.7%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77900" y="917095"/>
                <a:ext cx="457200" cy="2286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7.2 %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70983" y="2009255"/>
                <a:ext cx="1062568" cy="245534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Goudy Old Style"/>
                  </a:rPr>
                  <a:t>35 %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4885" y="3105708"/>
                <a:ext cx="2230966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Goudy Old Style"/>
                  </a:rPr>
                  <a:t>52 %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57717" y="4092050"/>
                <a:ext cx="1714500" cy="28786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monthly</a:t>
                </a:r>
                <a:r>
                  <a:rPr lang="en-US" sz="1100" baseline="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 </a:t>
                </a:r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&lt; 1'500 Nam$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5448" y="2364893"/>
                <a:ext cx="1549399" cy="23283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Goudy Old Style"/>
                  </a:rPr>
                  <a:t>monthly &lt; 4'600 Nam$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7026" y="1124528"/>
                <a:ext cx="1745190" cy="359833"/>
              </a:xfrm>
              <a:prstGeom prst="triangle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aseline="0" dirty="0" smtClean="0">
                    <a:latin typeface="Goudy Old Style"/>
                  </a:rPr>
                  <a:t>&lt;10'500 Nam$ </a:t>
                </a:r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69951" y="658861"/>
                <a:ext cx="639232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&gt;10'500</a:t>
                </a:r>
              </a:p>
            </p:txBody>
          </p:sp>
          <p:sp>
            <p:nvSpPr>
              <p:cNvPr id="46" name="Right Brace 45"/>
              <p:cNvSpPr/>
              <p:nvPr/>
            </p:nvSpPr>
            <p:spPr>
              <a:xfrm rot="20714276">
                <a:off x="2025273" y="1406814"/>
                <a:ext cx="258641" cy="3034730"/>
              </a:xfrm>
              <a:prstGeom prst="rightBrace">
                <a:avLst>
                  <a:gd name="adj1" fmla="val 71211"/>
                  <a:gd name="adj2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73299" y="2676245"/>
                <a:ext cx="662357" cy="41275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Goudy Old Style"/>
                  </a:rPr>
                  <a:t>87%</a:t>
                </a:r>
              </a:p>
            </p:txBody>
          </p:sp>
          <p:sp>
            <p:nvSpPr>
              <p:cNvPr id="48" name="Left Brace 47"/>
              <p:cNvSpPr/>
              <p:nvPr/>
            </p:nvSpPr>
            <p:spPr>
              <a:xfrm rot="972044">
                <a:off x="603378" y="0"/>
                <a:ext cx="393724" cy="1438870"/>
              </a:xfrm>
              <a:prstGeom prst="leftBrace">
                <a:avLst>
                  <a:gd name="adj1" fmla="val 29937"/>
                  <a:gd name="adj2" fmla="val 4944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24885" y="419946"/>
                <a:ext cx="627591" cy="309857"/>
              </a:xfrm>
              <a:prstGeom prst="rect">
                <a:avLst/>
              </a:prstGeom>
              <a:noFill/>
              <a:ln w="9525" cmpd="sng">
                <a:solidFill>
                  <a:schemeClr val="lt1">
                    <a:shade val="50000"/>
                    <a:alpha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Goudy Old Style"/>
                  </a:rPr>
                  <a:t>13%</a:t>
                </a:r>
              </a:p>
            </p:txBody>
          </p:sp>
        </p:grpSp>
      </p:grp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57201" y="1417637"/>
            <a:ext cx="4341586" cy="1303791"/>
          </a:xfrm>
        </p:spPr>
        <p:txBody>
          <a:bodyPr/>
          <a:lstStyle/>
          <a:p>
            <a:r>
              <a:rPr lang="en-US" dirty="0" smtClean="0"/>
              <a:t>Monthly income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how many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61786" y="4185432"/>
            <a:ext cx="216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Source: </a:t>
            </a:r>
            <a:r>
              <a:rPr lang="de-DE" dirty="0" err="1" smtClean="0"/>
              <a:t>BoN</a:t>
            </a:r>
            <a:r>
              <a:rPr lang="de-DE" dirty="0" smtClean="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19861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152778" y="1444074"/>
            <a:ext cx="3450969" cy="5400000"/>
            <a:chOff x="0" y="0"/>
            <a:chExt cx="2838450" cy="4441544"/>
          </a:xfrm>
        </p:grpSpPr>
        <p:sp>
          <p:nvSpPr>
            <p:cNvPr id="33" name="Trapezoid 32"/>
            <p:cNvSpPr/>
            <p:nvPr/>
          </p:nvSpPr>
          <p:spPr>
            <a:xfrm>
              <a:off x="797983" y="921328"/>
              <a:ext cx="821267" cy="558800"/>
            </a:xfrm>
            <a:prstGeom prst="trapezoid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>
                <a:latin typeface="Goudy Old Style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0" y="0"/>
              <a:ext cx="2838450" cy="4441544"/>
              <a:chOff x="0" y="0"/>
              <a:chExt cx="2838450" cy="4441544"/>
            </a:xfrm>
          </p:grpSpPr>
          <p:sp>
            <p:nvSpPr>
              <p:cNvPr id="35" name="Trapezoid 34"/>
              <p:cNvSpPr/>
              <p:nvPr/>
            </p:nvSpPr>
            <p:spPr>
              <a:xfrm>
                <a:off x="0" y="2617835"/>
                <a:ext cx="2406650" cy="1819275"/>
              </a:xfrm>
              <a:prstGeom prst="trapezoid">
                <a:avLst>
                  <a:gd name="adj" fmla="val 23779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6" name="Trapezoid 35"/>
              <p:cNvSpPr/>
              <p:nvPr/>
            </p:nvSpPr>
            <p:spPr>
              <a:xfrm>
                <a:off x="433917" y="1501293"/>
                <a:ext cx="1540933" cy="1113367"/>
              </a:xfrm>
              <a:prstGeom prst="trapezoid">
                <a:avLst>
                  <a:gd name="adj" fmla="val 3195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941917" y="70429"/>
                <a:ext cx="512233" cy="829733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29217" y="476841"/>
                <a:ext cx="541867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5.7%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77900" y="917095"/>
                <a:ext cx="457200" cy="2286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7.2 %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70983" y="2009255"/>
                <a:ext cx="1062568" cy="245534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35 %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4885" y="3105708"/>
                <a:ext cx="2230966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Goudy Old Style"/>
                  </a:rPr>
                  <a:t>52 %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57717" y="4092050"/>
                <a:ext cx="1714500" cy="28786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monthly</a:t>
                </a:r>
                <a:r>
                  <a:rPr lang="en-US" sz="1100" baseline="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 </a:t>
                </a:r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  <a:latin typeface="Goudy Old Style"/>
                  </a:rPr>
                  <a:t>&lt; 1'500 Nam$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5448" y="2364893"/>
                <a:ext cx="1549399" cy="23283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monthly &lt; 4'600 Nam$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7026" y="1124528"/>
                <a:ext cx="1745190" cy="359833"/>
              </a:xfrm>
              <a:prstGeom prst="triangle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aseline="0" dirty="0" smtClean="0">
                    <a:latin typeface="Goudy Old Style"/>
                  </a:rPr>
                  <a:t>&lt;10'500 Nam$ </a:t>
                </a:r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69951" y="658861"/>
                <a:ext cx="639232" cy="23706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latin typeface="Goudy Old Style"/>
                  </a:rPr>
                  <a:t>&gt;10'500</a:t>
                </a:r>
              </a:p>
            </p:txBody>
          </p:sp>
          <p:sp>
            <p:nvSpPr>
              <p:cNvPr id="46" name="Right Brace 45"/>
              <p:cNvSpPr/>
              <p:nvPr/>
            </p:nvSpPr>
            <p:spPr>
              <a:xfrm rot="20714276">
                <a:off x="2025273" y="1406814"/>
                <a:ext cx="258641" cy="3034730"/>
              </a:xfrm>
              <a:prstGeom prst="rightBrace">
                <a:avLst>
                  <a:gd name="adj1" fmla="val 37001"/>
                  <a:gd name="adj2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73300" y="2721011"/>
                <a:ext cx="565150" cy="41275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latin typeface="Goudy Old Style"/>
                  </a:rPr>
                  <a:t>87%</a:t>
                </a:r>
              </a:p>
            </p:txBody>
          </p:sp>
          <p:sp>
            <p:nvSpPr>
              <p:cNvPr id="48" name="Left Brace 47"/>
              <p:cNvSpPr/>
              <p:nvPr/>
            </p:nvSpPr>
            <p:spPr>
              <a:xfrm rot="972044">
                <a:off x="603378" y="0"/>
                <a:ext cx="393724" cy="1438870"/>
              </a:xfrm>
              <a:prstGeom prst="leftBrace">
                <a:avLst>
                  <a:gd name="adj1" fmla="val 8333"/>
                  <a:gd name="adj2" fmla="val 49440"/>
                </a:avLst>
              </a:prstGeom>
              <a:ln>
                <a:solidFill>
                  <a:srgbClr val="FF0000">
                    <a:alpha val="71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>
                  <a:latin typeface="Goudy Old Style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27026" y="531861"/>
                <a:ext cx="425450" cy="257175"/>
              </a:xfrm>
              <a:prstGeom prst="rect">
                <a:avLst/>
              </a:prstGeom>
              <a:noFill/>
              <a:ln w="9525" cmpd="sng">
                <a:solidFill>
                  <a:schemeClr val="lt1">
                    <a:shade val="50000"/>
                    <a:alpha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36000" tIns="36000" rIns="36000" bIns="3600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dirty="0">
                    <a:latin typeface="Goudy Old Style"/>
                  </a:rPr>
                  <a:t>13%</a:t>
                </a:r>
              </a:p>
            </p:txBody>
          </p:sp>
        </p:grpSp>
      </p:grpSp>
      <p:sp>
        <p:nvSpPr>
          <p:cNvPr id="11" name="Isosceles Triangle 10"/>
          <p:cNvSpPr>
            <a:spLocks noChangeAspect="1"/>
          </p:cNvSpPr>
          <p:nvPr/>
        </p:nvSpPr>
        <p:spPr>
          <a:xfrm>
            <a:off x="3909788" y="1529701"/>
            <a:ext cx="1433285" cy="2452656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udy Old Sty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630" y="3374571"/>
            <a:ext cx="108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Goudy Old Style"/>
              </a:rPr>
              <a:t>≈ 33%</a:t>
            </a:r>
            <a:endParaRPr lang="en-US" dirty="0">
              <a:solidFill>
                <a:srgbClr val="FFFF00"/>
              </a:solidFill>
              <a:latin typeface="Goudy Old Style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57201" y="944953"/>
            <a:ext cx="4341586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Electricity users now on grid</a:t>
            </a:r>
          </a:p>
        </p:txBody>
      </p:sp>
      <p:sp>
        <p:nvSpPr>
          <p:cNvPr id="2" name="Right Brace 1"/>
          <p:cNvSpPr/>
          <p:nvPr/>
        </p:nvSpPr>
        <p:spPr>
          <a:xfrm rot="20579375">
            <a:off x="4986915" y="1413676"/>
            <a:ext cx="346215" cy="2496271"/>
          </a:xfrm>
          <a:prstGeom prst="rightBrace">
            <a:avLst>
              <a:gd name="adj1" fmla="val 24301"/>
              <a:gd name="adj2" fmla="val 49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oudy Old Sty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4680" y="2276391"/>
            <a:ext cx="283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udy Old Style"/>
              </a:rPr>
              <a:t>Per cent of population on grid 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2" y="1953058"/>
            <a:ext cx="28474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oudy Old Style"/>
              </a:rPr>
              <a:t>How many people will still be able to afford grid-electricity when inflation bites and prices rise ? ! ? </a:t>
            </a:r>
            <a:endParaRPr lang="en-US" sz="2800" dirty="0">
              <a:latin typeface="Goudy Old Style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609600" y="5"/>
            <a:ext cx="8229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4400" dirty="0" smtClean="0">
                <a:latin typeface="Goudy Old Style"/>
              </a:rPr>
              <a:t>People </a:t>
            </a:r>
            <a:r>
              <a:rPr lang="de-DE" sz="4400" dirty="0" err="1" smtClean="0">
                <a:latin typeface="Goudy Old Style"/>
              </a:rPr>
              <a:t>and</a:t>
            </a:r>
            <a:r>
              <a:rPr lang="de-DE" sz="4400" dirty="0" smtClean="0">
                <a:latin typeface="Goudy Old Style"/>
              </a:rPr>
              <a:t> </a:t>
            </a:r>
            <a:r>
              <a:rPr lang="de-DE" sz="4400" dirty="0" err="1" smtClean="0">
                <a:latin typeface="Goudy Old Style"/>
              </a:rPr>
              <a:t>Wealth</a:t>
            </a:r>
            <a:r>
              <a:rPr lang="de-DE" sz="4400" dirty="0" smtClean="0">
                <a:latin typeface="Goudy Old Style"/>
              </a:rPr>
              <a:t> in Namibia</a:t>
            </a:r>
            <a:endParaRPr lang="de-DE" sz="4400" dirty="0">
              <a:latin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6678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Impact of RE &amp;amp; EE on the National Economy  November 2014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35&quot;/&gt;&lt;/object&gt;&lt;object type=&quot;3&quot; unique_id=&quot;10006&quot;&gt;&lt;property id=&quot;20148&quot; value=&quot;5&quot;/&gt;&lt;property id=&quot;20300&quot; value=&quot;Slide 3 - &amp;quot;Which questions do you have ?&amp;quot;&quot;/&gt;&lt;property id=&quot;20307&quot; value=&quot;398&quot;/&gt;&lt;/object&gt;&lt;object type=&quot;3&quot; unique_id=&quot;10007&quot;&gt;&lt;property id=&quot;20148&quot; value=&quot;5&quot;/&gt;&lt;property id=&quot;20300&quot; value=&quot;Slide 4 - &amp;quot;The Impact of RE &amp;amp; EE on National Economy&amp;quot;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429&quot;/&gt;&lt;/object&gt;&lt;object type=&quot;3&quot; unique_id=&quot;10009&quot;&gt;&lt;property id=&quot;20148&quot; value=&quot;5&quot;/&gt;&lt;property id=&quot;20300&quot; value=&quot;Slide 6&quot;/&gt;&lt;property id=&quot;20307&quot; value=&quot;430&quot;/&gt;&lt;/object&gt;&lt;object type=&quot;3&quot; unique_id=&quot;10010&quot;&gt;&lt;property id=&quot;20148&quot; value=&quot;5&quot;/&gt;&lt;property id=&quot;20300&quot; value=&quot;Slide 7&quot;/&gt;&lt;property id=&quot;20307&quot; value=&quot;431&quot;/&gt;&lt;/object&gt;&lt;object type=&quot;3&quot; unique_id=&quot;10011&quot;&gt;&lt;property id=&quot;20148&quot; value=&quot;5&quot;/&gt;&lt;property id=&quot;20300&quot; value=&quot;Slide 8&quot;/&gt;&lt;property id=&quot;20307&quot; value=&quot;432&quot;/&gt;&lt;/object&gt;&lt;object type=&quot;3&quot; unique_id=&quot;10012&quot;&gt;&lt;property id=&quot;20148&quot; value=&quot;5&quot;/&gt;&lt;property id=&quot;20300&quot; value=&quot;Slide 9&quot;/&gt;&lt;property id=&quot;20307&quot; value=&quot;433&quot;/&gt;&lt;/object&gt;&lt;object type=&quot;3&quot; unique_id=&quot;10013&quot;&gt;&lt;property id=&quot;20148&quot; value=&quot;5&quot;/&gt;&lt;property id=&quot;20300&quot; value=&quot;Slide 10&quot;/&gt;&lt;property id=&quot;20307&quot; value=&quot;434&quot;/&gt;&lt;/object&gt;&lt;object type=&quot;3&quot; unique_id=&quot;10014&quot;&gt;&lt;property id=&quot;20148&quot; value=&quot;5&quot;/&gt;&lt;property id=&quot;20300&quot; value=&quot;Slide 11&quot;/&gt;&lt;property id=&quot;20307&quot; value=&quot;435&quot;/&gt;&lt;/object&gt;&lt;object type=&quot;3&quot; unique_id=&quot;10015&quot;&gt;&lt;property id=&quot;20148&quot; value=&quot;5&quot;/&gt;&lt;property id=&quot;20300&quot; value=&quot;Slide 12&quot;/&gt;&lt;property id=&quot;20307&quot; value=&quot;409&quot;/&gt;&lt;/object&gt;&lt;object type=&quot;3&quot; unique_id=&quot;10016&quot;&gt;&lt;property id=&quot;20148&quot; value=&quot;5&quot;/&gt;&lt;property id=&quot;20300&quot; value=&quot;Slide 13&quot;/&gt;&lt;property id=&quot;20307&quot; value=&quot;410&quot;/&gt;&lt;/object&gt;&lt;object type=&quot;3&quot; unique_id=&quot;10017&quot;&gt;&lt;property id=&quot;20148&quot; value=&quot;5&quot;/&gt;&lt;property id=&quot;20300&quot; value=&quot;Slide 14 - &amp;quot;Funding Plan 2014 - 2020&amp;quot;&quot;/&gt;&lt;property id=&quot;20307&quot; value=&quot;427&quot;/&gt;&lt;/object&gt;&lt;object type=&quot;3&quot; unique_id=&quot;10018&quot;&gt;&lt;property id=&quot;20148&quot; value=&quot;5&quot;/&gt;&lt;property id=&quot;20300&quot; value=&quot;Slide 15 - &amp;quot;Structure of Supply now = 2014&amp;quot;&quot;/&gt;&lt;property id=&quot;20307&quot; value=&quot;436&quot;/&gt;&lt;/object&gt;&lt;object type=&quot;3&quot; unique_id=&quot;10019&quot;&gt;&lt;property id=&quot;20148&quot; value=&quot;5&quot;/&gt;&lt;property id=&quot;20300&quot; value=&quot;Slide 16 - &amp;quot;Namibian Transmission Back bone&amp;quot;&quot;/&gt;&lt;property id=&quot;20307&quot; value=&quot;342&quot;/&gt;&lt;/object&gt;&lt;object type=&quot;3&quot; unique_id=&quot;10020&quot;&gt;&lt;property id=&quot;20148&quot; value=&quot;5&quot;/&gt;&lt;property id=&quot;20300&quot; value=&quot;Slide 17 - &amp;quot;Caprivi Link Interconnector 200/400MW&amp;quot;&quot;/&gt;&lt;property id=&quot;20307&quot; value=&quot;263&quot;/&gt;&lt;/object&gt;&lt;object type=&quot;3&quot; unique_id=&quot;10021&quot;&gt;&lt;property id=&quot;20148&quot; value=&quot;5&quot;/&gt;&lt;property id=&quot;20300&quot; value=&quot;Slide 18&quot;/&gt;&lt;property id=&quot;20307&quot; value=&quot;264&quot;/&gt;&lt;/object&gt;&lt;object type=&quot;3&quot; unique_id=&quot;10022&quot;&gt;&lt;property id=&quot;20148&quot; value=&quot;5&quot;/&gt;&lt;property id=&quot;20300&quot; value=&quot;Slide 19&quot;/&gt;&lt;property id=&quot;20307&quot; value=&quot;265&quot;/&gt;&lt;/object&gt;&lt;object type=&quot;3&quot; unique_id=&quot;10023&quot;&gt;&lt;property id=&quot;20148&quot; value=&quot;5&quot;/&gt;&lt;property id=&quot;20300&quot; value=&quot;Slide 20&quot;/&gt;&lt;property id=&quot;20307&quot; value=&quot;293&quot;/&gt;&lt;/object&gt;&lt;object type=&quot;3&quot; unique_id=&quot;10024&quot;&gt;&lt;property id=&quot;20148&quot; value=&quot;5&quot;/&gt;&lt;property id=&quot;20300&quot; value=&quot;Slide 21 - &amp;quot;Opportunities&amp;quot;&quot;/&gt;&lt;property id=&quot;20307&quot; value=&quot;259&quot;/&gt;&lt;/object&gt;&lt;object type=&quot;3&quot; unique_id=&quot;10025&quot;&gt;&lt;property id=&quot;20148&quot; value=&quot;5&quot;/&gt;&lt;property id=&quot;20300&quot; value=&quot;Slide 22&quot;/&gt;&lt;property id=&quot;20307&quot; value=&quot;428&quot;/&gt;&lt;/object&gt;&lt;object type=&quot;3&quot; unique_id=&quot;10026&quot;&gt;&lt;property id=&quot;20148&quot; value=&quot;5&quot;/&gt;&lt;property id=&quot;20300&quot; value=&quot;Slide 23 - &amp;quot;Opportunities&amp;quot;&quot;/&gt;&lt;property id=&quot;20307&quot; value=&quot;400&quot;/&gt;&lt;/object&gt;&lt;object type=&quot;3&quot; unique_id=&quot;10027&quot;&gt;&lt;property id=&quot;20148&quot; value=&quot;5&quot;/&gt;&lt;property id=&quot;20300&quot; value=&quot;Slide 24&quot;/&gt;&lt;property id=&quot;20307&quot; value=&quot;401&quot;/&gt;&lt;/object&gt;&lt;object type=&quot;3&quot; unique_id=&quot;10028&quot;&gt;&lt;property id=&quot;20148&quot; value=&quot;5&quot;/&gt;&lt;property id=&quot;20300&quot; value=&quot;Slide 25 - &amp;quot;Opportunities&amp;quot;&quot;/&gt;&lt;property id=&quot;20307&quot; value=&quot;402&quot;/&gt;&lt;/object&gt;&lt;object type=&quot;3&quot; unique_id=&quot;10029&quot;&gt;&lt;property id=&quot;20148&quot; value=&quot;5&quot;/&gt;&lt;property id=&quot;20300&quot; value=&quot;Slide 26 - &amp;quot;Opportunities&amp;quot;&quot;/&gt;&lt;property id=&quot;20307&quot; value=&quot;281&quot;/&gt;&lt;/object&gt;&lt;object type=&quot;3&quot; unique_id=&quot;10030&quot;&gt;&lt;property id=&quot;20148&quot; value=&quot;5&quot;/&gt;&lt;property id=&quot;20300&quot; value=&quot;Slide 27 - &amp;quot;Opportunities&amp;quot;&quot;/&gt;&lt;property id=&quot;20307&quot; value=&quot;288&quot;/&gt;&lt;/object&gt;&lt;object type=&quot;3&quot; unique_id=&quot;10031&quot;&gt;&lt;property id=&quot;20148&quot; value=&quot;5&quot;/&gt;&lt;property id=&quot;20300&quot; value=&quot;Slide 28 - &amp;quot;Further Opportunities&amp;quot;&quot;/&gt;&lt;property id=&quot;20307&quot; value=&quot;294&quot;/&gt;&lt;/object&gt;&lt;object type=&quot;3&quot; unique_id=&quot;10032&quot;&gt;&lt;property id=&quot;20148&quot; value=&quot;5&quot;/&gt;&lt;property id=&quot;20300&quot; value=&quot;Slide 29 - &amp;quot;Further Opportunities&amp;quot;&quot;/&gt;&lt;property id=&quot;20307&quot; value=&quot;331&quot;/&gt;&lt;/object&gt;&lt;object type=&quot;3&quot; unique_id=&quot;10033&quot;&gt;&lt;property id=&quot;20148&quot; value=&quot;5&quot;/&gt;&lt;property id=&quot;20300&quot; value=&quot;Slide 30 - &amp;quot;Future Opportunities&amp;quot;&quot;/&gt;&lt;property id=&quot;20307&quot; value=&quot;285&quot;/&gt;&lt;/object&gt;&lt;object type=&quot;3&quot; unique_id=&quot;10034&quot;&gt;&lt;property id=&quot;20148&quot; value=&quot;5&quot;/&gt;&lt;property id=&quot;20300&quot; value=&quot;Slide 31&quot;/&gt;&lt;property id=&quot;20307&quot; value=&quot;289&quot;/&gt;&lt;/object&gt;&lt;object type=&quot;3&quot; unique_id=&quot;10035&quot;&gt;&lt;property id=&quot;20148&quot; value=&quot;5&quot;/&gt;&lt;property id=&quot;20300&quot; value=&quot;Slide 32&quot;/&gt;&lt;property id=&quot;20307&quot; value=&quot;290&quot;/&gt;&lt;/object&gt;&lt;object type=&quot;3&quot; unique_id=&quot;10036&quot;&gt;&lt;property id=&quot;20148&quot; value=&quot;5&quot;/&gt;&lt;property id=&quot;20300&quot; value=&quot;Slide 33 - &amp;quot;The Bottom Line&amp;quot;&quot;/&gt;&lt;property id=&quot;20307&quot; value=&quot;354&quot;/&gt;&lt;/object&gt;&lt;object type=&quot;3&quot; unique_id=&quot;10037&quot;&gt;&lt;property id=&quot;20148&quot; value=&quot;5&quot;/&gt;&lt;property id=&quot;20300&quot; value=&quot;Slide 34 - &amp;quot;The Bottom Line&amp;quot;&quot;/&gt;&lt;property id=&quot;20307&quot; value=&quot;353&quot;/&gt;&lt;/object&gt;&lt;object type=&quot;3&quot; unique_id=&quot;10038&quot;&gt;&lt;property id=&quot;20148&quot; value=&quot;5&quot;/&gt;&lt;property id=&quot;20300&quot; value=&quot;Slide 35&quot;/&gt;&lt;property id=&quot;20307&quot; value=&quot;448&quot;/&gt;&lt;/object&gt;&lt;object type=&quot;3&quot; unique_id=&quot;10039&quot;&gt;&lt;property id=&quot;20148&quot; value=&quot;5&quot;/&gt;&lt;property id=&quot;20300&quot; value=&quot;Slide 36 - &amp;quot;The Bottom Line&amp;quot;&quot;/&gt;&lt;property id=&quot;20307&quot; value=&quot;391&quot;/&gt;&lt;/object&gt;&lt;object type=&quot;3&quot; unique_id=&quot;10040&quot;&gt;&lt;property id=&quot;20148&quot; value=&quot;5&quot;/&gt;&lt;property id=&quot;20300&quot; value=&quot;Slide 37 - &amp;quot;The Bottom Line&amp;quot;&quot;/&gt;&lt;property id=&quot;20307&quot; value=&quot;388&quot;/&gt;&lt;/object&gt;&lt;object type=&quot;3&quot; unique_id=&quot;10041&quot;&gt;&lt;property id=&quot;20148&quot; value=&quot;5&quot;/&gt;&lt;property id=&quot;20300&quot; value=&quot;Slide 38 - &amp;quot;The Bottom Line&amp;quot;&quot;/&gt;&lt;property id=&quot;20307&quot; value=&quot;389&quot;/&gt;&lt;/object&gt;&lt;object type=&quot;3&quot; unique_id=&quot;10042&quot;&gt;&lt;property id=&quot;20148&quot; value=&quot;5&quot;/&gt;&lt;property id=&quot;20300&quot; value=&quot;Slide 39 - &amp;quot;The Problem&amp;quot;&quot;/&gt;&lt;property id=&quot;20307&quot; value=&quot;390&quot;/&gt;&lt;/object&gt;&lt;object type=&quot;3&quot; unique_id=&quot;10043&quot;&gt;&lt;property id=&quot;20148&quot; value=&quot;5&quot;/&gt;&lt;property id=&quot;20300&quot; value=&quot;Slide 40&quot;/&gt;&lt;property id=&quot;20307&quot; value=&quot;411&quot;/&gt;&lt;/object&gt;&lt;object type=&quot;3&quot; unique_id=&quot;10044&quot;&gt;&lt;property id=&quot;20148&quot; value=&quot;5&quot;/&gt;&lt;property id=&quot;20300&quot; value=&quot;Slide 41&quot;/&gt;&lt;property id=&quot;20307&quot; value=&quot;392&quot;/&gt;&lt;/object&gt;&lt;object type=&quot;3&quot; unique_id=&quot;10045&quot;&gt;&lt;property id=&quot;20148&quot; value=&quot;5&quot;/&gt;&lt;property id=&quot;20300&quot; value=&quot;Slide 42 - &amp;quot;The most important slide&amp;quot;&quot;/&gt;&lt;property id=&quot;20307&quot; value=&quot;394&quot;/&gt;&lt;/object&gt;&lt;object type=&quot;3&quot; unique_id=&quot;10046&quot;&gt;&lt;property id=&quot;20148&quot; value=&quot;5&quot;/&gt;&lt;property id=&quot;20300&quot; value=&quot;Slide 43 - &amp;quot;How to Finance RE &amp;amp; EE in Namibia&amp;quot;&quot;/&gt;&lt;property id=&quot;20307&quot; value=&quot;449&quot;/&gt;&lt;/object&gt;&lt;object type=&quot;3&quot; unique_id=&quot;10047&quot;&gt;&lt;property id=&quot;20148&quot; value=&quot;5&quot;/&gt;&lt;property id=&quot;20300&quot; value=&quot;Slide 44 - &amp;quot;How to Finance RE &amp;amp; EE in Namibia&amp;quot;&quot;/&gt;&lt;property id=&quot;20307&quot; value=&quot;396&quot;/&gt;&lt;/object&gt;&lt;object type=&quot;3&quot; unique_id=&quot;10048&quot;&gt;&lt;property id=&quot;20148&quot; value=&quot;5&quot;/&gt;&lt;property id=&quot;20300&quot; value=&quot;Slide 45 - &amp;quot;For Investors&amp;quot;&quot;/&gt;&lt;property id=&quot;20307&quot; value=&quot;397&quot;/&gt;&lt;/object&gt;&lt;object type=&quot;3&quot; unique_id=&quot;10049&quot;&gt;&lt;property id=&quot;20148&quot; value=&quot;5&quot;/&gt;&lt;property id=&quot;20300&quot; value=&quot;Slide 46 - &amp;quot;How to get there ?&amp;quot;&quot;/&gt;&lt;property id=&quot;20307&quot; value=&quot;309&quot;/&gt;&lt;/object&gt;&lt;object type=&quot;3&quot; unique_id=&quot;10050&quot;&gt;&lt;property id=&quot;20148&quot; value=&quot;5&quot;/&gt;&lt;property id=&quot;20300&quot; value=&quot;Slide 47 - &amp;quot;What needs to be done ?&amp;quot;&quot;/&gt;&lt;property id=&quot;20307&quot; value=&quot;419&quot;/&gt;&lt;/object&gt;&lt;object type=&quot;3&quot; unique_id=&quot;10051&quot;&gt;&lt;property id=&quot;20148&quot; value=&quot;5&quot;/&gt;&lt;property id=&quot;20300&quot; value=&quot;Slide 48 - &amp;quot;ENERGY EFFICIENCY&amp;amp;#x09;&amp;amp;#x09;&amp;quot;&quot;/&gt;&lt;property id=&quot;20307&quot; value=&quot;466&quot;/&gt;&lt;/object&gt;&lt;object type=&quot;3&quot; unique_id=&quot;10052&quot;&gt;&lt;property id=&quot;20148&quot; value=&quot;5&quot;/&gt;&lt;property id=&quot;20300&quot; value=&quot;Slide 49 - &amp;quot;Why not ?&amp;quot;&quot;/&gt;&lt;property id=&quot;20307&quot; value=&quot;467&quot;/&gt;&lt;/object&gt;&lt;object type=&quot;3&quot; unique_id=&quot;10053&quot;&gt;&lt;property id=&quot;20148&quot; value=&quot;5&quot;/&gt;&lt;property id=&quot;20300&quot; value=&quot;Slide 50 - &amp;quot;What needs to be done ?&amp;quot;&quot;/&gt;&lt;property id=&quot;20307&quot; value=&quot;420&quot;/&gt;&lt;/object&gt;&lt;object type=&quot;3&quot; unique_id=&quot;10054&quot;&gt;&lt;property id=&quot;20148&quot; value=&quot;5&quot;/&gt;&lt;property id=&quot;20300&quot; value=&quot;Slide 51 - &amp;quot;What needs to be done ?&amp;quot;&quot;/&gt;&lt;property id=&quot;20307&quot; value=&quot;421&quot;/&gt;&lt;/object&gt;&lt;object type=&quot;3&quot; unique_id=&quot;10055&quot;&gt;&lt;property id=&quot;20148&quot; value=&quot;5&quot;/&gt;&lt;property id=&quot;20300&quot; value=&quot;Slide 52 - &amp;quot;What needs to be done ?&amp;quot;&quot;/&gt;&lt;property id=&quot;20307&quot; value=&quot;422&quot;/&gt;&lt;/object&gt;&lt;object type=&quot;3&quot; unique_id=&quot;10056&quot;&gt;&lt;property id=&quot;20148&quot; value=&quot;5&quot;/&gt;&lt;property id=&quot;20300&quot; value=&quot;Slide 53 - &amp;quot;What needs to be done ?&amp;quot;&quot;/&gt;&lt;property id=&quot;20307&quot; value=&quot;423&quot;/&gt;&lt;/object&gt;&lt;object type=&quot;3&quot; unique_id=&quot;10057&quot;&gt;&lt;property id=&quot;20148&quot; value=&quot;5&quot;/&gt;&lt;property id=&quot;20300&quot; value=&quot;Slide 54 - &amp;quot;What needs to be done ?&amp;quot;&quot;/&gt;&lt;property id=&quot;20307&quot; value=&quot;425&quot;/&gt;&lt;/object&gt;&lt;object type=&quot;3&quot; unique_id=&quot;10058&quot;&gt;&lt;property id=&quot;20148&quot; value=&quot;5&quot;/&gt;&lt;property id=&quot;20300&quot; value=&quot;Slide 55 - &amp;quot;Recommended Structure of Supply&amp;quot;&quot;/&gt;&lt;property id=&quot;20307&quot; value=&quot;463&quot;/&gt;&lt;/object&gt;&lt;object type=&quot;3&quot; unique_id=&quot;10059&quot;&gt;&lt;property id=&quot;20148&quot; value=&quot;5&quot;/&gt;&lt;property id=&quot;20300&quot; value=&quot;Slide 56 - &amp;quot;What needs to be done ?&amp;quot;&quot;/&gt;&lt;property id=&quot;20307&quot; value=&quot;424&quot;/&gt;&lt;/object&gt;&lt;object type=&quot;3&quot; unique_id=&quot;10060&quot;&gt;&lt;property id=&quot;20148&quot; value=&quot;5&quot;/&gt;&lt;property id=&quot;20300&quot; value=&quot;Slide 57 - &amp;quot;Conclusion&amp;amp;#x09;&amp;quot;&quot;/&gt;&lt;property id=&quot;20307&quot; value=&quot;468&quot;/&gt;&lt;/object&gt;&lt;object type=&quot;3&quot; unique_id=&quot;10061&quot;&gt;&lt;property id=&quot;20148&quot; value=&quot;5&quot;/&gt;&lt;property id=&quot;20300&quot; value=&quot;Slide 58 - &amp;quot;Conclusion&amp;quot;&quot;/&gt;&lt;property id=&quot;20307&quot; value=&quot;464&quot;/&gt;&lt;/object&gt;&lt;object type=&quot;3&quot; unique_id=&quot;10062&quot;&gt;&lt;property id=&quot;20148&quot; value=&quot;5&quot;/&gt;&lt;property id=&quot;20300&quot; value=&quot;Slide 59 - &amp;quot;European Solution  for African Problem&amp;quot;&quot;/&gt;&lt;property id=&quot;20307&quot; value=&quot;461&quot;/&gt;&lt;/object&gt;&lt;object type=&quot;3&quot; unique_id=&quot;10063&quot;&gt;&lt;property id=&quot;20148&quot; value=&quot;5&quot;/&gt;&lt;property id=&quot;20300&quot; value=&quot;Slide 60 - &amp;quot;“The future is the time with less and less conventional energy available”&amp;quot;&quot;/&gt;&lt;property id=&quot;20307&quot; value=&quot;462&quot;/&gt;&lt;/object&gt;&lt;object type=&quot;3&quot; unique_id=&quot;10064&quot;&gt;&lt;property id=&quot;20148&quot; value=&quot;5&quot;/&gt;&lt;property id=&quot;20300&quot; value=&quot;Slide 61 - &amp;quot;Thank you !&amp;quot;&quot;/&gt;&lt;property id=&quot;20307&quot; value=&quot;4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2471</Words>
  <Application>Microsoft Office PowerPoint</Application>
  <PresentationFormat>On-screen Show (4:3)</PresentationFormat>
  <Paragraphs>549</Paragraphs>
  <Slides>61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Office Theme</vt:lpstr>
      <vt:lpstr>Arbeitsblatt</vt:lpstr>
      <vt:lpstr>Worksheet</vt:lpstr>
      <vt:lpstr>The Impact of RE &amp; EE on the National Economy  November 2014</vt:lpstr>
      <vt:lpstr>PowerPoint Presentation</vt:lpstr>
      <vt:lpstr>Which questions do you have ?</vt:lpstr>
      <vt:lpstr>The Impact of RE &amp; EE on National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Funding Plan 2014 - 2020</vt:lpstr>
      <vt:lpstr>Structure of Supply now = 2014</vt:lpstr>
      <vt:lpstr>Namibian Transmission Back bone</vt:lpstr>
      <vt:lpstr>Caprivi Link Interconnector 200/400MW</vt:lpstr>
      <vt:lpstr>PowerPoint Presentation</vt:lpstr>
      <vt:lpstr>PowerPoint Presentation</vt:lpstr>
      <vt:lpstr>PowerPoint Presentation</vt:lpstr>
      <vt:lpstr>Opportunities</vt:lpstr>
      <vt:lpstr>PowerPoint Presentation</vt:lpstr>
      <vt:lpstr>Opportunities</vt:lpstr>
      <vt:lpstr>PowerPoint Presentation</vt:lpstr>
      <vt:lpstr>Opportunities</vt:lpstr>
      <vt:lpstr>Opportunities</vt:lpstr>
      <vt:lpstr>Opportunities</vt:lpstr>
      <vt:lpstr>Further Opportunities</vt:lpstr>
      <vt:lpstr>Further Opportunities</vt:lpstr>
      <vt:lpstr>Future Opportunities</vt:lpstr>
      <vt:lpstr>PowerPoint Presentation</vt:lpstr>
      <vt:lpstr>PowerPoint Presentation</vt:lpstr>
      <vt:lpstr>The Bottom Line</vt:lpstr>
      <vt:lpstr>The Bottom Line</vt:lpstr>
      <vt:lpstr>PowerPoint Presentation</vt:lpstr>
      <vt:lpstr>The Bottom Line</vt:lpstr>
      <vt:lpstr>The Bottom Line</vt:lpstr>
      <vt:lpstr>The Bottom Line</vt:lpstr>
      <vt:lpstr>The Problem</vt:lpstr>
      <vt:lpstr>PowerPoint Presentation</vt:lpstr>
      <vt:lpstr>PowerPoint Presentation</vt:lpstr>
      <vt:lpstr>The most important slide</vt:lpstr>
      <vt:lpstr>How to Finance RE &amp; EE in Namibia</vt:lpstr>
      <vt:lpstr>How to Finance RE &amp; EE in Namibia</vt:lpstr>
      <vt:lpstr>For Investors</vt:lpstr>
      <vt:lpstr>How to get there ?</vt:lpstr>
      <vt:lpstr>What needs to be done ?</vt:lpstr>
      <vt:lpstr>ENERGY EFFICIENCY  </vt:lpstr>
      <vt:lpstr>Why not ?</vt:lpstr>
      <vt:lpstr>What needs to be done ?</vt:lpstr>
      <vt:lpstr>What needs to be done ?</vt:lpstr>
      <vt:lpstr>What needs to be done ?</vt:lpstr>
      <vt:lpstr>What needs to be done ?</vt:lpstr>
      <vt:lpstr>What needs to be done ?</vt:lpstr>
      <vt:lpstr>Recommended Structure of Supply</vt:lpstr>
      <vt:lpstr>What needs to be done ?</vt:lpstr>
      <vt:lpstr>Conclusion </vt:lpstr>
      <vt:lpstr>Conclusion</vt:lpstr>
      <vt:lpstr>European Solution  for African Problem</vt:lpstr>
      <vt:lpstr>“The future is the time with less and less conventional energy available”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100% - why not ?</dc:title>
  <dc:creator>H Sch</dc:creator>
  <cp:lastModifiedBy>s</cp:lastModifiedBy>
  <cp:revision>198</cp:revision>
  <cp:lastPrinted>2012-05-24T06:24:15Z</cp:lastPrinted>
  <dcterms:created xsi:type="dcterms:W3CDTF">2011-11-28T12:51:41Z</dcterms:created>
  <dcterms:modified xsi:type="dcterms:W3CDTF">2016-05-20T05:54:51Z</dcterms:modified>
</cp:coreProperties>
</file>